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6" r:id="rId5"/>
    <p:sldId id="348" r:id="rId6"/>
    <p:sldId id="341" r:id="rId7"/>
    <p:sldId id="347" r:id="rId8"/>
    <p:sldId id="338" r:id="rId9"/>
    <p:sldId id="339" r:id="rId10"/>
    <p:sldId id="343" r:id="rId11"/>
    <p:sldId id="342" r:id="rId12"/>
    <p:sldId id="327" r:id="rId13"/>
    <p:sldId id="335" r:id="rId14"/>
    <p:sldId id="336" r:id="rId15"/>
    <p:sldId id="332" r:id="rId16"/>
    <p:sldId id="330" r:id="rId17"/>
    <p:sldId id="346" r:id="rId18"/>
    <p:sldId id="345" r:id="rId19"/>
    <p:sldId id="319" r:id="rId20"/>
    <p:sldId id="344" r:id="rId21"/>
    <p:sldId id="291" r:id="rId22"/>
  </p:sldIdLst>
  <p:sldSz cx="12192000" cy="6858000"/>
  <p:notesSz cx="9144000" cy="6858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Добро пожаловать!" id="{E75E278A-FF0E-49A4-B170-79828D63BBAD}">
          <p14:sldIdLst>
            <p14:sldId id="256"/>
            <p14:sldId id="348"/>
            <p14:sldId id="341"/>
            <p14:sldId id="347"/>
            <p14:sldId id="338"/>
            <p14:sldId id="339"/>
            <p14:sldId id="343"/>
            <p14:sldId id="342"/>
            <p14:sldId id="327"/>
            <p14:sldId id="335"/>
            <p14:sldId id="336"/>
            <p14:sldId id="332"/>
            <p14:sldId id="330"/>
            <p14:sldId id="346"/>
            <p14:sldId id="345"/>
            <p14:sldId id="319"/>
            <p14:sldId id="34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6" orient="horz" pos="2273" userDrawn="1">
          <p15:clr>
            <a:srgbClr val="A4A3A4"/>
          </p15:clr>
        </p15:guide>
        <p15:guide id="7" pos="824" userDrawn="1">
          <p15:clr>
            <a:srgbClr val="A4A3A4"/>
          </p15:clr>
        </p15:guide>
        <p15:guide id="8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462F"/>
    <a:srgbClr val="AEB785"/>
    <a:srgbClr val="ECE1CA"/>
    <a:srgbClr val="EFD5A2"/>
    <a:srgbClr val="A5AE41"/>
    <a:srgbClr val="A4B034"/>
    <a:srgbClr val="D2B4A6"/>
    <a:srgbClr val="734F29"/>
    <a:srgbClr val="D24726"/>
    <a:srgbClr val="3B3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4" autoAdjust="0"/>
    <p:restoredTop sz="94279" autoAdjust="0"/>
  </p:normalViewPr>
  <p:slideViewPr>
    <p:cSldViewPr snapToGrid="0">
      <p:cViewPr>
        <p:scale>
          <a:sx n="100" d="100"/>
          <a:sy n="100" d="100"/>
        </p:scale>
        <p:origin x="990" y="300"/>
      </p:cViewPr>
      <p:guideLst>
        <p:guide orient="horz" pos="4156"/>
        <p:guide pos="665"/>
        <p:guide pos="6902"/>
        <p:guide orient="horz" pos="2273"/>
        <p:guide pos="824"/>
        <p:guide orient="horz" pos="10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8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100" dirty="0"/>
              <a:t>Год</a:t>
            </a:r>
          </a:p>
        </c:rich>
      </c:tx>
      <c:layout>
        <c:manualLayout>
          <c:xMode val="edge"/>
          <c:yMode val="edge"/>
          <c:x val="0.53530199634136633"/>
          <c:y val="5.626219196355428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слушателей, чел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2241</c:v>
                </c:pt>
                <c:pt idx="1">
                  <c:v>2098</c:v>
                </c:pt>
                <c:pt idx="2">
                  <c:v>2584</c:v>
                </c:pt>
                <c:pt idx="3">
                  <c:v>2386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них: Поверитель СИ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710</c:v>
                </c:pt>
                <c:pt idx="1">
                  <c:v>496</c:v>
                </c:pt>
                <c:pt idx="2" formatCode="0">
                  <c:v>767</c:v>
                </c:pt>
                <c:pt idx="3" formatCode="0">
                  <c:v>742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т.ч. проф. переподготовка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65</c:v>
                </c:pt>
                <c:pt idx="1">
                  <c:v>32</c:v>
                </c:pt>
                <c:pt idx="2">
                  <c:v>83</c:v>
                </c:pt>
                <c:pt idx="3">
                  <c:v>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05157600"/>
        <c:axId val="-1505149984"/>
      </c:barChart>
      <c:catAx>
        <c:axId val="-150515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1505149984"/>
        <c:crosses val="autoZero"/>
        <c:auto val="1"/>
        <c:lblAlgn val="ctr"/>
        <c:lblOffset val="100"/>
        <c:noMultiLvlLbl val="0"/>
      </c:catAx>
      <c:valAx>
        <c:axId val="-15051499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algn="ctr" rtl="0">
                  <a:defRPr sz="1100"/>
                </a:pPr>
                <a:r>
                  <a:rPr lang="ru-RU" sz="1100"/>
                  <a:t>Количество слушателей</a:t>
                </a:r>
              </a:p>
            </c:rich>
          </c:tx>
          <c:layout>
            <c:manualLayout>
              <c:xMode val="edge"/>
              <c:yMode val="edge"/>
              <c:x val="0.1880402005586865"/>
              <c:y val="0.1355167396928338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 rtl="0">
              <a:defRPr sz="1100"/>
            </a:pPr>
            <a:endParaRPr lang="ru-RU"/>
          </a:p>
        </c:txPr>
        <c:crossAx val="-15051576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0" baseline="0">
          <a:solidFill>
            <a:schemeClr val="tx1"/>
          </a:solidFill>
          <a:latin typeface="Circe Light" pitchFamily="34" charset="-52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2B3D7CA0-C4A8-496D-A4F8-E9AFEE532D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1BF71C1-CEBB-4820-AC3C-98BEF67FC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7E514-60F3-429F-A347-03D3C1406553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EC0341D-4C1B-4FC7-ABE7-29CC469D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2CD4014-4441-42A1-8829-265A97360B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9D89B-157B-430C-AF09-B872B7A3AA7F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190528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729564-AA2B-4127-AD39-85959D55B104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noProof="1" smtClean="0"/>
              <a:t>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7423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337808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64447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40569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30614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71805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16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46410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17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96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noProof="1" smtClean="0"/>
              <a:t>18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2560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Курс / Преподаватель / месяц год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2974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45580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ru-RU" noProof="1" smtClean="0">
                <a:solidFill>
                  <a:prstClr val="black"/>
                </a:solidFill>
              </a:rPr>
              <a:pPr/>
              <a:t>4</a:t>
            </a:fld>
            <a:endParaRPr lang="ru-RU" noProof="1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5755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="" xmlns:a16="http://schemas.microsoft.com/office/drawing/2014/main" id="{26777D50-DBB3-EA4D-9D34-A728C9F71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="" xmlns:a16="http://schemas.microsoft.com/office/drawing/2014/main" id="{2F9FA0DB-EB4C-C14D-9DD5-A16FA893BE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="" xmlns:a16="http://schemas.microsoft.com/office/drawing/2014/main" id="{2055132E-E164-434E-A773-7C8355B50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25BCD-A5E0-EF41-BAA0-E07ECE3D98E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9932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="" xmlns:a16="http://schemas.microsoft.com/office/drawing/2014/main" id="{26777D50-DBB3-EA4D-9D34-A728C9F71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="" xmlns:a16="http://schemas.microsoft.com/office/drawing/2014/main" id="{2F9FA0DB-EB4C-C14D-9DD5-A16FA893BE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="" xmlns:a16="http://schemas.microsoft.com/office/drawing/2014/main" id="{2055132E-E164-434E-A773-7C8355B50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25BCD-A5E0-EF41-BAA0-E07ECE3D98E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92022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7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4699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8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69370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6254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8B4EC6-2E65-4A9C-9279-3949FC78C922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-1"/>
            <a:ext cx="12192000" cy="5933873"/>
          </a:xfrm>
          <a:prstGeom prst="rect">
            <a:avLst/>
          </a:prstGeom>
          <a:solidFill>
            <a:srgbClr val="A4B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701676" y="5478419"/>
            <a:ext cx="6858000" cy="4554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72523" b="33903"/>
          <a:stretch/>
        </p:blipFill>
        <p:spPr>
          <a:xfrm>
            <a:off x="7489826" y="5478418"/>
            <a:ext cx="1884363" cy="4532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1"/>
          <a:stretch/>
        </p:blipFill>
        <p:spPr>
          <a:xfrm>
            <a:off x="9381200" y="5414328"/>
            <a:ext cx="1105825" cy="517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9" t="-1" r="41574" b="33903"/>
          <a:stretch/>
        </p:blipFill>
        <p:spPr>
          <a:xfrm>
            <a:off x="10555288" y="5478418"/>
            <a:ext cx="941387" cy="4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242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EACEE2-9927-445E-8CBE-05DAF5D39270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667D0A-0D40-4F16-B114-A27FB6368097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925289-1B94-4035-9847-DB7F51F833DD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4B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A5AE4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7FAFB1-B5A4-4985-9F13-B5D23B552EB5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7A4F17-BD27-4C24-B072-9A7D3B3887F2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42A4EA-C976-412E-A224-6D071C5D81B0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1" name="Прямоугольник 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E3BF0A-D044-43FA-8889-07052E864DDD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7" name="Прямоугольник 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BE0AA7-B9E5-41C2-8623-768990F13FE8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11760"/>
          <a:stretch/>
        </p:blipFill>
        <p:spPr>
          <a:xfrm>
            <a:off x="3598161" y="5662861"/>
            <a:ext cx="5080703" cy="895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5182" r="43288" b="28137"/>
          <a:stretch/>
        </p:blipFill>
        <p:spPr>
          <a:xfrm>
            <a:off x="8442448" y="5748031"/>
            <a:ext cx="3052380" cy="7337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5" r="11760" b="41217"/>
          <a:stretch/>
        </p:blipFill>
        <p:spPr>
          <a:xfrm>
            <a:off x="2442210" y="5663717"/>
            <a:ext cx="1209835" cy="52636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97155" y="5977751"/>
            <a:ext cx="2605881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0" b="1" spc="50" baseline="0" dirty="0">
                <a:solidFill>
                  <a:srgbClr val="A5AE41"/>
                </a:solidFill>
                <a:latin typeface="+mn-lt"/>
              </a:rPr>
              <a:t>УРАЛЬСКИЙ ФИЛИАЛ</a:t>
            </a:r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orient="horz" pos="41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AE4FAF-F64E-4F4D-958D-EDE86CCDF8A7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/>
          </p:cNvSpPr>
          <p:nvPr>
            <p:ph type="pic" idx="1" hasCustomPrompt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735F03-F868-4DA3-A40D-244EA328E448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BBDCEAB-68A0-47F3-ACB5-29034ED73C77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ms.ru/sertification/certification_expert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ofstandart.rosmintrud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04953" y="2130331"/>
            <a:ext cx="6982272" cy="1651093"/>
          </a:xfrm>
        </p:spPr>
        <p:txBody>
          <a:bodyPr rtlCol="0" anchor="t" anchorCtr="0">
            <a:noAutofit/>
          </a:bodyPr>
          <a:lstStyle/>
          <a:p>
            <a:pPr algn="ctr"/>
            <a:r>
              <a:rPr lang="ru-RU" sz="2500" dirty="0" smtClean="0">
                <a:latin typeface="Circe Bold" pitchFamily="34" charset="-52"/>
              </a:rPr>
              <a:t>Уральский филиал Академии Росстандарта: программы и формы повышения квалификации специалистов технических служб предприятий</a:t>
            </a:r>
            <a:endParaRPr lang="ru-RU" sz="2500" noProof="1">
              <a:latin typeface="Circe Bold" pitchFamily="34" charset="-52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110227" y="2187482"/>
            <a:ext cx="10844" cy="1197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056886" y="2295182"/>
            <a:ext cx="64184" cy="60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irce" panose="020B0502020203020203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585" y="2130332"/>
            <a:ext cx="42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irce" panose="020B0502020203020203" pitchFamily="34" charset="-52"/>
              </a:rPr>
              <a:t>Уральский филиал АСМС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585" y="2729280"/>
            <a:ext cx="43289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spc="50" dirty="0">
                <a:solidFill>
                  <a:schemeClr val="bg1"/>
                </a:solidFill>
                <a:latin typeface="Circe Light" panose="020B0402020203020203" pitchFamily="34" charset="-52"/>
              </a:rPr>
              <a:t>Федеральное государственное автономное образовательное учреждение дополнительного профессионального образования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51833" y="6045310"/>
            <a:ext cx="1269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A4B034"/>
                </a:solidFill>
                <a:latin typeface="Circe" panose="020B0502020203020203" pitchFamily="34" charset="-52"/>
              </a:rPr>
              <a:t>АКАДЕМИЯ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D38236-D4B5-6FE5-025A-D8767C6C6231}"/>
              </a:ext>
            </a:extLst>
          </p:cNvPr>
          <p:cNvSpPr txBox="1"/>
          <p:nvPr/>
        </p:nvSpPr>
        <p:spPr>
          <a:xfrm rot="16200000">
            <a:off x="10258896" y="945327"/>
            <a:ext cx="152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irce" panose="020B0502020203020203" pitchFamily="34" charset="-52"/>
              </a:rPr>
              <a:t>uralasms.ru</a:t>
            </a:r>
            <a:endParaRPr lang="ru-RU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901" y="4739024"/>
            <a:ext cx="47340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</a:rPr>
              <a:t>Директор Уральского </a:t>
            </a:r>
            <a:r>
              <a:rPr lang="ru-RU" sz="1500" dirty="0" smtClean="0">
                <a:solidFill>
                  <a:schemeClr val="bg1"/>
                </a:solidFill>
              </a:rPr>
              <a:t>филиала АСМС (г. Екатеринбург)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Черепанов Михаил Александрович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канд. </a:t>
            </a:r>
            <a:r>
              <a:rPr lang="ru-RU" sz="1500" dirty="0" err="1">
                <a:solidFill>
                  <a:schemeClr val="bg1"/>
                </a:solidFill>
              </a:rPr>
              <a:t>пед</a:t>
            </a:r>
            <a:r>
              <a:rPr lang="ru-RU" sz="1500" dirty="0">
                <a:solidFill>
                  <a:schemeClr val="bg1"/>
                </a:solidFill>
              </a:rPr>
              <a:t>. наук, доцент</a:t>
            </a:r>
            <a:endParaRPr lang="ru-RU" sz="1500" spc="50" dirty="0">
              <a:solidFill>
                <a:schemeClr val="bg1"/>
              </a:solidFill>
              <a:latin typeface="Circe Light" panose="020B0402020203020203" pitchFamily="34" charset="-5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7896" y="635654"/>
            <a:ext cx="1044429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Программы и мероприятия Уральского филиала </a:t>
            </a:r>
            <a:r>
              <a:rPr lang="ru-RU" sz="25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АСМС: планы</a:t>
            </a:r>
            <a:endParaRPr lang="en-US" sz="25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322217" y="1329878"/>
            <a:ext cx="11504598" cy="7484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Публичные мероприятия Уральского филиала АСМС в </a:t>
            </a:r>
            <a:r>
              <a:rPr lang="ru-RU" sz="2000" b="1" dirty="0" err="1"/>
              <a:t>УрФО</a:t>
            </a:r>
            <a:r>
              <a:rPr lang="ru-RU" sz="2000" b="1" dirty="0"/>
              <a:t> на 2025 год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</a:rPr>
              <a:t>Рабочие совещания </a:t>
            </a:r>
            <a:r>
              <a:rPr lang="ru-RU" sz="2000" b="1" dirty="0" smtClean="0">
                <a:solidFill>
                  <a:srgbClr val="C00000"/>
                </a:solidFill>
              </a:rPr>
              <a:t>с главными метрологами и специалистами предприятий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10</a:t>
            </a:fld>
            <a:endParaRPr lang="ru-RU" noProof="1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55836"/>
              </p:ext>
            </p:extLst>
          </p:nvPr>
        </p:nvGraphicFramePr>
        <p:xfrm>
          <a:off x="322217" y="2211656"/>
          <a:ext cx="11504598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435429"/>
                <a:gridCol w="9028988"/>
                <a:gridCol w="2040181"/>
              </a:tblGrid>
              <a:tr h="31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№ п/п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Наименование мероприятия /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организатор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мероприятия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Место 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месяц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проведения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СЕМИНАР-СОВЕЩАНИЕ главных метрологов и ведущих специалистов по метрологии в Тюменской и Курганской областях, ХМАО-ЮГРЕ 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ЯНАО.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«Тюменский ЦСМ»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Тюмень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Февраль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СЕМИНАР-СОВЕЩАНИЕ главных метрологов и ведущих специалистов предприятий Свердловской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области.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«УРАЛТЕСТ»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Уральский филиал АСМС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Екатеринбург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Март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 по вопросам качества выпускаемой продукции для товаропроизводителей Челябинской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области.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«Челябинский ЦСМ»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Уральский филиал АСМС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Челябинск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Июль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СЕМИНАР-СОВЕЩАНИЕ главных метрологов и ведущих специалистов предприятий Пермского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края.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«Пермский ЦСМ»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и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Уральский филиал АСМС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Пермь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Сентябрь-октябрь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Совещание со специалистами метрологических служб предприятий Курганской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области.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Курганский филиал ФБУ «Тюменский ЦСМ»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Курган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Октябрь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СЕМИНАР-СОВЕЩАНИЕ главных метрологов и ведущих специалистов предприятий Челябинской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области.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«Челябинский ЦСМ»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Уральский филиал АСМС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Челябинск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Ноябрь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958" y="1044872"/>
            <a:ext cx="1131857" cy="1131857"/>
          </a:xfrm>
          <a:prstGeom prst="rect">
            <a:avLst/>
          </a:prstGeom>
        </p:spPr>
      </p:pic>
      <p:pic>
        <p:nvPicPr>
          <p:cNvPr id="2050" name="Picture 2" descr="C:\Users\LSokolova\Downloads\Картинки для презентаций\1613545409_58-p-kartinki-na-belom-fone-dlya-prezentatsii-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9" y="4549401"/>
            <a:ext cx="314261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7896" y="635654"/>
            <a:ext cx="1044429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Программы и мероприятия Уральского филиала </a:t>
            </a:r>
            <a:r>
              <a:rPr lang="ru-RU" sz="25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АСМС: планы</a:t>
            </a:r>
            <a:endParaRPr lang="en-US" sz="25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322217" y="1329877"/>
            <a:ext cx="11504598" cy="7497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/>
              <a:t>Публичные </a:t>
            </a:r>
            <a:r>
              <a:rPr lang="ru-RU" sz="2000" b="1" dirty="0"/>
              <a:t>мероприятия Уральского филиала АСМС в </a:t>
            </a:r>
            <a:r>
              <a:rPr lang="ru-RU" sz="2000" b="1" dirty="0" err="1"/>
              <a:t>УрФО</a:t>
            </a:r>
            <a:r>
              <a:rPr lang="ru-RU" sz="2000" b="1" dirty="0"/>
              <a:t> на 2025 год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</a:rPr>
              <a:t>Конференции и тематические секции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11</a:t>
            </a:fld>
            <a:endParaRPr lang="ru-RU" noProof="1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632480"/>
              </p:ext>
            </p:extLst>
          </p:nvPr>
        </p:nvGraphicFramePr>
        <p:xfrm>
          <a:off x="322217" y="2185852"/>
          <a:ext cx="11504598" cy="3474720"/>
        </p:xfrm>
        <a:graphic>
          <a:graphicData uri="http://schemas.openxmlformats.org/drawingml/2006/table">
            <a:tbl>
              <a:tblPr firstRow="1" firstCol="1" bandRow="1"/>
              <a:tblGrid>
                <a:gridCol w="435429"/>
                <a:gridCol w="9028988"/>
                <a:gridCol w="2040181"/>
              </a:tblGrid>
              <a:tr h="343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№ п/п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Наименование мероприятия /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организатор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мероприятия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Место 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месяц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проведения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3667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Круглый стол «Практические рекомендации метрологам при выборе испытательного и метрологического оборудования» при поддержке Совета главных метрологов Союза предприятий оборонных отраслей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промышленности в рамках международной выставки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«Металлообработка. Сварка – Урал» (дата проведения март 2025, место проведения Екатеринбург, МВЦ «Екатеринбург-Экспо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»).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3667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Уральский филиал АСМС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Екатеринбург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Март, первая половина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Межрегиональная конференция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Инновационно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-технологическая трансформация промышленности: вызовы времени и перспективы развития в мире новых приоритетов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». В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рамках Конференции проводится региональный конкурс «Лучшие товары Свердловской области» (региональный этап Всероссийского конкурса Программы «100 лучших товаров России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»). При поддержке Правительства Свердловской области.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«УРАЛТЕСТ»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Уральский филиал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АСМС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Екатеринбург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Май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Заседание региональной комиссии по качеству Курганской области в рамках регионального этапа конкурса программы «100 лучших товаров России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».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Курганский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филиал ФБУ «Тюменский ЦСМ»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Курган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Июнь-июль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Конкурсы «Лучшие товары и услуги Тюменской области, 2024» и 27 Всероссийский конкурс программы «100 лучших товаров России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«Тюменский ЦСМ»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Тюмень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Июль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Региональный этап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всероссийского Конкурса Программы «100 лучших товаров России» – выставка «20 лучших товаров Челябинской области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».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ФБУ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«Челябинский ЦСМ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Челябинск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Июль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484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0172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Тематическая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секция «Метрология в машиностроении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рамках научно-промышленного Форума «Техническое перевооружение машиностроительных предприятий России».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10172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Уральский филиал АСМС и Совет главных метрологов Союза предприятий оборонных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отраслей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промышленности СО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 Екатеринбург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Октябрь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360" y="1003692"/>
            <a:ext cx="1113922" cy="1113922"/>
          </a:xfrm>
          <a:prstGeom prst="rect">
            <a:avLst/>
          </a:prstGeom>
        </p:spPr>
      </p:pic>
      <p:pic>
        <p:nvPicPr>
          <p:cNvPr id="2050" name="Picture 2" descr="C:\Users\LSokolova\Downloads\Картинки для презентаций\1613545409_58-p-kartinki-na-belom-fone-dlya-prezentatsii-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55" y="4654176"/>
            <a:ext cx="314261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Sokolova\Downloads\Картинки для презентаций\1613545409_58-p-kartinki-na-belom-fone-dlya-prezentatsii-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107" y="4561477"/>
            <a:ext cx="314261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7896" y="635654"/>
            <a:ext cx="104442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Программы Уральского филиала </a:t>
            </a:r>
            <a:r>
              <a:rPr lang="ru-RU" sz="26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Академии: предложения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90113" y="1329877"/>
            <a:ext cx="11136702" cy="4838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latin typeface="Circe Light" pitchFamily="34" charset="-52"/>
                <a:cs typeface="Times New Roman" panose="02020603050405020304" pitchFamily="18" charset="0"/>
              </a:rPr>
              <a:t>Организация </a:t>
            </a: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лабораторного практикума (работ) </a:t>
            </a:r>
            <a:r>
              <a:rPr lang="ru-RU" sz="2000" b="1" dirty="0">
                <a:latin typeface="Circe Light" pitchFamily="34" charset="-52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оборудовании партнёров</a:t>
            </a:r>
            <a:endParaRPr lang="ru-RU" sz="20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16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Основные </a:t>
            </a:r>
            <a:r>
              <a:rPr lang="ru-RU" sz="1600" dirty="0"/>
              <a:t>программы повышения квалификации Уральского филиала </a:t>
            </a:r>
            <a:r>
              <a:rPr lang="ru-RU" sz="1600" dirty="0" smtClean="0"/>
              <a:t>(график на 2025 год) согласованны </a:t>
            </a:r>
            <a:r>
              <a:rPr lang="ru-RU" sz="1600" dirty="0" err="1" smtClean="0"/>
              <a:t>Росстандартом</a:t>
            </a:r>
            <a:r>
              <a:rPr lang="ru-RU" sz="16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Участие </a:t>
            </a:r>
            <a:r>
              <a:rPr lang="ru-RU" sz="1600" dirty="0"/>
              <a:t>специалистов </a:t>
            </a:r>
            <a:r>
              <a:rPr lang="ru-RU" sz="1600" dirty="0" smtClean="0"/>
              <a:t>производителей оборудования в </a:t>
            </a:r>
            <a:r>
              <a:rPr lang="ru-RU" sz="1600" dirty="0"/>
              <a:t>рамках </a:t>
            </a:r>
            <a:r>
              <a:rPr lang="ru-RU" sz="1600" dirty="0" smtClean="0"/>
              <a:t>программ </a:t>
            </a:r>
            <a:r>
              <a:rPr lang="ru-RU" sz="1600" dirty="0"/>
              <a:t>в качестве </a:t>
            </a:r>
            <a:r>
              <a:rPr lang="ru-RU" sz="1600" dirty="0" err="1" smtClean="0"/>
              <a:t>соорганизаторов</a:t>
            </a:r>
            <a:r>
              <a:rPr lang="ru-RU" sz="1600" dirty="0" smtClean="0"/>
              <a:t> лабораторно-практических </a:t>
            </a:r>
            <a:r>
              <a:rPr lang="ru-RU" sz="1600" dirty="0"/>
              <a:t>занятий</a:t>
            </a:r>
            <a:r>
              <a:rPr lang="ru-RU" sz="1600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dirty="0"/>
              <a:t>- </a:t>
            </a:r>
            <a:r>
              <a:rPr lang="ru-RU" sz="1600" dirty="0" smtClean="0"/>
              <a:t>Программа ПК «</a:t>
            </a:r>
            <a:r>
              <a:rPr lang="ru-RU" sz="1600" b="1" u="sng" dirty="0" smtClean="0"/>
              <a:t>Поверка </a:t>
            </a:r>
            <a:r>
              <a:rPr lang="ru-RU" sz="1600" b="1" u="sng" dirty="0"/>
              <a:t>и калибровка средств измерений геометрических величин</a:t>
            </a:r>
            <a:r>
              <a:rPr lang="ru-RU" sz="1600" dirty="0"/>
              <a:t>» (знакомство со современным оборудованием и практика его применения</a:t>
            </a:r>
            <a:r>
              <a:rPr lang="ru-RU" sz="1600" dirty="0" smtClean="0"/>
              <a:t>);</a:t>
            </a:r>
            <a:endParaRPr lang="ru-RU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dirty="0" smtClean="0"/>
              <a:t>- Программа ПК «</a:t>
            </a:r>
            <a:r>
              <a:rPr lang="ru-RU" sz="1600" b="1" u="sng" dirty="0" smtClean="0"/>
              <a:t>Метрологическая </a:t>
            </a:r>
            <a:r>
              <a:rPr lang="ru-RU" sz="1600" b="1" u="sng" dirty="0"/>
              <a:t>экспертиза технической документации</a:t>
            </a:r>
            <a:r>
              <a:rPr lang="ru-RU" sz="1600" dirty="0"/>
              <a:t>» (практическое применение программного обеспечения при разработке и выполнении технической документации, установление и контроль метрологических </a:t>
            </a:r>
            <a:r>
              <a:rPr lang="ru-RU" sz="1600" dirty="0" smtClean="0"/>
              <a:t>требований и др.)</a:t>
            </a:r>
            <a:endParaRPr lang="ru-RU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dirty="0" smtClean="0"/>
              <a:t>- Программа ПК </a:t>
            </a:r>
            <a:r>
              <a:rPr lang="ru-RU" sz="1600" dirty="0"/>
              <a:t>«</a:t>
            </a:r>
            <a:r>
              <a:rPr lang="ru-RU" sz="1600" b="1" u="sng" dirty="0" err="1"/>
              <a:t>Нормоконтроль</a:t>
            </a:r>
            <a:r>
              <a:rPr lang="ru-RU" sz="1600" b="1" u="sng" dirty="0"/>
              <a:t> технической документации</a:t>
            </a:r>
            <a:r>
              <a:rPr lang="ru-RU" sz="1600" dirty="0"/>
              <a:t>» (практическое применение программного обеспечения при разработке и выполнении технической документации, работа с электронными </a:t>
            </a:r>
            <a:r>
              <a:rPr lang="ru-RU" sz="1600" dirty="0" smtClean="0"/>
              <a:t>документами и др.)</a:t>
            </a:r>
            <a:endParaRPr lang="ru-RU" sz="1600" dirty="0" smtClean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Приглашаем пройти у нас повышение </a:t>
            </a:r>
            <a:r>
              <a:rPr lang="ru-RU" sz="1600" b="1" dirty="0" smtClean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квалификации</a:t>
            </a:r>
            <a:endParaRPr lang="ru-RU" sz="1600" dirty="0" smtClean="0">
              <a:latin typeface="Circe Light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321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Sokolova\Downloads\Картинки для презентаций\1613545409_58-p-kartinki-na-belom-fone-dlya-prezentatsii-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4244601"/>
            <a:ext cx="3552825" cy="24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7896" y="635654"/>
            <a:ext cx="104442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Программы Уральского филиала </a:t>
            </a:r>
            <a:r>
              <a:rPr lang="ru-RU" sz="26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Академии: предложения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90113" y="1329877"/>
            <a:ext cx="11136702" cy="4838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latin typeface="Circe Light" pitchFamily="34" charset="-52"/>
                <a:cs typeface="Times New Roman" panose="02020603050405020304" pitchFamily="18" charset="0"/>
              </a:rPr>
              <a:t>Совместная реализация программ повышения </a:t>
            </a: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квалификации</a:t>
            </a:r>
            <a:b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Уральского филиала АСМС и предприятиями-производителями МО</a:t>
            </a:r>
            <a:endParaRPr lang="ru-RU" sz="20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16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/>
              <a:t>программы </a:t>
            </a:r>
            <a:r>
              <a:rPr lang="ru-RU" sz="1800" b="1" dirty="0"/>
              <a:t>повышения квалификации </a:t>
            </a:r>
            <a:r>
              <a:rPr lang="ru-RU" sz="1800" b="1" dirty="0" smtClean="0"/>
              <a:t>ДПО (от 40 до </a:t>
            </a:r>
            <a:r>
              <a:rPr lang="ru-RU" sz="1800" b="1" dirty="0"/>
              <a:t>70 акад. </a:t>
            </a:r>
            <a:r>
              <a:rPr lang="ru-RU" sz="1800" b="1" dirty="0" smtClean="0"/>
              <a:t>часов)</a:t>
            </a:r>
            <a:endParaRPr lang="ru-RU" sz="1800" b="1" dirty="0"/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/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/>
              <a:t>Наименование программы: «</a:t>
            </a:r>
            <a:r>
              <a:rPr lang="ru-RU" sz="1800" b="1" i="1" dirty="0" smtClean="0"/>
              <a:t>Современные </a:t>
            </a:r>
            <a:r>
              <a:rPr lang="ru-RU" sz="1800" b="1" i="1" dirty="0"/>
              <a:t>средства измерений геометрических величин. Эксплуатация, техническое обслуживание и практика </a:t>
            </a:r>
            <a:r>
              <a:rPr lang="ru-RU" sz="1800" b="1" i="1" dirty="0" smtClean="0"/>
              <a:t>применения </a:t>
            </a:r>
            <a:r>
              <a:rPr lang="ru-RU" sz="1800" b="1" dirty="0" smtClean="0"/>
              <a:t>… (модуль №…)»:</a:t>
            </a:r>
          </a:p>
          <a:p>
            <a:pPr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Модуль 1: Портативная </a:t>
            </a:r>
            <a:r>
              <a:rPr lang="ru-RU" sz="1800" dirty="0"/>
              <a:t>координатно-измерительная машина </a:t>
            </a:r>
            <a:r>
              <a:rPr lang="ru-RU" sz="1800" dirty="0" smtClean="0"/>
              <a:t>(</a:t>
            </a:r>
            <a:r>
              <a:rPr lang="ru-RU" sz="1800" dirty="0"/>
              <a:t>далее КИМ) с лазерным сканером </a:t>
            </a:r>
            <a:r>
              <a:rPr lang="ru-RU" sz="1800" dirty="0" smtClean="0"/>
              <a:t>и </a:t>
            </a:r>
            <a:r>
              <a:rPr lang="ru-RU" sz="1800" dirty="0"/>
              <a:t>программным обеспечением </a:t>
            </a:r>
            <a:r>
              <a:rPr lang="ru-RU" sz="1800" dirty="0" smtClean="0"/>
              <a:t>(</a:t>
            </a:r>
            <a:r>
              <a:rPr lang="ru-RU" sz="1800" dirty="0"/>
              <a:t>Базовое обучение)</a:t>
            </a:r>
          </a:p>
          <a:p>
            <a:pPr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/>
              <a:t>Модуль </a:t>
            </a:r>
            <a:r>
              <a:rPr lang="ru-RU" sz="1800" dirty="0" smtClean="0"/>
              <a:t>2: Лазерный </a:t>
            </a:r>
            <a:r>
              <a:rPr lang="ru-RU" sz="1800" dirty="0" err="1" smtClean="0"/>
              <a:t>трекер</a:t>
            </a:r>
            <a:r>
              <a:rPr lang="ru-RU" sz="1800" dirty="0" smtClean="0"/>
              <a:t> </a:t>
            </a:r>
            <a:r>
              <a:rPr lang="ru-RU" sz="1800" dirty="0"/>
              <a:t>с программным </a:t>
            </a:r>
            <a:r>
              <a:rPr lang="ru-RU" sz="1800" dirty="0" smtClean="0"/>
              <a:t>обеспечением </a:t>
            </a:r>
            <a:r>
              <a:rPr lang="ru-RU" sz="1800" dirty="0"/>
              <a:t>(Базовое обучение)</a:t>
            </a:r>
          </a:p>
          <a:p>
            <a:pPr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/>
              <a:t>Модуль </a:t>
            </a:r>
            <a:r>
              <a:rPr lang="ru-RU" sz="1800" dirty="0" smtClean="0"/>
              <a:t>3: Стационарная </a:t>
            </a:r>
            <a:r>
              <a:rPr lang="ru-RU" sz="1800" dirty="0"/>
              <a:t>координатно-измерительная машина с программным </a:t>
            </a:r>
            <a:r>
              <a:rPr lang="ru-RU" sz="1800" smtClean="0"/>
              <a:t>обеспечением (</a:t>
            </a:r>
            <a:r>
              <a:rPr lang="ru-RU" sz="1800" dirty="0"/>
              <a:t>Базовое обучение)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Приглашаем пройти у нас повышение </a:t>
            </a:r>
            <a:r>
              <a:rPr lang="ru-RU" sz="1600" b="1" dirty="0" smtClean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квалификации</a:t>
            </a:r>
            <a:endParaRPr lang="ru-RU" sz="1600" dirty="0" smtClean="0">
              <a:latin typeface="Circe Light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13</a:t>
            </a:fld>
            <a:endParaRPr lang="ru-RU" noProof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625" y="2174539"/>
            <a:ext cx="2085013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164" y="3091585"/>
            <a:ext cx="2857500" cy="21431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9796" y="635654"/>
            <a:ext cx="104442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Программы Уральского филиала </a:t>
            </a:r>
            <a:r>
              <a:rPr lang="ru-RU" sz="26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Академии: предложения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90113" y="1329877"/>
            <a:ext cx="11136702" cy="4838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latin typeface="Circe Light" pitchFamily="34" charset="-52"/>
                <a:cs typeface="Times New Roman" panose="02020603050405020304" pitchFamily="18" charset="0"/>
              </a:rPr>
              <a:t>Совместная реализация программ повышения </a:t>
            </a: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квалификации</a:t>
            </a:r>
            <a:b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Уральского филиала АСМС и предприятиями-производителями МО</a:t>
            </a:r>
            <a:endParaRPr lang="ru-RU" sz="20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16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/>
              <a:t>программы </a:t>
            </a:r>
            <a:r>
              <a:rPr lang="ru-RU" sz="1800" b="1" dirty="0"/>
              <a:t>повышения квалификации </a:t>
            </a:r>
            <a:r>
              <a:rPr lang="ru-RU" sz="1800" b="1" dirty="0" smtClean="0"/>
              <a:t>ДПО (от 16 до </a:t>
            </a:r>
            <a:r>
              <a:rPr lang="ru-RU" sz="1800" b="1" dirty="0"/>
              <a:t>70 акад. </a:t>
            </a:r>
            <a:r>
              <a:rPr lang="ru-RU" sz="1800" b="1" dirty="0" smtClean="0"/>
              <a:t>часов)</a:t>
            </a:r>
            <a:endParaRPr lang="ru-RU" sz="1800" b="1" dirty="0"/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/>
          </a:p>
          <a:p>
            <a:pPr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Испытания </a:t>
            </a:r>
            <a:r>
              <a:rPr lang="ru-RU" sz="1800" dirty="0"/>
              <a:t>на воздействие вибрации и </a:t>
            </a:r>
            <a:r>
              <a:rPr lang="ru-RU" sz="1800" dirty="0" smtClean="0"/>
              <a:t>удара (</a:t>
            </a:r>
            <a:r>
              <a:rPr lang="ru-RU" sz="1800" dirty="0"/>
              <a:t>очно на базе </a:t>
            </a:r>
            <a:r>
              <a:rPr lang="ru-RU" sz="1800" dirty="0" smtClean="0"/>
              <a:t>предприятия, 24 ч</a:t>
            </a:r>
            <a:r>
              <a:rPr lang="ru-RU" sz="1800" dirty="0" smtClean="0"/>
              <a:t>.)</a:t>
            </a:r>
          </a:p>
          <a:p>
            <a:pPr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Метрологическое </a:t>
            </a:r>
            <a:r>
              <a:rPr lang="ru-RU" sz="1800" dirty="0"/>
              <a:t>обеспечение </a:t>
            </a:r>
            <a:r>
              <a:rPr lang="ru-RU" sz="1800" dirty="0" err="1"/>
              <a:t>хроматографических</a:t>
            </a:r>
            <a:r>
              <a:rPr lang="ru-RU" sz="1800" dirty="0"/>
              <a:t> методов </a:t>
            </a:r>
            <a:r>
              <a:rPr lang="ru-RU" sz="1800" dirty="0" smtClean="0"/>
              <a:t>анализа </a:t>
            </a:r>
            <a:br>
              <a:rPr lang="ru-RU" sz="1800" dirty="0" smtClean="0"/>
            </a:br>
            <a:r>
              <a:rPr lang="ru-RU" sz="1800" dirty="0" smtClean="0"/>
              <a:t>(очное обучение</a:t>
            </a:r>
            <a:r>
              <a:rPr lang="ru-RU" sz="1800" dirty="0"/>
              <a:t>)</a:t>
            </a:r>
          </a:p>
          <a:p>
            <a:pPr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Современные методы и средства аналитического анализа. Техника и практика </a:t>
            </a:r>
            <a:br>
              <a:rPr lang="ru-RU" sz="1800" dirty="0" smtClean="0"/>
            </a:br>
            <a:r>
              <a:rPr lang="ru-RU" sz="1800" dirty="0" smtClean="0"/>
              <a:t>газохроматографического анализа (выездное обучение)</a:t>
            </a:r>
          </a:p>
          <a:p>
            <a:pPr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Обеспечение единства измерений в </a:t>
            </a:r>
            <a:r>
              <a:rPr lang="ru-RU" sz="1800" dirty="0" err="1"/>
              <a:t>хроматографических</a:t>
            </a:r>
            <a:r>
              <a:rPr lang="ru-RU" sz="1800" dirty="0"/>
              <a:t> методов </a:t>
            </a:r>
            <a:r>
              <a:rPr lang="ru-RU" sz="1800" dirty="0" smtClean="0"/>
              <a:t>анализа </a:t>
            </a:r>
            <a:br>
              <a:rPr lang="ru-RU" sz="1800" dirty="0" smtClean="0"/>
            </a:br>
            <a:r>
              <a:rPr lang="ru-RU" sz="1800" dirty="0" smtClean="0"/>
              <a:t>(выездное обучение) </a:t>
            </a:r>
            <a:endParaRPr lang="ru-RU" sz="1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b="1" dirty="0" smtClean="0">
              <a:solidFill>
                <a:srgbClr val="C00000"/>
              </a:solidFill>
              <a:latin typeface="Circe Light" pitchFamily="34" charset="-52"/>
              <a:cs typeface="Times New Roman" pitchFamily="18" charset="0"/>
              <a:sym typeface="Symbol" pitchFamily="18" charset="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Приглашаем </a:t>
            </a:r>
            <a:r>
              <a:rPr lang="ru-RU" sz="1600" b="1" dirty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пройти у нас повышение </a:t>
            </a:r>
            <a:r>
              <a:rPr lang="ru-RU" sz="1600" b="1" dirty="0" smtClean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квалификации</a:t>
            </a:r>
            <a:endParaRPr lang="ru-RU" sz="1600" dirty="0" smtClean="0">
              <a:latin typeface="Circe Light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14</a:t>
            </a:fld>
            <a:endParaRPr lang="ru-RU" noProof="1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689" y="2548776"/>
            <a:ext cx="1323975" cy="38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026" y="4908019"/>
            <a:ext cx="987638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15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" y="104505"/>
            <a:ext cx="11207932" cy="661697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942011" y="1471749"/>
            <a:ext cx="1672046" cy="8710"/>
          </a:xfrm>
          <a:prstGeom prst="line">
            <a:avLst/>
          </a:prstGeom>
          <a:ln w="28575">
            <a:solidFill>
              <a:srgbClr val="DD462F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1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7896" y="635654"/>
            <a:ext cx="104442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Программы Уральского филиала Академии Росстандарта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90113" y="1329877"/>
            <a:ext cx="11136702" cy="4838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ru-RU" sz="1600" b="1" dirty="0" smtClean="0">
                <a:latin typeface="Circe Light" pitchFamily="34" charset="-52"/>
                <a:cs typeface="Times New Roman" panose="02020603050405020304" pitchFamily="18" charset="0"/>
              </a:rPr>
              <a:t>Повышенный спрос на программы для </a:t>
            </a:r>
            <a:r>
              <a:rPr lang="ru-RU" sz="1600" b="1" u="sng" dirty="0" smtClean="0">
                <a:latin typeface="Circe Light" pitchFamily="34" charset="-52"/>
                <a:cs typeface="Times New Roman" panose="02020603050405020304" pitchFamily="18" charset="0"/>
              </a:rPr>
              <a:t>испытательных </a:t>
            </a:r>
            <a:r>
              <a:rPr lang="ru-RU" sz="1600" b="1" u="sng" dirty="0">
                <a:latin typeface="Circe Light" pitchFamily="34" charset="-52"/>
                <a:cs typeface="Times New Roman" panose="02020603050405020304" pitchFamily="18" charset="0"/>
              </a:rPr>
              <a:t>лабораторий/центров: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</a:rPr>
              <a:t> Контроль качества результатов анализа в испытательных лабораториях.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  <a:sym typeface="Symbol"/>
              </a:rPr>
              <a:t> </a:t>
            </a: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</a:rPr>
              <a:t>Обеспечение </a:t>
            </a: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</a:rPr>
              <a:t>компетентности испытательных лабораторий, включая их </a:t>
            </a: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</a:rPr>
              <a:t>аккредитацию.</a:t>
            </a:r>
            <a:endParaRPr lang="ru-RU" sz="1600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</a:rPr>
              <a:t> Система менеджмента испытательной </a:t>
            </a: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</a:rPr>
              <a:t>лаборатории.</a:t>
            </a:r>
            <a:endParaRPr lang="ru-RU" sz="1600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irce Light" pitchFamily="34" charset="-52"/>
                <a:cs typeface="Times New Roman" panose="02020603050405020304" pitchFamily="18" charset="0"/>
              </a:rPr>
              <a:t>Внутрилабораторный</a:t>
            </a: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</a:rPr>
              <a:t> контроль качества результатов анализа в испытательных лабораториях.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</a:rPr>
              <a:t>Отбор </a:t>
            </a: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</a:rPr>
              <a:t>проб для последующих измерений (испытаний) в системе менеджмента испытательной лаборатории.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</a:rPr>
              <a:t> Риски и возможности в системе менеджмента качества испытательной лаборатории.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latin typeface="Circe Light" pitchFamily="34" charset="-52"/>
                <a:cs typeface="Times New Roman" panose="02020603050405020304" pitchFamily="18" charset="0"/>
                <a:sym typeface="Symbol"/>
              </a:rPr>
              <a:t> и другие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dirty="0" smtClean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Circe Light" pitchFamily="34" charset="-52"/>
                <a:cs typeface="Times New Roman" panose="02020603050405020304" pitchFamily="18" charset="0"/>
              </a:rPr>
              <a:t>Выездные мероприятия - </a:t>
            </a:r>
            <a:r>
              <a:rPr lang="ru-RU" sz="1600" dirty="0" smtClean="0"/>
              <a:t>Корпоративное обучение </a:t>
            </a:r>
            <a:r>
              <a:rPr lang="ru-RU" sz="1600" dirty="0"/>
              <a:t>на предприятиях </a:t>
            </a:r>
            <a:r>
              <a:rPr lang="ru-RU" sz="1600" dirty="0" smtClean="0"/>
              <a:t>Заказчика (по согласованию).</a:t>
            </a:r>
            <a:endParaRPr lang="ru-RU" sz="1600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b="1" dirty="0" smtClean="0">
              <a:solidFill>
                <a:srgbClr val="C00000"/>
              </a:solidFill>
              <a:latin typeface="Circe Light" pitchFamily="34" charset="-52"/>
              <a:cs typeface="Times New Roman" panose="02020603050405020304" pitchFamily="18" charset="0"/>
              <a:sym typeface="Symbol" pitchFamily="18" charset="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irce Light" pitchFamily="34" charset="-52"/>
                <a:cs typeface="Times New Roman" panose="02020603050405020304" pitchFamily="18" charset="0"/>
                <a:sym typeface="Symbol" pitchFamily="18" charset="2"/>
              </a:rPr>
              <a:t>Приглашаем </a:t>
            </a:r>
            <a:r>
              <a:rPr lang="ru-RU" sz="1600" b="1" dirty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пройти у нас повышение </a:t>
            </a:r>
            <a:r>
              <a:rPr lang="ru-RU" sz="1600" b="1" dirty="0" smtClean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квалификации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dirty="0" smtClean="0">
              <a:latin typeface="Circe Light" pitchFamily="34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Circe Light" pitchFamily="34" charset="-52"/>
              </a:rPr>
              <a:t>Ссылка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Circe Light" pitchFamily="34" charset="-52"/>
              </a:rPr>
              <a:t>на программы				</a:t>
            </a:r>
            <a:endParaRPr lang="ru-RU" sz="1600" dirty="0">
              <a:latin typeface="Circe Light" pitchFamily="34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dirty="0">
              <a:latin typeface="Circe Light" pitchFamily="34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70" y="5119974"/>
            <a:ext cx="2285999" cy="160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16</a:t>
            </a:fld>
            <a:endParaRPr lang="ru-RU" noProof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781" y="3692433"/>
            <a:ext cx="2540258" cy="1689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026" y="4510326"/>
            <a:ext cx="3390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11683" r="17000" b="24687"/>
          <a:stretch/>
        </p:blipFill>
        <p:spPr>
          <a:xfrm>
            <a:off x="267140" y="364537"/>
            <a:ext cx="11713228" cy="628881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17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5" y="1994263"/>
            <a:ext cx="2344399" cy="23443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83268" y="3276835"/>
            <a:ext cx="3824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b="1" dirty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Приглашаем </a:t>
            </a:r>
            <a:r>
              <a:rPr lang="ru-RU" b="1" dirty="0" smtClean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присоединиться</a:t>
            </a:r>
          </a:p>
          <a:p>
            <a:pPr lvl="0" algn="r">
              <a:defRPr/>
            </a:pPr>
            <a:r>
              <a:rPr lang="ru-RU" b="1" dirty="0" smtClean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к </a:t>
            </a:r>
            <a:r>
              <a:rPr lang="ru-RU" b="1" dirty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нам в сетях</a:t>
            </a:r>
            <a:endParaRPr lang="ru-RU" dirty="0">
              <a:solidFill>
                <a:prstClr val="black"/>
              </a:solidFill>
              <a:latin typeface="Circe Light" pitchFamily="3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9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4942304" y="2214085"/>
            <a:ext cx="13542" cy="13901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878119" y="2321785"/>
            <a:ext cx="64184" cy="60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10584" y="2130332"/>
            <a:ext cx="41002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 Bold" panose="020B0602020203020203" pitchFamily="34" charset="-52"/>
              </a:rPr>
              <a:t>Уральский филиал АСМС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091" y="2905762"/>
            <a:ext cx="43289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spc="50" dirty="0">
                <a:solidFill>
                  <a:schemeClr val="bg1"/>
                </a:solidFill>
                <a:latin typeface="Circe Light" panose="020B0402020203020203" pitchFamily="34" charset="-52"/>
              </a:rPr>
              <a:t>Федеральное государственное автономное образовательное учреждение дополнительного профессионального образования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51833" y="6045310"/>
            <a:ext cx="1302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A4B034"/>
                </a:solidFill>
                <a:latin typeface="Circe Bold" panose="020B0602020203020203" pitchFamily="34" charset="-52"/>
              </a:rPr>
              <a:t>АКАДЕМИЯ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A64A7D-D407-4E3E-C548-10AADDF57159}"/>
              </a:ext>
            </a:extLst>
          </p:cNvPr>
          <p:cNvSpPr txBox="1"/>
          <p:nvPr/>
        </p:nvSpPr>
        <p:spPr>
          <a:xfrm>
            <a:off x="5024847" y="2130332"/>
            <a:ext cx="6996530" cy="1596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15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620075,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г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.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Екатеринбург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ул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.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Красноармейская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строение 4Б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2 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этаж</a:t>
            </a:r>
          </a:p>
          <a:p>
            <a:pPr>
              <a:lnSpc>
                <a:spcPts val="2400"/>
              </a:lnSpc>
            </a:pP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(343) </a:t>
            </a:r>
            <a:r>
              <a:rPr lang="ru-RU" sz="15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363-03-30</a:t>
            </a:r>
            <a:endParaRPr lang="ru-RU" sz="1500" dirty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omd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@</a:t>
            </a: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ufasms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.</a:t>
            </a: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ru</a:t>
            </a:r>
            <a:endParaRPr lang="ru-RU" sz="1500" dirty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pPr>
              <a:lnSpc>
                <a:spcPts val="2400"/>
              </a:lnSpc>
            </a:pPr>
            <a:r>
              <a:rPr lang="en-US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www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.</a:t>
            </a: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uralasms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.</a:t>
            </a:r>
            <a:r>
              <a:rPr lang="en-US" sz="1500" dirty="0" err="1" smtClean="0">
                <a:solidFill>
                  <a:schemeClr val="bg1"/>
                </a:solidFill>
                <a:latin typeface="Circe Light" panose="020B0402020203020203" pitchFamily="34" charset="-52"/>
              </a:rPr>
              <a:t>ru</a:t>
            </a:r>
            <a:endParaRPr lang="en-US" sz="1500" dirty="0" smtClean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pPr>
              <a:lnSpc>
                <a:spcPts val="2400"/>
              </a:lnSpc>
            </a:pPr>
            <a:r>
              <a:rPr lang="ru-RU" sz="15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Лицензия 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№ Л035-00115-77/00096973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21" y="2604406"/>
            <a:ext cx="1725283" cy="17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9990" y="586385"/>
            <a:ext cx="10639110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Академия Росстандарта: 56 лет работы с предприятиями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719232" y="1318383"/>
            <a:ext cx="160551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12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филиалов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9233" y="2158326"/>
            <a:ext cx="160551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21</a:t>
            </a:r>
          </a:p>
          <a:p>
            <a:pPr algn="ctr"/>
            <a:r>
              <a:rPr lang="ru-RU" b="1" dirty="0" smtClean="0"/>
              <a:t>кафедр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590566" y="1290928"/>
            <a:ext cx="2179674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11 000+ </a:t>
            </a:r>
          </a:p>
          <a:p>
            <a:pPr algn="ctr"/>
            <a:r>
              <a:rPr lang="ru-RU" b="1" dirty="0" smtClean="0"/>
              <a:t>слушателей в год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90566" y="2121339"/>
            <a:ext cx="2179674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200+</a:t>
            </a:r>
          </a:p>
          <a:p>
            <a:pPr algn="ctr"/>
            <a:r>
              <a:rPr lang="ru-RU" b="1" dirty="0" smtClean="0"/>
              <a:t>учебных программ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19235" y="3008561"/>
            <a:ext cx="4051005" cy="36933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Профессиональная переподготовка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19235" y="3595557"/>
            <a:ext cx="4051005" cy="36933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Повышение квалификации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19235" y="4772935"/>
            <a:ext cx="4051005" cy="36933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Аспирантура</a:t>
            </a:r>
            <a:endParaRPr lang="ru-RU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2</a:t>
            </a:fld>
            <a:endParaRPr lang="ru-RU" noProof="1"/>
          </a:p>
        </p:txBody>
      </p:sp>
      <p:sp>
        <p:nvSpPr>
          <p:cNvPr id="20" name="TextBox 19"/>
          <p:cNvSpPr txBox="1"/>
          <p:nvPr/>
        </p:nvSpPr>
        <p:spPr>
          <a:xfrm>
            <a:off x="7719235" y="238826"/>
            <a:ext cx="4051005" cy="3693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Академия основана 6 июня 1968 года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9233" y="5366827"/>
            <a:ext cx="4051005" cy="36933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Журнал «Компетентность» (ВАК)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719235" y="4184246"/>
            <a:ext cx="4051005" cy="36933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Научная деятельность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719234" y="5956049"/>
            <a:ext cx="4051005" cy="36933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Учебники и учебные пособия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899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7896" y="635654"/>
            <a:ext cx="10444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A5AE41"/>
                </a:solidFill>
              </a:rPr>
              <a:t>АСМС </a:t>
            </a:r>
            <a:r>
              <a:rPr lang="ru-RU" sz="2800" b="1" dirty="0">
                <a:solidFill>
                  <a:srgbClr val="033480"/>
                </a:solidFill>
              </a:rPr>
              <a:t>– Базовая организация государств – участников </a:t>
            </a:r>
            <a:r>
              <a:rPr lang="ru-RU" sz="2800" b="1" dirty="0" smtClean="0">
                <a:solidFill>
                  <a:srgbClr val="033480"/>
                </a:solidFill>
              </a:rPr>
              <a:t>СНГ</a:t>
            </a:r>
            <a:endParaRPr lang="ru-RU" sz="2800" b="1" dirty="0">
              <a:solidFill>
                <a:srgbClr val="03348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3</a:t>
            </a:fld>
            <a:endParaRPr lang="ru-RU" noProof="1"/>
          </a:p>
        </p:txBody>
      </p:sp>
      <p:pic>
        <p:nvPicPr>
          <p:cNvPr id="11" name="Picture 2" descr="https://easc.by/images/document/news/63EA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7" y="1437578"/>
            <a:ext cx="5190762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13417" y="1248712"/>
            <a:ext cx="598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33480"/>
                </a:solidFill>
                <a:latin typeface="Circe Light"/>
              </a:rPr>
              <a:t>8 декабря 2023 г. </a:t>
            </a:r>
          </a:p>
          <a:p>
            <a:pPr algn="ctr"/>
            <a:r>
              <a:rPr lang="ru-RU" sz="1200" dirty="0" smtClean="0">
                <a:latin typeface="Circe Light"/>
              </a:rPr>
              <a:t>Положение о базовой организации утверждено Экономическим советом </a:t>
            </a:r>
            <a:r>
              <a:rPr lang="ru-RU" sz="1200" b="1" dirty="0" smtClean="0">
                <a:solidFill>
                  <a:srgbClr val="033480"/>
                </a:solidFill>
                <a:latin typeface="Circe Light"/>
              </a:rPr>
              <a:t>СНГ</a:t>
            </a:r>
            <a:r>
              <a:rPr lang="ru-RU" sz="1200" dirty="0" smtClean="0">
                <a:latin typeface="Circe Light"/>
              </a:rPr>
              <a:t> и </a:t>
            </a:r>
            <a:r>
              <a:rPr lang="ru-RU" sz="1200" b="1" dirty="0">
                <a:solidFill>
                  <a:srgbClr val="033480"/>
                </a:solidFill>
                <a:latin typeface="Circe Light"/>
              </a:rPr>
              <a:t>АСМС</a:t>
            </a:r>
            <a:r>
              <a:rPr lang="ru-RU" sz="1200" dirty="0" smtClean="0">
                <a:latin typeface="Circe Light"/>
              </a:rPr>
              <a:t> придан статус базовой организации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b="5286"/>
          <a:stretch/>
        </p:blipFill>
        <p:spPr bwMode="auto">
          <a:xfrm>
            <a:off x="8202354" y="2056393"/>
            <a:ext cx="2946138" cy="4506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26266" y="5075300"/>
            <a:ext cx="6923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400" b="1" dirty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Цель создания</a:t>
            </a:r>
            <a:r>
              <a:rPr lang="ru-RU" sz="1400" b="1" dirty="0" smtClean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организационное</a:t>
            </a:r>
            <a:r>
              <a:rPr lang="ru-RU" sz="1400" dirty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, образовательное, учебно-методическое и кадровое содействие обеспечению государств – участников СНГ специалистами в области стандартизации, метрологии, управления качеством и оценки соответствия</a:t>
            </a:r>
            <a:r>
              <a:rPr lang="ru-RU" sz="1400" dirty="0" smtClean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33480"/>
              </a:solidFill>
              <a:latin typeface="Circe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0" t="8551" r="25885" b="8528"/>
          <a:stretch/>
        </p:blipFill>
        <p:spPr bwMode="auto">
          <a:xfrm>
            <a:off x="6292673" y="2056393"/>
            <a:ext cx="1234038" cy="12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66590" y="3360246"/>
            <a:ext cx="2286203" cy="44627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Базовая организация СНГ</a:t>
            </a:r>
          </a:p>
          <a:p>
            <a:pPr algn="ctr"/>
            <a:r>
              <a:rPr lang="en-US" sz="1100" i="1" dirty="0" smtClean="0">
                <a:solidFill>
                  <a:srgbClr val="0070C0"/>
                </a:solidFill>
              </a:rPr>
              <a:t>https</a:t>
            </a:r>
            <a:r>
              <a:rPr lang="en-US" sz="1100" i="1" dirty="0">
                <a:solidFill>
                  <a:srgbClr val="0070C0"/>
                </a:solidFill>
              </a:rPr>
              <a:t>://e-cis.info/page/3654/88480/</a:t>
            </a:r>
            <a:endParaRPr lang="ru-RU" sz="11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2525"/>
          <a:stretch/>
        </p:blipFill>
        <p:spPr>
          <a:xfrm>
            <a:off x="5405181" y="1267863"/>
            <a:ext cx="6724379" cy="469833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67" y="40547"/>
            <a:ext cx="2577993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4962" y="340475"/>
            <a:ext cx="74023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Академия Росстандарта </a:t>
            </a:r>
            <a:r>
              <a:rPr lang="ru-RU" sz="2600" b="1" dirty="0" smtClean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на Урале.</a:t>
            </a:r>
          </a:p>
          <a:p>
            <a:r>
              <a:rPr lang="ru-RU" sz="2600" b="1" dirty="0" smtClean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Сотрудничество в </a:t>
            </a:r>
            <a:r>
              <a:rPr lang="ru-RU" sz="2600" b="1" dirty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системе </a:t>
            </a:r>
            <a:r>
              <a:rPr lang="ru-RU" sz="2600" b="1" dirty="0" smtClean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Росстандарта</a:t>
            </a:r>
            <a:endParaRPr lang="en-US" sz="2600" b="1" dirty="0">
              <a:solidFill>
                <a:prstClr val="black"/>
              </a:solidFill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42603" y="6356352"/>
            <a:ext cx="3226279" cy="365125"/>
          </a:xfrm>
        </p:spPr>
        <p:txBody>
          <a:bodyPr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 Пленарное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176132" y="1128843"/>
            <a:ext cx="5253993" cy="2269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200" b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Уральский филиал </a:t>
            </a:r>
            <a:r>
              <a:rPr lang="ru-RU" sz="12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основан 23 июня 1995 </a:t>
            </a:r>
            <a:r>
              <a:rPr lang="ru-RU" sz="12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года.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000" dirty="0" smtClean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2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Зона функционирования в соответствии с ЛНА АСМС: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1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*</a:t>
            </a:r>
            <a:r>
              <a:rPr lang="ru-RU" sz="10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Свердловская область</a:t>
            </a:r>
            <a:r>
              <a:rPr lang="ru-RU" sz="10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0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**Тюменская </a:t>
            </a:r>
            <a:r>
              <a:rPr lang="ru-RU" sz="1000" b="1" i="1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область</a:t>
            </a:r>
            <a:r>
              <a:rPr lang="ru-RU" sz="10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endParaRPr lang="ru-RU" sz="1000" dirty="0" smtClean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0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**Курганская </a:t>
            </a:r>
            <a:r>
              <a:rPr lang="ru-RU" sz="1000" b="1" i="1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область</a:t>
            </a:r>
            <a:r>
              <a:rPr lang="ru-RU" sz="10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endParaRPr lang="ru-RU" sz="1000" dirty="0" smtClean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0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**Ханты-Мансийский </a:t>
            </a:r>
            <a:r>
              <a:rPr lang="ru-RU" sz="1000" b="1" i="1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автономный округ-Югра</a:t>
            </a:r>
            <a:r>
              <a:rPr lang="ru-RU" sz="10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endParaRPr lang="ru-RU" sz="1000" dirty="0" smtClean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0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**Ямало-Ненецкий </a:t>
            </a:r>
            <a:r>
              <a:rPr lang="ru-RU" sz="1000" b="1" i="1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автономный округ</a:t>
            </a:r>
            <a:r>
              <a:rPr lang="ru-RU" sz="10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endParaRPr lang="ru-RU" sz="1000" dirty="0" smtClean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0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***Челябинская область</a:t>
            </a:r>
            <a:r>
              <a:rPr lang="ru-RU" sz="10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endParaRPr lang="ru-RU" sz="1000" dirty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000" b="1" i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****Пермский край</a:t>
            </a:r>
            <a:r>
              <a:rPr lang="ru-RU" sz="10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endParaRPr lang="ru-RU" sz="1000" dirty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1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Города </a:t>
            </a:r>
            <a:r>
              <a:rPr lang="ru-RU" sz="11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присутствия </a:t>
            </a:r>
            <a:r>
              <a:rPr lang="ru-RU" sz="11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филиала: Екатеринбург</a:t>
            </a:r>
            <a:endParaRPr lang="ru-RU" sz="1100" dirty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1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Тюмень, Новый Уренгой, </a:t>
            </a:r>
            <a:r>
              <a:rPr lang="ru-RU" sz="1100" dirty="0" err="1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Югорск</a:t>
            </a:r>
            <a:r>
              <a:rPr lang="ru-RU" sz="11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, Курган</a:t>
            </a:r>
            <a:endParaRPr lang="ru-RU" sz="1100" dirty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1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Челябинск Пермь Омск </a:t>
            </a:r>
            <a:endParaRPr lang="ru-RU" sz="1000" dirty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noProof="1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299" y="5543754"/>
            <a:ext cx="1087023" cy="117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5"/>
          <p:cNvSpPr txBox="1">
            <a:spLocks/>
          </p:cNvSpPr>
          <p:nvPr/>
        </p:nvSpPr>
        <p:spPr>
          <a:xfrm>
            <a:off x="8237610" y="2904929"/>
            <a:ext cx="3255527" cy="5329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3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Филиал </a:t>
            </a:r>
            <a:r>
              <a:rPr lang="ru-RU" sz="1300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ежегодно </a:t>
            </a:r>
            <a:r>
              <a:rPr lang="ru-RU" sz="1300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реализует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более </a:t>
            </a:r>
            <a:r>
              <a:rPr lang="ru-RU" sz="1300" b="1" dirty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65 </a:t>
            </a:r>
            <a:r>
              <a:rPr lang="ru-RU" sz="1300" b="1" dirty="0" smtClean="0">
                <a:solidFill>
                  <a:prstClr val="black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 ДПО</a:t>
            </a:r>
            <a:endParaRPr lang="ru-RU" sz="1300" b="1" dirty="0">
              <a:solidFill>
                <a:prstClr val="black"/>
              </a:solidFill>
              <a:latin typeface="Circe Light" panose="020B04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2" name="Объект 5"/>
          <p:cNvGraphicFramePr>
            <a:graphicFrameLocks/>
          </p:cNvGraphicFramePr>
          <p:nvPr>
            <p:extLst/>
          </p:nvPr>
        </p:nvGraphicFramePr>
        <p:xfrm>
          <a:off x="0" y="3171397"/>
          <a:ext cx="5629275" cy="2958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263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FE812EF8-17F7-4701-B639-508D9FE0A2A2}"/>
              </a:ext>
            </a:extLst>
          </p:cNvPr>
          <p:cNvCxnSpPr/>
          <p:nvPr/>
        </p:nvCxnSpPr>
        <p:spPr>
          <a:xfrm>
            <a:off x="823913" y="1038225"/>
            <a:ext cx="105648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Скругленный прямоугольник 31">
            <a:extLst>
              <a:ext uri="{FF2B5EF4-FFF2-40B4-BE49-F238E27FC236}">
                <a16:creationId xmlns="" xmlns:a16="http://schemas.microsoft.com/office/drawing/2014/main" id="{3391C370-43DB-2D47-807A-F67920BD1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079504"/>
            <a:ext cx="2971800" cy="63182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ПРОФЕССИОНАЛЬНАЯ ПЕРЕПОДГОТОВКА</a:t>
            </a:r>
          </a:p>
        </p:txBody>
      </p:sp>
      <p:sp>
        <p:nvSpPr>
          <p:cNvPr id="29" name="Скругленный прямоугольник 32">
            <a:extLst>
              <a:ext uri="{FF2B5EF4-FFF2-40B4-BE49-F238E27FC236}">
                <a16:creationId xmlns="" xmlns:a16="http://schemas.microsoft.com/office/drawing/2014/main" id="{B4C62601-0024-334C-BF19-005C84626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4643438"/>
            <a:ext cx="2971800" cy="59372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ДИСТАНЦИОННОЕ ОБУЧЕНИЕ</a:t>
            </a:r>
          </a:p>
        </p:txBody>
      </p:sp>
      <p:sp>
        <p:nvSpPr>
          <p:cNvPr id="30" name="Скругленный прямоугольник 33">
            <a:extLst>
              <a:ext uri="{FF2B5EF4-FFF2-40B4-BE49-F238E27FC236}">
                <a16:creationId xmlns="" xmlns:a16="http://schemas.microsoft.com/office/drawing/2014/main" id="{104E2B05-D4BA-9242-8B9D-68CF7F281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889375"/>
            <a:ext cx="2971800" cy="58737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ТРЕНИНГИ И СЕМИНАРЫ</a:t>
            </a: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="" xmlns:a16="http://schemas.microsoft.com/office/drawing/2014/main" id="{7120C6FC-4D1C-2D41-AF61-A04EFA849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229275"/>
            <a:ext cx="2971800" cy="60007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ПОВЫШЕНИЕ КВАЛИФИКАЦИИ</a:t>
            </a:r>
          </a:p>
        </p:txBody>
      </p:sp>
      <p:sp>
        <p:nvSpPr>
          <p:cNvPr id="32" name="Скругленный прямоугольник 35">
            <a:extLst>
              <a:ext uri="{FF2B5EF4-FFF2-40B4-BE49-F238E27FC236}">
                <a16:creationId xmlns="" xmlns:a16="http://schemas.microsoft.com/office/drawing/2014/main" id="{D1292CF7-497D-D147-9C06-C0C7E7EA0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399088"/>
            <a:ext cx="2971800" cy="57467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АСПИРАНТУРА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84485541-A43F-4190-9F78-29A15472BF5F}"/>
              </a:ext>
            </a:extLst>
          </p:cNvPr>
          <p:cNvCxnSpPr/>
          <p:nvPr/>
        </p:nvCxnSpPr>
        <p:spPr>
          <a:xfrm>
            <a:off x="4032250" y="1214438"/>
            <a:ext cx="0" cy="50561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14">
            <a:extLst>
              <a:ext uri="{FF2B5EF4-FFF2-40B4-BE49-F238E27FC236}">
                <a16:creationId xmlns="" xmlns:a16="http://schemas.microsoft.com/office/drawing/2014/main" id="{6DCEFB1E-AC77-2C44-8C4C-5B7459EE1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806" y="1310763"/>
            <a:ext cx="2141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85692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Виды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5692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обучения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285692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="" xmlns:a16="http://schemas.microsoft.com/office/drawing/2014/main" id="{E2709E9D-BFB2-0D4F-9092-CD4674B57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290" y="1281113"/>
            <a:ext cx="558099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b="1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Основные направления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5692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 обучения</a:t>
            </a:r>
            <a:endParaRPr kumimoji="0" lang="en-US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285692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- повышения </a:t>
            </a:r>
            <a:r>
              <a:rPr lang="ru-RU" sz="1400" dirty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квалификации – от 16 до 144 ч</a:t>
            </a: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.</a:t>
            </a:r>
            <a:endParaRPr lang="en-US" sz="1400" dirty="0" smtClean="0">
              <a:solidFill>
                <a:srgbClr val="285692"/>
              </a:solidFill>
              <a:latin typeface="Circe"/>
              <a:ea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- </a:t>
            </a:r>
            <a:r>
              <a:rPr lang="ru-RU" sz="1400" dirty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профессиональной переподготовки – от 250 до 560 ч</a:t>
            </a: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.</a:t>
            </a:r>
            <a:endParaRPr kumimoji="0" lang="ru-RU" altLang="ru-RU" sz="1400" i="0" u="none" strike="noStrike" kern="1200" cap="none" spc="0" normalizeH="0" baseline="0" noProof="0" dirty="0">
              <a:ln>
                <a:noFill/>
              </a:ln>
              <a:solidFill>
                <a:srgbClr val="285692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</a:endParaRPr>
          </a:p>
        </p:txBody>
      </p:sp>
      <p:grpSp>
        <p:nvGrpSpPr>
          <p:cNvPr id="36" name="Группа 36">
            <a:extLst>
              <a:ext uri="{FF2B5EF4-FFF2-40B4-BE49-F238E27FC236}">
                <a16:creationId xmlns="" xmlns:a16="http://schemas.microsoft.com/office/drawing/2014/main" id="{674848C4-E2E2-7848-ABE7-2C40006387FB}"/>
              </a:ext>
            </a:extLst>
          </p:cNvPr>
          <p:cNvGrpSpPr>
            <a:grpSpLocks/>
          </p:cNvGrpSpPr>
          <p:nvPr/>
        </p:nvGrpSpPr>
        <p:grpSpPr bwMode="auto">
          <a:xfrm>
            <a:off x="4279901" y="2295525"/>
            <a:ext cx="7366028" cy="3678239"/>
            <a:chOff x="4279899" y="2374468"/>
            <a:chExt cx="7365581" cy="3161492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="" xmlns:a16="http://schemas.microsoft.com/office/drawing/2014/main" id="{808BF0AA-5C89-4A8B-8248-0AD5ED569800}"/>
                </a:ext>
              </a:extLst>
            </p:cNvPr>
            <p:cNvSpPr/>
            <p:nvPr/>
          </p:nvSpPr>
          <p:spPr bwMode="auto">
            <a:xfrm>
              <a:off x="4294186" y="2380820"/>
              <a:ext cx="2376342" cy="52883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ТЕХНИЧЕСКОЕ РЕГУЛИРОВАНИЕ</a:t>
              </a:r>
            </a:p>
          </p:txBody>
        </p:sp>
        <p:sp>
          <p:nvSpPr>
            <p:cNvPr id="38" name="Скругленный прямоугольник 37">
              <a:extLst>
                <a:ext uri="{FF2B5EF4-FFF2-40B4-BE49-F238E27FC236}">
                  <a16:creationId xmlns="" xmlns:a16="http://schemas.microsoft.com/office/drawing/2014/main" id="{11EF476C-3B81-41C4-8412-380E96907A8B}"/>
                </a:ext>
              </a:extLst>
            </p:cNvPr>
            <p:cNvSpPr/>
            <p:nvPr/>
          </p:nvSpPr>
          <p:spPr bwMode="auto">
            <a:xfrm>
              <a:off x="4279899" y="3016053"/>
              <a:ext cx="3600230" cy="533595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ПОДТВЕРЖДЕНИЕ СООТВЕТСТВИЯ И ИСПЫТАНИЯ</a:t>
              </a: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="" xmlns:a16="http://schemas.microsoft.com/office/drawing/2014/main" id="{9BC03EBC-A18A-423F-90F8-B57899A33701}"/>
                </a:ext>
              </a:extLst>
            </p:cNvPr>
            <p:cNvSpPr/>
            <p:nvPr/>
          </p:nvSpPr>
          <p:spPr bwMode="auto">
            <a:xfrm>
              <a:off x="6751486" y="2374468"/>
              <a:ext cx="2374755" cy="52724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СТАНДАРТИЗАЦИЯ</a:t>
              </a: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0578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0" name="Скругленный прямоугольник 39">
              <a:extLst>
                <a:ext uri="{FF2B5EF4-FFF2-40B4-BE49-F238E27FC236}">
                  <a16:creationId xmlns="" xmlns:a16="http://schemas.microsoft.com/office/drawing/2014/main" id="{B114692B-8F9D-46B5-9A0B-CEBADBC10E09}"/>
                </a:ext>
              </a:extLst>
            </p:cNvPr>
            <p:cNvSpPr/>
            <p:nvPr/>
          </p:nvSpPr>
          <p:spPr bwMode="auto">
            <a:xfrm>
              <a:off x="8026170" y="3031934"/>
              <a:ext cx="3600230" cy="51930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СИСТЕМЫ МЕНЕДЖМЕНТА</a:t>
              </a:r>
            </a:p>
          </p:txBody>
        </p:sp>
        <p:sp>
          <p:nvSpPr>
            <p:cNvPr id="41" name="Скругленный прямоугольник 40">
              <a:extLst>
                <a:ext uri="{FF2B5EF4-FFF2-40B4-BE49-F238E27FC236}">
                  <a16:creationId xmlns="" xmlns:a16="http://schemas.microsoft.com/office/drawing/2014/main" id="{4FC9817A-6A20-4CAF-8511-1C53F4E57CCD}"/>
                </a:ext>
              </a:extLst>
            </p:cNvPr>
            <p:cNvSpPr/>
            <p:nvPr/>
          </p:nvSpPr>
          <p:spPr bwMode="auto">
            <a:xfrm>
              <a:off x="9250059" y="2383996"/>
              <a:ext cx="2376342" cy="51930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МЕТРОЛОГИЯ</a:t>
              </a:r>
            </a:p>
          </p:txBody>
        </p:sp>
        <p:sp>
          <p:nvSpPr>
            <p:cNvPr id="42" name="Скругленный прямоугольник 41">
              <a:extLst>
                <a:ext uri="{FF2B5EF4-FFF2-40B4-BE49-F238E27FC236}">
                  <a16:creationId xmlns="" xmlns:a16="http://schemas.microsoft.com/office/drawing/2014/main" id="{9EA64759-293F-4E19-847A-8DF5A893C377}"/>
                </a:ext>
              </a:extLst>
            </p:cNvPr>
            <p:cNvSpPr/>
            <p:nvPr/>
          </p:nvSpPr>
          <p:spPr bwMode="auto">
            <a:xfrm>
              <a:off x="8026170" y="3659226"/>
              <a:ext cx="3600230" cy="506597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УПРАВЛЕНИЕ КАЧЕСТВОМ</a:t>
              </a: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="" xmlns:a16="http://schemas.microsoft.com/office/drawing/2014/main" id="{E1E6168B-995B-476A-8663-802F7D73C64F}"/>
                </a:ext>
              </a:extLst>
            </p:cNvPr>
            <p:cNvSpPr/>
            <p:nvPr/>
          </p:nvSpPr>
          <p:spPr bwMode="auto">
            <a:xfrm>
              <a:off x="4281487" y="4893163"/>
              <a:ext cx="3501778" cy="642796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ПРИНЦИПЫ </a:t>
              </a: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И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ЦЕЛИ УСТОЙЧИВОГО РАЗВИТИЯ</a:t>
              </a:r>
            </a:p>
          </p:txBody>
        </p:sp>
        <p:sp>
          <p:nvSpPr>
            <p:cNvPr id="45" name="Скругленный прямоугольник 44">
              <a:extLst>
                <a:ext uri="{FF2B5EF4-FFF2-40B4-BE49-F238E27FC236}">
                  <a16:creationId xmlns="" xmlns:a16="http://schemas.microsoft.com/office/drawing/2014/main" id="{35C6C3F0-13EF-488F-A764-CD7F51A72CEF}"/>
                </a:ext>
              </a:extLst>
            </p:cNvPr>
            <p:cNvSpPr/>
            <p:nvPr/>
          </p:nvSpPr>
          <p:spPr bwMode="auto">
            <a:xfrm>
              <a:off x="7959816" y="4891577"/>
              <a:ext cx="3685664" cy="64438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РАЗРАБОТКА </a:t>
              </a: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5692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ДОКУМЕНТОВ</a:t>
              </a: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 </a:t>
              </a: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ПО СТАНДАРТИЗАЦИИ</a:t>
              </a:r>
            </a:p>
          </p:txBody>
        </p:sp>
        <p:sp>
          <p:nvSpPr>
            <p:cNvPr id="47" name="Скругленный прямоугольник 46">
              <a:extLst>
                <a:ext uri="{FF2B5EF4-FFF2-40B4-BE49-F238E27FC236}">
                  <a16:creationId xmlns="" xmlns:a16="http://schemas.microsoft.com/office/drawing/2014/main" id="{F2C22EA8-C208-406A-AA5B-0BFCC14A1E63}"/>
                </a:ext>
              </a:extLst>
            </p:cNvPr>
            <p:cNvSpPr/>
            <p:nvPr/>
          </p:nvSpPr>
          <p:spPr bwMode="auto">
            <a:xfrm>
              <a:off x="4279899" y="4276989"/>
              <a:ext cx="3600230" cy="468484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НЕРАЗРУШАЮЩИЙ КОНТРОЛЬ</a:t>
              </a:r>
            </a:p>
          </p:txBody>
        </p:sp>
        <p:sp>
          <p:nvSpPr>
            <p:cNvPr id="48" name="Скругленный прямоугольник 47">
              <a:extLst>
                <a:ext uri="{FF2B5EF4-FFF2-40B4-BE49-F238E27FC236}">
                  <a16:creationId xmlns="" xmlns:a16="http://schemas.microsoft.com/office/drawing/2014/main" id="{98891AF1-4F3C-42BD-AA29-FD8B7FDB23FC}"/>
                </a:ext>
              </a:extLst>
            </p:cNvPr>
            <p:cNvSpPr/>
            <p:nvPr/>
          </p:nvSpPr>
          <p:spPr bwMode="auto">
            <a:xfrm>
              <a:off x="8038870" y="4278578"/>
              <a:ext cx="3600230" cy="473248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9" name="Скругленный прямоугольник 48">
              <a:extLst>
                <a:ext uri="{FF2B5EF4-FFF2-40B4-BE49-F238E27FC236}">
                  <a16:creationId xmlns="" xmlns:a16="http://schemas.microsoft.com/office/drawing/2014/main" id="{7B67B0E7-7CD3-4C6B-8D4E-8B6DBFC95DEA}"/>
                </a:ext>
              </a:extLst>
            </p:cNvPr>
            <p:cNvSpPr/>
            <p:nvPr/>
          </p:nvSpPr>
          <p:spPr bwMode="auto">
            <a:xfrm>
              <a:off x="4279899" y="3652076"/>
              <a:ext cx="3600230" cy="513746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ПОСТРОЕНИЕ </a:t>
              </a: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СИСТЕМЫ КАДРОВОГО РЕЗЕРВА</a:t>
              </a:r>
            </a:p>
          </p:txBody>
        </p:sp>
      </p:grpSp>
      <p:sp>
        <p:nvSpPr>
          <p:cNvPr id="50" name="object 214">
            <a:extLst>
              <a:ext uri="{FF2B5EF4-FFF2-40B4-BE49-F238E27FC236}">
                <a16:creationId xmlns="" xmlns:a16="http://schemas.microsoft.com/office/drawing/2014/main" id="{8119C84C-33E8-174D-89E4-07CA708A1C0F}"/>
              </a:ext>
            </a:extLst>
          </p:cNvPr>
          <p:cNvSpPr>
            <a:spLocks/>
          </p:cNvSpPr>
          <p:nvPr/>
        </p:nvSpPr>
        <p:spPr bwMode="auto">
          <a:xfrm>
            <a:off x="4699000" y="1166813"/>
            <a:ext cx="798513" cy="1019175"/>
          </a:xfrm>
          <a:custGeom>
            <a:avLst/>
            <a:gdLst>
              <a:gd name="T0" fmla="*/ 239023 w 798829"/>
              <a:gd name="T1" fmla="*/ 797881 h 1019175"/>
              <a:gd name="T2" fmla="*/ 282788 w 798829"/>
              <a:gd name="T3" fmla="*/ 971698 h 1019175"/>
              <a:gd name="T4" fmla="*/ 451355 w 798829"/>
              <a:gd name="T5" fmla="*/ 1010440 h 1019175"/>
              <a:gd name="T6" fmla="*/ 306395 w 798829"/>
              <a:gd name="T7" fmla="*/ 971698 h 1019175"/>
              <a:gd name="T8" fmla="*/ 276194 w 798829"/>
              <a:gd name="T9" fmla="*/ 765421 h 1019175"/>
              <a:gd name="T10" fmla="*/ 451604 w 798829"/>
              <a:gd name="T11" fmla="*/ 691078 h 1019175"/>
              <a:gd name="T12" fmla="*/ 405347 w 798829"/>
              <a:gd name="T13" fmla="*/ 700502 h 1019175"/>
              <a:gd name="T14" fmla="*/ 549477 w 798829"/>
              <a:gd name="T15" fmla="*/ 846047 h 1019175"/>
              <a:gd name="T16" fmla="*/ 415217 w 798829"/>
              <a:gd name="T17" fmla="*/ 1002063 h 1019175"/>
              <a:gd name="T18" fmla="*/ 538118 w 798829"/>
              <a:gd name="T19" fmla="*/ 944473 h 1019175"/>
              <a:gd name="T20" fmla="*/ 537902 w 798829"/>
              <a:gd name="T21" fmla="*/ 758092 h 1019175"/>
              <a:gd name="T22" fmla="*/ 390173 w 798829"/>
              <a:gd name="T23" fmla="*/ 825105 h 1019175"/>
              <a:gd name="T24" fmla="*/ 396133 w 798829"/>
              <a:gd name="T25" fmla="*/ 877460 h 1019175"/>
              <a:gd name="T26" fmla="*/ 388511 w 798829"/>
              <a:gd name="T27" fmla="*/ 846047 h 1019175"/>
              <a:gd name="T28" fmla="*/ 406894 w 798829"/>
              <a:gd name="T29" fmla="*/ 825105 h 1019175"/>
              <a:gd name="T30" fmla="*/ 404061 w 798829"/>
              <a:gd name="T31" fmla="*/ 860706 h 1019175"/>
              <a:gd name="T32" fmla="*/ 422910 w 798829"/>
              <a:gd name="T33" fmla="*/ 840812 h 1019175"/>
              <a:gd name="T34" fmla="*/ 556353 w 798829"/>
              <a:gd name="T35" fmla="*/ 336115 h 1019175"/>
              <a:gd name="T36" fmla="*/ 556353 w 798829"/>
              <a:gd name="T37" fmla="*/ 336115 h 1019175"/>
              <a:gd name="T38" fmla="*/ 140684 w 798829"/>
              <a:gd name="T39" fmla="*/ 573804 h 1019175"/>
              <a:gd name="T40" fmla="*/ 153590 w 798829"/>
              <a:gd name="T41" fmla="*/ 566474 h 1019175"/>
              <a:gd name="T42" fmla="*/ 248481 w 798829"/>
              <a:gd name="T43" fmla="*/ 660712 h 1019175"/>
              <a:gd name="T44" fmla="*/ 358509 w 798829"/>
              <a:gd name="T45" fmla="*/ 566474 h 1019175"/>
              <a:gd name="T46" fmla="*/ 366368 w 798829"/>
              <a:gd name="T47" fmla="*/ 563333 h 1019175"/>
              <a:gd name="T48" fmla="*/ 101659 w 798829"/>
              <a:gd name="T49" fmla="*/ 156016 h 1019175"/>
              <a:gd name="T50" fmla="*/ 32814 w 798829"/>
              <a:gd name="T51" fmla="*/ 259677 h 1019175"/>
              <a:gd name="T52" fmla="*/ 28408 w 798829"/>
              <a:gd name="T53" fmla="*/ 453389 h 1019175"/>
              <a:gd name="T54" fmla="*/ 193708 w 798829"/>
              <a:gd name="T55" fmla="*/ 524591 h 1019175"/>
              <a:gd name="T56" fmla="*/ 75122 w 798829"/>
              <a:gd name="T57" fmla="*/ 481660 h 1019175"/>
              <a:gd name="T58" fmla="*/ 39574 w 798829"/>
              <a:gd name="T59" fmla="*/ 279572 h 1019175"/>
              <a:gd name="T60" fmla="*/ 109887 w 798829"/>
              <a:gd name="T61" fmla="*/ 202088 h 1019175"/>
              <a:gd name="T62" fmla="*/ 213584 w 798829"/>
              <a:gd name="T63" fmla="*/ 95285 h 1019175"/>
              <a:gd name="T64" fmla="*/ 257340 w 798829"/>
              <a:gd name="T65" fmla="*/ 91096 h 1019175"/>
              <a:gd name="T66" fmla="*/ 236397 w 798829"/>
              <a:gd name="T67" fmla="*/ 83767 h 1019175"/>
              <a:gd name="T68" fmla="*/ 218413 w 798829"/>
              <a:gd name="T69" fmla="*/ 80625 h 1019175"/>
              <a:gd name="T70" fmla="*/ 489648 w 798829"/>
              <a:gd name="T71" fmla="*/ 527732 h 1019175"/>
              <a:gd name="T72" fmla="*/ 645858 w 798829"/>
              <a:gd name="T73" fmla="*/ 229312 h 1019175"/>
              <a:gd name="T74" fmla="*/ 768940 w 798829"/>
              <a:gd name="T75" fmla="*/ 313079 h 1019175"/>
              <a:gd name="T76" fmla="*/ 719575 w 798829"/>
              <a:gd name="T77" fmla="*/ 487943 h 1019175"/>
              <a:gd name="T78" fmla="*/ 616598 w 798829"/>
              <a:gd name="T79" fmla="*/ 527732 h 1019175"/>
              <a:gd name="T80" fmla="*/ 789137 w 798829"/>
              <a:gd name="T81" fmla="*/ 419882 h 1019175"/>
              <a:gd name="T82" fmla="*/ 712006 w 798829"/>
              <a:gd name="T83" fmla="*/ 230359 h 1019175"/>
              <a:gd name="T84" fmla="*/ 435631 w 798829"/>
              <a:gd name="T85" fmla="*/ 431400 h 1019175"/>
              <a:gd name="T86" fmla="*/ 553416 w 798829"/>
              <a:gd name="T87" fmla="*/ 312032 h 1019175"/>
              <a:gd name="T88" fmla="*/ 663381 w 798829"/>
              <a:gd name="T89" fmla="*/ 430353 h 1019175"/>
              <a:gd name="T90" fmla="*/ 549538 w 798829"/>
              <a:gd name="T91" fmla="*/ 309938 h 1019175"/>
              <a:gd name="T92" fmla="*/ 549538 w 798829"/>
              <a:gd name="T93" fmla="*/ 309938 h 1019175"/>
              <a:gd name="T94" fmla="*/ 593314 w 798829"/>
              <a:gd name="T95" fmla="*/ 219888 h 1019175"/>
              <a:gd name="T96" fmla="*/ 625689 w 798829"/>
              <a:gd name="T97" fmla="*/ 228265 h 1019175"/>
              <a:gd name="T98" fmla="*/ 675375 w 798829"/>
              <a:gd name="T99" fmla="*/ 214653 h 1019175"/>
              <a:gd name="T100" fmla="*/ 499885 w 798829"/>
              <a:gd name="T101" fmla="*/ 19894 h 1019175"/>
              <a:gd name="T102" fmla="*/ 660028 w 798829"/>
              <a:gd name="T103" fmla="*/ 214653 h 1019175"/>
              <a:gd name="T104" fmla="*/ 536645 w 798829"/>
              <a:gd name="T105" fmla="*/ 15706 h 1019175"/>
              <a:gd name="T106" fmla="*/ 329597 w 798829"/>
              <a:gd name="T107" fmla="*/ 36648 h 1019175"/>
              <a:gd name="T108" fmla="*/ 230108 w 798829"/>
              <a:gd name="T109" fmla="*/ 98426 h 1019175"/>
              <a:gd name="T110" fmla="*/ 284300 w 798829"/>
              <a:gd name="T111" fmla="*/ 128791 h 1019175"/>
              <a:gd name="T112" fmla="*/ 318503 w 798829"/>
              <a:gd name="T113" fmla="*/ 158110 h 1019175"/>
              <a:gd name="T114" fmla="*/ 310047 w 798829"/>
              <a:gd name="T115" fmla="*/ 71202 h 1019175"/>
              <a:gd name="T116" fmla="*/ 520924 w 798829"/>
              <a:gd name="T117" fmla="*/ 10470 h 1019175"/>
              <a:gd name="T118" fmla="*/ 217631 w 798829"/>
              <a:gd name="T119" fmla="*/ 96332 h 101917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8829" h="1019175">
                <a:moveTo>
                  <a:pt x="399197" y="682701"/>
                </a:moveTo>
                <a:lnTo>
                  <a:pt x="356201" y="687937"/>
                </a:lnTo>
                <a:lnTo>
                  <a:pt x="317301" y="704690"/>
                </a:lnTo>
                <a:lnTo>
                  <a:pt x="283928" y="728773"/>
                </a:lnTo>
                <a:lnTo>
                  <a:pt x="257517" y="760186"/>
                </a:lnTo>
                <a:lnTo>
                  <a:pt x="239498" y="797881"/>
                </a:lnTo>
                <a:lnTo>
                  <a:pt x="231417" y="839765"/>
                </a:lnTo>
                <a:lnTo>
                  <a:pt x="231379" y="842906"/>
                </a:lnTo>
                <a:lnTo>
                  <a:pt x="231851" y="856518"/>
                </a:lnTo>
                <a:lnTo>
                  <a:pt x="240278" y="900496"/>
                </a:lnTo>
                <a:lnTo>
                  <a:pt x="257878" y="939238"/>
                </a:lnTo>
                <a:lnTo>
                  <a:pt x="283348" y="971698"/>
                </a:lnTo>
                <a:lnTo>
                  <a:pt x="315384" y="996828"/>
                </a:lnTo>
                <a:lnTo>
                  <a:pt x="352679" y="1012534"/>
                </a:lnTo>
                <a:lnTo>
                  <a:pt x="379821" y="1018817"/>
                </a:lnTo>
                <a:lnTo>
                  <a:pt x="409186" y="1018817"/>
                </a:lnTo>
                <a:lnTo>
                  <a:pt x="424021" y="1016722"/>
                </a:lnTo>
                <a:lnTo>
                  <a:pt x="452250" y="1010440"/>
                </a:lnTo>
                <a:lnTo>
                  <a:pt x="465551" y="1005204"/>
                </a:lnTo>
                <a:lnTo>
                  <a:pt x="469784" y="1003110"/>
                </a:lnTo>
                <a:lnTo>
                  <a:pt x="399197" y="1003110"/>
                </a:lnTo>
                <a:lnTo>
                  <a:pt x="384517" y="1002063"/>
                </a:lnTo>
                <a:lnTo>
                  <a:pt x="343102" y="991592"/>
                </a:lnTo>
                <a:lnTo>
                  <a:pt x="307000" y="971698"/>
                </a:lnTo>
                <a:lnTo>
                  <a:pt x="277979" y="942379"/>
                </a:lnTo>
                <a:lnTo>
                  <a:pt x="257808" y="905731"/>
                </a:lnTo>
                <a:lnTo>
                  <a:pt x="248256" y="863848"/>
                </a:lnTo>
                <a:lnTo>
                  <a:pt x="248818" y="848141"/>
                </a:lnTo>
                <a:lnTo>
                  <a:pt x="257866" y="803116"/>
                </a:lnTo>
                <a:lnTo>
                  <a:pt x="276739" y="765421"/>
                </a:lnTo>
                <a:lnTo>
                  <a:pt x="303868" y="735056"/>
                </a:lnTo>
                <a:lnTo>
                  <a:pt x="337686" y="713067"/>
                </a:lnTo>
                <a:lnTo>
                  <a:pt x="390471" y="699455"/>
                </a:lnTo>
                <a:lnTo>
                  <a:pt x="471861" y="699455"/>
                </a:lnTo>
                <a:lnTo>
                  <a:pt x="465589" y="696313"/>
                </a:lnTo>
                <a:lnTo>
                  <a:pt x="452499" y="691078"/>
                </a:lnTo>
                <a:lnTo>
                  <a:pt x="424890" y="684795"/>
                </a:lnTo>
                <a:lnTo>
                  <a:pt x="410477" y="683748"/>
                </a:lnTo>
                <a:lnTo>
                  <a:pt x="399197" y="682701"/>
                </a:lnTo>
                <a:close/>
              </a:path>
              <a:path w="798829" h="1019175">
                <a:moveTo>
                  <a:pt x="471861" y="699455"/>
                </a:moveTo>
                <a:lnTo>
                  <a:pt x="390471" y="699455"/>
                </a:lnTo>
                <a:lnTo>
                  <a:pt x="406150" y="700502"/>
                </a:lnTo>
                <a:lnTo>
                  <a:pt x="421296" y="702596"/>
                </a:lnTo>
                <a:lnTo>
                  <a:pt x="463038" y="715161"/>
                </a:lnTo>
                <a:lnTo>
                  <a:pt x="498186" y="738197"/>
                </a:lnTo>
                <a:lnTo>
                  <a:pt x="525390" y="768562"/>
                </a:lnTo>
                <a:lnTo>
                  <a:pt x="543300" y="804163"/>
                </a:lnTo>
                <a:lnTo>
                  <a:pt x="550566" y="846047"/>
                </a:lnTo>
                <a:lnTo>
                  <a:pt x="549900" y="860706"/>
                </a:lnTo>
                <a:lnTo>
                  <a:pt x="540215" y="903637"/>
                </a:lnTo>
                <a:lnTo>
                  <a:pt x="520306" y="941332"/>
                </a:lnTo>
                <a:lnTo>
                  <a:pt x="491854" y="970651"/>
                </a:lnTo>
                <a:lnTo>
                  <a:pt x="456539" y="991592"/>
                </a:lnTo>
                <a:lnTo>
                  <a:pt x="416039" y="1002063"/>
                </a:lnTo>
                <a:lnTo>
                  <a:pt x="401678" y="1002063"/>
                </a:lnTo>
                <a:lnTo>
                  <a:pt x="399197" y="1003110"/>
                </a:lnTo>
                <a:lnTo>
                  <a:pt x="469784" y="1003110"/>
                </a:lnTo>
                <a:lnTo>
                  <a:pt x="478249" y="998922"/>
                </a:lnTo>
                <a:lnTo>
                  <a:pt x="512260" y="974839"/>
                </a:lnTo>
                <a:lnTo>
                  <a:pt x="539183" y="944473"/>
                </a:lnTo>
                <a:lnTo>
                  <a:pt x="557773" y="906778"/>
                </a:lnTo>
                <a:lnTo>
                  <a:pt x="566790" y="865942"/>
                </a:lnTo>
                <a:lnTo>
                  <a:pt x="567452" y="851282"/>
                </a:lnTo>
                <a:lnTo>
                  <a:pt x="566818" y="836623"/>
                </a:lnTo>
                <a:lnTo>
                  <a:pt x="557729" y="794740"/>
                </a:lnTo>
                <a:lnTo>
                  <a:pt x="538967" y="758092"/>
                </a:lnTo>
                <a:lnTo>
                  <a:pt x="511960" y="726679"/>
                </a:lnTo>
                <a:lnTo>
                  <a:pt x="478133" y="702596"/>
                </a:lnTo>
                <a:lnTo>
                  <a:pt x="471861" y="699455"/>
                </a:lnTo>
                <a:close/>
              </a:path>
              <a:path w="798829" h="1019175">
                <a:moveTo>
                  <a:pt x="407699" y="752856"/>
                </a:moveTo>
                <a:lnTo>
                  <a:pt x="390946" y="752856"/>
                </a:lnTo>
                <a:lnTo>
                  <a:pt x="390946" y="825105"/>
                </a:lnTo>
                <a:lnTo>
                  <a:pt x="387605" y="827199"/>
                </a:lnTo>
                <a:lnTo>
                  <a:pt x="377487" y="835576"/>
                </a:lnTo>
                <a:lnTo>
                  <a:pt x="372708" y="848141"/>
                </a:lnTo>
                <a:lnTo>
                  <a:pt x="375871" y="862800"/>
                </a:lnTo>
                <a:lnTo>
                  <a:pt x="384535" y="873271"/>
                </a:lnTo>
                <a:lnTo>
                  <a:pt x="396918" y="877460"/>
                </a:lnTo>
                <a:lnTo>
                  <a:pt x="410784" y="875366"/>
                </a:lnTo>
                <a:lnTo>
                  <a:pt x="420629" y="866989"/>
                </a:lnTo>
                <a:lnTo>
                  <a:pt x="424176" y="860706"/>
                </a:lnTo>
                <a:lnTo>
                  <a:pt x="393553" y="860706"/>
                </a:lnTo>
                <a:lnTo>
                  <a:pt x="389281" y="856518"/>
                </a:lnTo>
                <a:lnTo>
                  <a:pt x="389281" y="846047"/>
                </a:lnTo>
                <a:lnTo>
                  <a:pt x="393741" y="840812"/>
                </a:lnTo>
                <a:lnTo>
                  <a:pt x="423747" y="840812"/>
                </a:lnTo>
                <a:lnTo>
                  <a:pt x="423206" y="839765"/>
                </a:lnTo>
                <a:lnTo>
                  <a:pt x="420620" y="834529"/>
                </a:lnTo>
                <a:lnTo>
                  <a:pt x="416285" y="830341"/>
                </a:lnTo>
                <a:lnTo>
                  <a:pt x="407699" y="825105"/>
                </a:lnTo>
                <a:lnTo>
                  <a:pt x="407699" y="752856"/>
                </a:lnTo>
                <a:close/>
              </a:path>
              <a:path w="798829" h="1019175">
                <a:moveTo>
                  <a:pt x="423747" y="840812"/>
                </a:moveTo>
                <a:lnTo>
                  <a:pt x="404663" y="840812"/>
                </a:lnTo>
                <a:lnTo>
                  <a:pt x="409113" y="846047"/>
                </a:lnTo>
                <a:lnTo>
                  <a:pt x="409113" y="856518"/>
                </a:lnTo>
                <a:lnTo>
                  <a:pt x="404861" y="860706"/>
                </a:lnTo>
                <a:lnTo>
                  <a:pt x="424176" y="860706"/>
                </a:lnTo>
                <a:lnTo>
                  <a:pt x="424767" y="859659"/>
                </a:lnTo>
                <a:lnTo>
                  <a:pt x="492115" y="859659"/>
                </a:lnTo>
                <a:lnTo>
                  <a:pt x="492115" y="842906"/>
                </a:lnTo>
                <a:lnTo>
                  <a:pt x="424829" y="842906"/>
                </a:lnTo>
                <a:lnTo>
                  <a:pt x="423747" y="840812"/>
                </a:lnTo>
                <a:close/>
              </a:path>
              <a:path w="798829" h="1019175">
                <a:moveTo>
                  <a:pt x="260447" y="685842"/>
                </a:moveTo>
                <a:lnTo>
                  <a:pt x="252699" y="685842"/>
                </a:lnTo>
                <a:lnTo>
                  <a:pt x="253578" y="686890"/>
                </a:lnTo>
                <a:lnTo>
                  <a:pt x="257379" y="686890"/>
                </a:lnTo>
                <a:lnTo>
                  <a:pt x="260447" y="685842"/>
                </a:lnTo>
                <a:close/>
              </a:path>
              <a:path w="798829" h="1019175">
                <a:moveTo>
                  <a:pt x="557454" y="336115"/>
                </a:moveTo>
                <a:lnTo>
                  <a:pt x="542250" y="336115"/>
                </a:lnTo>
                <a:lnTo>
                  <a:pt x="542250" y="683748"/>
                </a:lnTo>
                <a:lnTo>
                  <a:pt x="545653" y="686890"/>
                </a:lnTo>
                <a:lnTo>
                  <a:pt x="554051" y="686890"/>
                </a:lnTo>
                <a:lnTo>
                  <a:pt x="557454" y="683748"/>
                </a:lnTo>
                <a:lnTo>
                  <a:pt x="557454" y="336115"/>
                </a:lnTo>
                <a:close/>
              </a:path>
              <a:path w="798829" h="1019175">
                <a:moveTo>
                  <a:pt x="150545" y="563333"/>
                </a:moveTo>
                <a:lnTo>
                  <a:pt x="146513" y="563333"/>
                </a:lnTo>
                <a:lnTo>
                  <a:pt x="144629" y="564380"/>
                </a:lnTo>
                <a:lnTo>
                  <a:pt x="141749" y="567521"/>
                </a:lnTo>
                <a:lnTo>
                  <a:pt x="140964" y="569616"/>
                </a:lnTo>
                <a:lnTo>
                  <a:pt x="140964" y="573804"/>
                </a:lnTo>
                <a:lnTo>
                  <a:pt x="141749" y="574851"/>
                </a:lnTo>
                <a:lnTo>
                  <a:pt x="251913" y="685842"/>
                </a:lnTo>
                <a:lnTo>
                  <a:pt x="261274" y="685842"/>
                </a:lnTo>
                <a:lnTo>
                  <a:pt x="286320" y="660712"/>
                </a:lnTo>
                <a:lnTo>
                  <a:pt x="248971" y="660712"/>
                </a:lnTo>
                <a:lnTo>
                  <a:pt x="153895" y="566474"/>
                </a:lnTo>
                <a:lnTo>
                  <a:pt x="152450" y="564380"/>
                </a:lnTo>
                <a:lnTo>
                  <a:pt x="150545" y="563333"/>
                </a:lnTo>
                <a:close/>
              </a:path>
              <a:path w="798829" h="1019175">
                <a:moveTo>
                  <a:pt x="260782" y="310985"/>
                </a:moveTo>
                <a:lnTo>
                  <a:pt x="252384" y="310985"/>
                </a:lnTo>
                <a:lnTo>
                  <a:pt x="248971" y="314126"/>
                </a:lnTo>
                <a:lnTo>
                  <a:pt x="248971" y="660712"/>
                </a:lnTo>
                <a:lnTo>
                  <a:pt x="264196" y="660712"/>
                </a:lnTo>
                <a:lnTo>
                  <a:pt x="264196" y="314126"/>
                </a:lnTo>
                <a:lnTo>
                  <a:pt x="260782" y="310985"/>
                </a:lnTo>
                <a:close/>
              </a:path>
              <a:path w="798829" h="1019175">
                <a:moveTo>
                  <a:pt x="367093" y="563333"/>
                </a:moveTo>
                <a:lnTo>
                  <a:pt x="362077" y="563333"/>
                </a:lnTo>
                <a:lnTo>
                  <a:pt x="359219" y="566474"/>
                </a:lnTo>
                <a:lnTo>
                  <a:pt x="264196" y="660712"/>
                </a:lnTo>
                <a:lnTo>
                  <a:pt x="286320" y="660712"/>
                </a:lnTo>
                <a:lnTo>
                  <a:pt x="372936" y="573804"/>
                </a:lnTo>
                <a:lnTo>
                  <a:pt x="372936" y="568569"/>
                </a:lnTo>
                <a:lnTo>
                  <a:pt x="369972" y="566474"/>
                </a:lnTo>
                <a:lnTo>
                  <a:pt x="367093" y="563333"/>
                </a:lnTo>
                <a:close/>
              </a:path>
              <a:path w="798829" h="1019175">
                <a:moveTo>
                  <a:pt x="218846" y="80625"/>
                </a:moveTo>
                <a:lnTo>
                  <a:pt x="210166" y="80625"/>
                </a:lnTo>
                <a:lnTo>
                  <a:pt x="195544" y="81672"/>
                </a:lnTo>
                <a:lnTo>
                  <a:pt x="155384" y="94237"/>
                </a:lnTo>
                <a:lnTo>
                  <a:pt x="123144" y="120415"/>
                </a:lnTo>
                <a:lnTo>
                  <a:pt x="101859" y="156016"/>
                </a:lnTo>
                <a:lnTo>
                  <a:pt x="94698" y="194758"/>
                </a:lnTo>
                <a:lnTo>
                  <a:pt x="94599" y="198946"/>
                </a:lnTo>
                <a:lnTo>
                  <a:pt x="95007" y="205229"/>
                </a:lnTo>
                <a:lnTo>
                  <a:pt x="91656" y="206276"/>
                </a:lnTo>
                <a:lnTo>
                  <a:pt x="59277" y="229312"/>
                </a:lnTo>
                <a:lnTo>
                  <a:pt x="32879" y="259677"/>
                </a:lnTo>
                <a:lnTo>
                  <a:pt x="13550" y="294231"/>
                </a:lnTo>
                <a:lnTo>
                  <a:pt x="2378" y="332974"/>
                </a:lnTo>
                <a:lnTo>
                  <a:pt x="0" y="359151"/>
                </a:lnTo>
                <a:lnTo>
                  <a:pt x="633" y="373810"/>
                </a:lnTo>
                <a:lnTo>
                  <a:pt x="9715" y="415694"/>
                </a:lnTo>
                <a:lnTo>
                  <a:pt x="28463" y="453389"/>
                </a:lnTo>
                <a:lnTo>
                  <a:pt x="55447" y="484801"/>
                </a:lnTo>
                <a:lnTo>
                  <a:pt x="89238" y="508885"/>
                </a:lnTo>
                <a:lnTo>
                  <a:pt x="128410" y="523544"/>
                </a:lnTo>
                <a:lnTo>
                  <a:pt x="156808" y="527732"/>
                </a:lnTo>
                <a:lnTo>
                  <a:pt x="190680" y="527732"/>
                </a:lnTo>
                <a:lnTo>
                  <a:pt x="194093" y="524591"/>
                </a:lnTo>
                <a:lnTo>
                  <a:pt x="194093" y="516214"/>
                </a:lnTo>
                <a:lnTo>
                  <a:pt x="190680" y="513073"/>
                </a:lnTo>
                <a:lnTo>
                  <a:pt x="167560" y="513073"/>
                </a:lnTo>
                <a:lnTo>
                  <a:pt x="152878" y="512026"/>
                </a:lnTo>
                <a:lnTo>
                  <a:pt x="111439" y="501555"/>
                </a:lnTo>
                <a:lnTo>
                  <a:pt x="75272" y="481660"/>
                </a:lnTo>
                <a:lnTo>
                  <a:pt x="46123" y="452342"/>
                </a:lnTo>
                <a:lnTo>
                  <a:pt x="25740" y="415694"/>
                </a:lnTo>
                <a:lnTo>
                  <a:pt x="15871" y="374857"/>
                </a:lnTo>
                <a:lnTo>
                  <a:pt x="16289" y="359151"/>
                </a:lnTo>
                <a:lnTo>
                  <a:pt x="23798" y="317267"/>
                </a:lnTo>
                <a:lnTo>
                  <a:pt x="39654" y="279572"/>
                </a:lnTo>
                <a:lnTo>
                  <a:pt x="62527" y="248159"/>
                </a:lnTo>
                <a:lnTo>
                  <a:pt x="101636" y="218841"/>
                </a:lnTo>
                <a:lnTo>
                  <a:pt x="109708" y="214653"/>
                </a:lnTo>
                <a:lnTo>
                  <a:pt x="109809" y="207323"/>
                </a:lnTo>
                <a:lnTo>
                  <a:pt x="109894" y="205229"/>
                </a:lnTo>
                <a:lnTo>
                  <a:pt x="110106" y="202088"/>
                </a:lnTo>
                <a:lnTo>
                  <a:pt x="109760" y="197899"/>
                </a:lnTo>
                <a:lnTo>
                  <a:pt x="118758" y="154969"/>
                </a:lnTo>
                <a:lnTo>
                  <a:pt x="143231" y="121462"/>
                </a:lnTo>
                <a:lnTo>
                  <a:pt x="179112" y="100520"/>
                </a:lnTo>
                <a:lnTo>
                  <a:pt x="207387" y="96332"/>
                </a:lnTo>
                <a:lnTo>
                  <a:pt x="214009" y="95285"/>
                </a:lnTo>
                <a:lnTo>
                  <a:pt x="266164" y="95285"/>
                </a:lnTo>
                <a:lnTo>
                  <a:pt x="263169" y="93190"/>
                </a:lnTo>
                <a:lnTo>
                  <a:pt x="261505" y="93190"/>
                </a:lnTo>
                <a:lnTo>
                  <a:pt x="260866" y="92143"/>
                </a:lnTo>
                <a:lnTo>
                  <a:pt x="260248" y="92143"/>
                </a:lnTo>
                <a:lnTo>
                  <a:pt x="257850" y="91096"/>
                </a:lnTo>
                <a:lnTo>
                  <a:pt x="252573" y="89002"/>
                </a:lnTo>
                <a:lnTo>
                  <a:pt x="248060" y="86908"/>
                </a:lnTo>
                <a:lnTo>
                  <a:pt x="245610" y="85861"/>
                </a:lnTo>
                <a:lnTo>
                  <a:pt x="242950" y="85861"/>
                </a:lnTo>
                <a:lnTo>
                  <a:pt x="240228" y="84814"/>
                </a:lnTo>
                <a:lnTo>
                  <a:pt x="236867" y="83767"/>
                </a:lnTo>
                <a:lnTo>
                  <a:pt x="235945" y="83767"/>
                </a:lnTo>
                <a:lnTo>
                  <a:pt x="232961" y="82719"/>
                </a:lnTo>
                <a:lnTo>
                  <a:pt x="230008" y="82719"/>
                </a:lnTo>
                <a:lnTo>
                  <a:pt x="226982" y="81672"/>
                </a:lnTo>
                <a:lnTo>
                  <a:pt x="224375" y="81672"/>
                </a:lnTo>
                <a:lnTo>
                  <a:pt x="218846" y="80625"/>
                </a:lnTo>
                <a:close/>
              </a:path>
              <a:path w="798829" h="1019175">
                <a:moveTo>
                  <a:pt x="490618" y="512026"/>
                </a:moveTo>
                <a:lnTo>
                  <a:pt x="316246" y="512026"/>
                </a:lnTo>
                <a:lnTo>
                  <a:pt x="312843" y="516214"/>
                </a:lnTo>
                <a:lnTo>
                  <a:pt x="312843" y="524591"/>
                </a:lnTo>
                <a:lnTo>
                  <a:pt x="316246" y="527732"/>
                </a:lnTo>
                <a:lnTo>
                  <a:pt x="490618" y="527732"/>
                </a:lnTo>
                <a:lnTo>
                  <a:pt x="494032" y="524591"/>
                </a:lnTo>
                <a:lnTo>
                  <a:pt x="494032" y="516214"/>
                </a:lnTo>
                <a:lnTo>
                  <a:pt x="490618" y="512026"/>
                </a:lnTo>
                <a:close/>
              </a:path>
              <a:path w="798829" h="1019175">
                <a:moveTo>
                  <a:pt x="708617" y="228265"/>
                </a:moveTo>
                <a:lnTo>
                  <a:pt x="626929" y="228265"/>
                </a:lnTo>
                <a:lnTo>
                  <a:pt x="647138" y="229312"/>
                </a:lnTo>
                <a:lnTo>
                  <a:pt x="660708" y="230359"/>
                </a:lnTo>
                <a:lnTo>
                  <a:pt x="667365" y="230359"/>
                </a:lnTo>
                <a:lnTo>
                  <a:pt x="680981" y="233500"/>
                </a:lnTo>
                <a:lnTo>
                  <a:pt x="718212" y="251301"/>
                </a:lnTo>
                <a:lnTo>
                  <a:pt x="748633" y="278525"/>
                </a:lnTo>
                <a:lnTo>
                  <a:pt x="770463" y="313079"/>
                </a:lnTo>
                <a:lnTo>
                  <a:pt x="781920" y="352868"/>
                </a:lnTo>
                <a:lnTo>
                  <a:pt x="783126" y="366480"/>
                </a:lnTo>
                <a:lnTo>
                  <a:pt x="782413" y="382187"/>
                </a:lnTo>
                <a:lnTo>
                  <a:pt x="772084" y="424070"/>
                </a:lnTo>
                <a:lnTo>
                  <a:pt x="750970" y="460718"/>
                </a:lnTo>
                <a:lnTo>
                  <a:pt x="721000" y="487943"/>
                </a:lnTo>
                <a:lnTo>
                  <a:pt x="684103" y="505743"/>
                </a:lnTo>
                <a:lnTo>
                  <a:pt x="642207" y="513073"/>
                </a:lnTo>
                <a:lnTo>
                  <a:pt x="617818" y="513073"/>
                </a:lnTo>
                <a:lnTo>
                  <a:pt x="614415" y="516214"/>
                </a:lnTo>
                <a:lnTo>
                  <a:pt x="614415" y="524591"/>
                </a:lnTo>
                <a:lnTo>
                  <a:pt x="617818" y="527732"/>
                </a:lnTo>
                <a:lnTo>
                  <a:pt x="656628" y="527732"/>
                </a:lnTo>
                <a:lnTo>
                  <a:pt x="670933" y="525638"/>
                </a:lnTo>
                <a:lnTo>
                  <a:pt x="710962" y="512026"/>
                </a:lnTo>
                <a:lnTo>
                  <a:pt x="745371" y="488990"/>
                </a:lnTo>
                <a:lnTo>
                  <a:pt x="772503" y="457577"/>
                </a:lnTo>
                <a:lnTo>
                  <a:pt x="790700" y="419882"/>
                </a:lnTo>
                <a:lnTo>
                  <a:pt x="798305" y="377998"/>
                </a:lnTo>
                <a:lnTo>
                  <a:pt x="797728" y="363339"/>
                </a:lnTo>
                <a:lnTo>
                  <a:pt x="789167" y="321456"/>
                </a:lnTo>
                <a:lnTo>
                  <a:pt x="771385" y="284808"/>
                </a:lnTo>
                <a:lnTo>
                  <a:pt x="745697" y="253395"/>
                </a:lnTo>
                <a:lnTo>
                  <a:pt x="713416" y="230359"/>
                </a:lnTo>
                <a:lnTo>
                  <a:pt x="708617" y="228265"/>
                </a:lnTo>
                <a:close/>
              </a:path>
              <a:path w="798829" h="1019175">
                <a:moveTo>
                  <a:pt x="554511" y="312032"/>
                </a:moveTo>
                <a:lnTo>
                  <a:pt x="545171" y="312032"/>
                </a:lnTo>
                <a:lnTo>
                  <a:pt x="433541" y="424070"/>
                </a:lnTo>
                <a:lnTo>
                  <a:pt x="433541" y="428259"/>
                </a:lnTo>
                <a:lnTo>
                  <a:pt x="436494" y="431400"/>
                </a:lnTo>
                <a:lnTo>
                  <a:pt x="439363" y="434541"/>
                </a:lnTo>
                <a:lnTo>
                  <a:pt x="444368" y="434541"/>
                </a:lnTo>
                <a:lnTo>
                  <a:pt x="447227" y="431400"/>
                </a:lnTo>
                <a:lnTo>
                  <a:pt x="542250" y="336115"/>
                </a:lnTo>
                <a:lnTo>
                  <a:pt x="578560" y="336115"/>
                </a:lnTo>
                <a:lnTo>
                  <a:pt x="554511" y="312032"/>
                </a:lnTo>
                <a:close/>
              </a:path>
              <a:path w="798829" h="1019175">
                <a:moveTo>
                  <a:pt x="578560" y="336115"/>
                </a:moveTo>
                <a:lnTo>
                  <a:pt x="557454" y="336115"/>
                </a:lnTo>
                <a:lnTo>
                  <a:pt x="655419" y="434541"/>
                </a:lnTo>
                <a:lnTo>
                  <a:pt x="660372" y="434541"/>
                </a:lnTo>
                <a:lnTo>
                  <a:pt x="663241" y="431400"/>
                </a:lnTo>
                <a:lnTo>
                  <a:pt x="664696" y="430353"/>
                </a:lnTo>
                <a:lnTo>
                  <a:pt x="665482" y="428259"/>
                </a:lnTo>
                <a:lnTo>
                  <a:pt x="665482" y="424070"/>
                </a:lnTo>
                <a:lnTo>
                  <a:pt x="664696" y="421976"/>
                </a:lnTo>
                <a:lnTo>
                  <a:pt x="663251" y="420929"/>
                </a:lnTo>
                <a:lnTo>
                  <a:pt x="578560" y="336115"/>
                </a:lnTo>
                <a:close/>
              </a:path>
              <a:path w="798829" h="1019175">
                <a:moveTo>
                  <a:pt x="550627" y="309938"/>
                </a:moveTo>
                <a:lnTo>
                  <a:pt x="549087" y="309938"/>
                </a:lnTo>
                <a:lnTo>
                  <a:pt x="546847" y="310985"/>
                </a:lnTo>
                <a:lnTo>
                  <a:pt x="545988" y="312032"/>
                </a:lnTo>
                <a:lnTo>
                  <a:pt x="553757" y="312032"/>
                </a:lnTo>
                <a:lnTo>
                  <a:pt x="552878" y="310985"/>
                </a:lnTo>
                <a:lnTo>
                  <a:pt x="550627" y="309938"/>
                </a:lnTo>
                <a:close/>
              </a:path>
              <a:path w="798829" h="1019175">
                <a:moveTo>
                  <a:pt x="648728" y="213606"/>
                </a:moveTo>
                <a:lnTo>
                  <a:pt x="620959" y="213606"/>
                </a:lnTo>
                <a:lnTo>
                  <a:pt x="608386" y="214653"/>
                </a:lnTo>
                <a:lnTo>
                  <a:pt x="598625" y="215700"/>
                </a:lnTo>
                <a:lnTo>
                  <a:pt x="596877" y="216747"/>
                </a:lnTo>
                <a:lnTo>
                  <a:pt x="594489" y="219888"/>
                </a:lnTo>
                <a:lnTo>
                  <a:pt x="593987" y="221982"/>
                </a:lnTo>
                <a:lnTo>
                  <a:pt x="594856" y="228265"/>
                </a:lnTo>
                <a:lnTo>
                  <a:pt x="598060" y="231406"/>
                </a:lnTo>
                <a:lnTo>
                  <a:pt x="601777" y="231406"/>
                </a:lnTo>
                <a:lnTo>
                  <a:pt x="614264" y="229312"/>
                </a:lnTo>
                <a:lnTo>
                  <a:pt x="626929" y="228265"/>
                </a:lnTo>
                <a:lnTo>
                  <a:pt x="708617" y="228265"/>
                </a:lnTo>
                <a:lnTo>
                  <a:pt x="701418" y="225124"/>
                </a:lnTo>
                <a:lnTo>
                  <a:pt x="688882" y="220935"/>
                </a:lnTo>
                <a:lnTo>
                  <a:pt x="680989" y="217794"/>
                </a:lnTo>
                <a:lnTo>
                  <a:pt x="676832" y="216747"/>
                </a:lnTo>
                <a:lnTo>
                  <a:pt x="676712" y="214653"/>
                </a:lnTo>
                <a:lnTo>
                  <a:pt x="654435" y="214653"/>
                </a:lnTo>
                <a:lnTo>
                  <a:pt x="648728" y="213606"/>
                </a:lnTo>
                <a:close/>
              </a:path>
              <a:path w="798829" h="1019175">
                <a:moveTo>
                  <a:pt x="534557" y="14659"/>
                </a:moveTo>
                <a:lnTo>
                  <a:pt x="454234" y="14659"/>
                </a:lnTo>
                <a:lnTo>
                  <a:pt x="485648" y="16753"/>
                </a:lnTo>
                <a:lnTo>
                  <a:pt x="500875" y="19894"/>
                </a:lnTo>
                <a:lnTo>
                  <a:pt x="544050" y="35601"/>
                </a:lnTo>
                <a:lnTo>
                  <a:pt x="582433" y="60731"/>
                </a:lnTo>
                <a:lnTo>
                  <a:pt x="614698" y="93190"/>
                </a:lnTo>
                <a:lnTo>
                  <a:pt x="639520" y="131933"/>
                </a:lnTo>
                <a:lnTo>
                  <a:pt x="655573" y="175910"/>
                </a:lnTo>
                <a:lnTo>
                  <a:pt x="661335" y="214653"/>
                </a:lnTo>
                <a:lnTo>
                  <a:pt x="676712" y="214653"/>
                </a:lnTo>
                <a:lnTo>
                  <a:pt x="667561" y="161251"/>
                </a:lnTo>
                <a:lnTo>
                  <a:pt x="647727" y="114132"/>
                </a:lnTo>
                <a:lnTo>
                  <a:pt x="618521" y="73296"/>
                </a:lnTo>
                <a:lnTo>
                  <a:pt x="581371" y="39789"/>
                </a:lnTo>
                <a:lnTo>
                  <a:pt x="537708" y="15706"/>
                </a:lnTo>
                <a:lnTo>
                  <a:pt x="534557" y="14659"/>
                </a:lnTo>
                <a:close/>
              </a:path>
              <a:path w="798829" h="1019175">
                <a:moveTo>
                  <a:pt x="471831" y="0"/>
                </a:moveTo>
                <a:lnTo>
                  <a:pt x="441111" y="0"/>
                </a:lnTo>
                <a:lnTo>
                  <a:pt x="427975" y="1047"/>
                </a:lnTo>
                <a:lnTo>
                  <a:pt x="364889" y="17800"/>
                </a:lnTo>
                <a:lnTo>
                  <a:pt x="330250" y="36648"/>
                </a:lnTo>
                <a:lnTo>
                  <a:pt x="299065" y="60731"/>
                </a:lnTo>
                <a:lnTo>
                  <a:pt x="272186" y="90049"/>
                </a:lnTo>
                <a:lnTo>
                  <a:pt x="267661" y="96332"/>
                </a:lnTo>
                <a:lnTo>
                  <a:pt x="223307" y="96332"/>
                </a:lnTo>
                <a:lnTo>
                  <a:pt x="226459" y="97379"/>
                </a:lnTo>
                <a:lnTo>
                  <a:pt x="230563" y="98426"/>
                </a:lnTo>
                <a:lnTo>
                  <a:pt x="234333" y="98426"/>
                </a:lnTo>
                <a:lnTo>
                  <a:pt x="238050" y="99473"/>
                </a:lnTo>
                <a:lnTo>
                  <a:pt x="239547" y="100520"/>
                </a:lnTo>
                <a:lnTo>
                  <a:pt x="247578" y="102614"/>
                </a:lnTo>
                <a:lnTo>
                  <a:pt x="251463" y="104708"/>
                </a:lnTo>
                <a:lnTo>
                  <a:pt x="284865" y="128791"/>
                </a:lnTo>
                <a:lnTo>
                  <a:pt x="304847" y="163345"/>
                </a:lnTo>
                <a:lnTo>
                  <a:pt x="310550" y="199993"/>
                </a:lnTo>
                <a:lnTo>
                  <a:pt x="313974" y="204182"/>
                </a:lnTo>
                <a:lnTo>
                  <a:pt x="322372" y="204182"/>
                </a:lnTo>
                <a:lnTo>
                  <a:pt x="325785" y="199993"/>
                </a:lnTo>
                <a:lnTo>
                  <a:pt x="319133" y="158110"/>
                </a:lnTo>
                <a:lnTo>
                  <a:pt x="300099" y="123556"/>
                </a:lnTo>
                <a:lnTo>
                  <a:pt x="280373" y="104708"/>
                </a:lnTo>
                <a:lnTo>
                  <a:pt x="283787" y="99473"/>
                </a:lnTo>
                <a:lnTo>
                  <a:pt x="292133" y="90049"/>
                </a:lnTo>
                <a:lnTo>
                  <a:pt x="301107" y="79578"/>
                </a:lnTo>
                <a:lnTo>
                  <a:pt x="310662" y="71202"/>
                </a:lnTo>
                <a:lnTo>
                  <a:pt x="342366" y="47118"/>
                </a:lnTo>
                <a:lnTo>
                  <a:pt x="377677" y="29318"/>
                </a:lnTo>
                <a:lnTo>
                  <a:pt x="415373" y="18847"/>
                </a:lnTo>
                <a:lnTo>
                  <a:pt x="454234" y="14659"/>
                </a:lnTo>
                <a:lnTo>
                  <a:pt x="534557" y="14659"/>
                </a:lnTo>
                <a:lnTo>
                  <a:pt x="521954" y="10470"/>
                </a:lnTo>
                <a:lnTo>
                  <a:pt x="505687" y="5235"/>
                </a:lnTo>
                <a:lnTo>
                  <a:pt x="488962" y="2094"/>
                </a:lnTo>
                <a:lnTo>
                  <a:pt x="471831" y="0"/>
                </a:lnTo>
                <a:close/>
              </a:path>
              <a:path w="798829" h="1019175">
                <a:moveTo>
                  <a:pt x="266164" y="95285"/>
                </a:moveTo>
                <a:lnTo>
                  <a:pt x="214009" y="95285"/>
                </a:lnTo>
                <a:lnTo>
                  <a:pt x="218061" y="96332"/>
                </a:lnTo>
                <a:lnTo>
                  <a:pt x="267661" y="96332"/>
                </a:lnTo>
                <a:lnTo>
                  <a:pt x="266164" y="95285"/>
                </a:lnTo>
                <a:close/>
              </a:path>
            </a:pathLst>
          </a:custGeom>
          <a:solidFill>
            <a:srgbClr val="5654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</p:txBody>
      </p:sp>
      <p:sp>
        <p:nvSpPr>
          <p:cNvPr id="51" name="object 368">
            <a:extLst>
              <a:ext uri="{FF2B5EF4-FFF2-40B4-BE49-F238E27FC236}">
                <a16:creationId xmlns="" xmlns:a16="http://schemas.microsoft.com/office/drawing/2014/main" id="{C3835EAE-FA9A-144E-962F-54FD33744392}"/>
              </a:ext>
            </a:extLst>
          </p:cNvPr>
          <p:cNvSpPr>
            <a:spLocks/>
          </p:cNvSpPr>
          <p:nvPr/>
        </p:nvSpPr>
        <p:spPr bwMode="auto">
          <a:xfrm>
            <a:off x="939800" y="1233488"/>
            <a:ext cx="927100" cy="793750"/>
          </a:xfrm>
          <a:custGeom>
            <a:avLst/>
            <a:gdLst>
              <a:gd name="T0" fmla="*/ 189872 w 928370"/>
              <a:gd name="T1" fmla="*/ 268140 h 793750"/>
              <a:gd name="T2" fmla="*/ 168466 w 928370"/>
              <a:gd name="T3" fmla="*/ 385112 h 793750"/>
              <a:gd name="T4" fmla="*/ 185160 w 928370"/>
              <a:gd name="T5" fmla="*/ 409794 h 793750"/>
              <a:gd name="T6" fmla="*/ 188224 w 928370"/>
              <a:gd name="T7" fmla="*/ 330704 h 793750"/>
              <a:gd name="T8" fmla="*/ 254428 w 928370"/>
              <a:gd name="T9" fmla="*/ 193497 h 793750"/>
              <a:gd name="T10" fmla="*/ 390442 w 928370"/>
              <a:gd name="T11" fmla="*/ 666109 h 793750"/>
              <a:gd name="T12" fmla="*/ 527819 w 928370"/>
              <a:gd name="T13" fmla="*/ 667498 h 793750"/>
              <a:gd name="T14" fmla="*/ 393636 w 928370"/>
              <a:gd name="T15" fmla="*/ 650954 h 793750"/>
              <a:gd name="T16" fmla="*/ 493636 w 928370"/>
              <a:gd name="T17" fmla="*/ 657623 h 793750"/>
              <a:gd name="T18" fmla="*/ 309220 w 928370"/>
              <a:gd name="T19" fmla="*/ 776300 h 793750"/>
              <a:gd name="T20" fmla="*/ 309220 w 928370"/>
              <a:gd name="T21" fmla="*/ 776300 h 793750"/>
              <a:gd name="T22" fmla="*/ 7643 w 928370"/>
              <a:gd name="T23" fmla="*/ 468425 h 793750"/>
              <a:gd name="T24" fmla="*/ 11431 w 928370"/>
              <a:gd name="T25" fmla="*/ 735193 h 793750"/>
              <a:gd name="T26" fmla="*/ 113498 w 928370"/>
              <a:gd name="T27" fmla="*/ 776300 h 793750"/>
              <a:gd name="T28" fmla="*/ 350508 w 928370"/>
              <a:gd name="T29" fmla="*/ 731397 h 793750"/>
              <a:gd name="T30" fmla="*/ 15622 w 928370"/>
              <a:gd name="T31" fmla="*/ 693738 h 793750"/>
              <a:gd name="T32" fmla="*/ 15622 w 928370"/>
              <a:gd name="T33" fmla="*/ 480142 h 793750"/>
              <a:gd name="T34" fmla="*/ 334559 w 928370"/>
              <a:gd name="T35" fmla="*/ 458129 h 793750"/>
              <a:gd name="T36" fmla="*/ 244650 w 928370"/>
              <a:gd name="T37" fmla="*/ 776300 h 793750"/>
              <a:gd name="T38" fmla="*/ 342517 w 928370"/>
              <a:gd name="T39" fmla="*/ 693738 h 793750"/>
              <a:gd name="T40" fmla="*/ 356978 w 928370"/>
              <a:gd name="T41" fmla="*/ 719187 h 793750"/>
              <a:gd name="T42" fmla="*/ 342517 w 928370"/>
              <a:gd name="T43" fmla="*/ 480142 h 793750"/>
              <a:gd name="T44" fmla="*/ 355070 w 928370"/>
              <a:gd name="T45" fmla="*/ 475499 h 793750"/>
              <a:gd name="T46" fmla="*/ 614896 w 928370"/>
              <a:gd name="T47" fmla="*/ 793295 h 793750"/>
              <a:gd name="T48" fmla="*/ 598251 w 928370"/>
              <a:gd name="T49" fmla="*/ 458216 h 793750"/>
              <a:gd name="T50" fmla="*/ 565958 w 928370"/>
              <a:gd name="T51" fmla="*/ 711727 h 793750"/>
              <a:gd name="T52" fmla="*/ 663823 w 928370"/>
              <a:gd name="T53" fmla="*/ 744165 h 793750"/>
              <a:gd name="T54" fmla="*/ 891842 w 928370"/>
              <a:gd name="T55" fmla="*/ 744165 h 793750"/>
              <a:gd name="T56" fmla="*/ 589065 w 928370"/>
              <a:gd name="T57" fmla="*/ 728459 h 793750"/>
              <a:gd name="T58" fmla="*/ 923149 w 928370"/>
              <a:gd name="T59" fmla="*/ 679319 h 793750"/>
              <a:gd name="T60" fmla="*/ 918828 w 928370"/>
              <a:gd name="T61" fmla="*/ 473912 h 793750"/>
              <a:gd name="T62" fmla="*/ 826260 w 928370"/>
              <a:gd name="T63" fmla="*/ 744165 h 793750"/>
              <a:gd name="T64" fmla="*/ 826260 w 928370"/>
              <a:gd name="T65" fmla="*/ 744165 h 793750"/>
              <a:gd name="T66" fmla="*/ 901018 w 928370"/>
              <a:gd name="T67" fmla="*/ 728459 h 793750"/>
              <a:gd name="T68" fmla="*/ 918828 w 928370"/>
              <a:gd name="T69" fmla="*/ 473912 h 793750"/>
              <a:gd name="T70" fmla="*/ 923149 w 928370"/>
              <a:gd name="T71" fmla="*/ 679319 h 793750"/>
              <a:gd name="T72" fmla="*/ 662603 w 928370"/>
              <a:gd name="T73" fmla="*/ 164141 h 793750"/>
              <a:gd name="T74" fmla="*/ 701996 w 928370"/>
              <a:gd name="T75" fmla="*/ 237715 h 793750"/>
              <a:gd name="T76" fmla="*/ 740475 w 928370"/>
              <a:gd name="T77" fmla="*/ 373581 h 793750"/>
              <a:gd name="T78" fmla="*/ 736872 w 928370"/>
              <a:gd name="T79" fmla="*/ 425349 h 793750"/>
              <a:gd name="T80" fmla="*/ 754437 w 928370"/>
              <a:gd name="T81" fmla="*/ 409787 h 793750"/>
              <a:gd name="T82" fmla="*/ 751496 w 928370"/>
              <a:gd name="T83" fmla="*/ 330589 h 793750"/>
              <a:gd name="T84" fmla="*/ 688255 w 928370"/>
              <a:gd name="T85" fmla="*/ 191425 h 793750"/>
              <a:gd name="T86" fmla="*/ 331911 w 928370"/>
              <a:gd name="T87" fmla="*/ 319372 h 793750"/>
              <a:gd name="T88" fmla="*/ 543277 w 928370"/>
              <a:gd name="T89" fmla="*/ 285917 h 793750"/>
              <a:gd name="T90" fmla="*/ 396471 w 928370"/>
              <a:gd name="T91" fmla="*/ 285928 h 793750"/>
              <a:gd name="T92" fmla="*/ 527633 w 928370"/>
              <a:gd name="T93" fmla="*/ 285928 h 793750"/>
              <a:gd name="T94" fmla="*/ 315269 w 928370"/>
              <a:gd name="T95" fmla="*/ 0 h 793750"/>
              <a:gd name="T96" fmla="*/ 282983 w 928370"/>
              <a:gd name="T97" fmla="*/ 253510 h 793750"/>
              <a:gd name="T98" fmla="*/ 315269 w 928370"/>
              <a:gd name="T99" fmla="*/ 285917 h 793750"/>
              <a:gd name="T100" fmla="*/ 635717 w 928370"/>
              <a:gd name="T101" fmla="*/ 270232 h 793750"/>
              <a:gd name="T102" fmla="*/ 640087 w 928370"/>
              <a:gd name="T103" fmla="*/ 236809 h 793750"/>
              <a:gd name="T104" fmla="*/ 306082 w 928370"/>
              <a:gd name="T105" fmla="*/ 15695 h 793750"/>
              <a:gd name="T106" fmla="*/ 315269 w 928370"/>
              <a:gd name="T107" fmla="*/ 0 h 793750"/>
              <a:gd name="T108" fmla="*/ 618033 w 928370"/>
              <a:gd name="T109" fmla="*/ 270232 h 793750"/>
              <a:gd name="T110" fmla="*/ 635844 w 928370"/>
              <a:gd name="T111" fmla="*/ 15695 h 793750"/>
              <a:gd name="T112" fmla="*/ 640169 w 928370"/>
              <a:gd name="T113" fmla="*/ 221103 h 7937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28370" h="793750">
                <a:moveTo>
                  <a:pt x="262243" y="164466"/>
                </a:moveTo>
                <a:lnTo>
                  <a:pt x="229260" y="200886"/>
                </a:lnTo>
                <a:lnTo>
                  <a:pt x="207656" y="233337"/>
                </a:lnTo>
                <a:lnTo>
                  <a:pt x="190653" y="268140"/>
                </a:lnTo>
                <a:lnTo>
                  <a:pt x="178416" y="304899"/>
                </a:lnTo>
                <a:lnTo>
                  <a:pt x="171106" y="343223"/>
                </a:lnTo>
                <a:lnTo>
                  <a:pt x="169051" y="369447"/>
                </a:lnTo>
                <a:lnTo>
                  <a:pt x="169159" y="385112"/>
                </a:lnTo>
                <a:lnTo>
                  <a:pt x="173652" y="433111"/>
                </a:lnTo>
                <a:lnTo>
                  <a:pt x="189742" y="434908"/>
                </a:lnTo>
                <a:lnTo>
                  <a:pt x="187551" y="422402"/>
                </a:lnTo>
                <a:lnTo>
                  <a:pt x="185922" y="409794"/>
                </a:lnTo>
                <a:lnTo>
                  <a:pt x="184859" y="397112"/>
                </a:lnTo>
                <a:lnTo>
                  <a:pt x="184366" y="384387"/>
                </a:lnTo>
                <a:lnTo>
                  <a:pt x="184654" y="370669"/>
                </a:lnTo>
                <a:lnTo>
                  <a:pt x="188999" y="330704"/>
                </a:lnTo>
                <a:lnTo>
                  <a:pt x="198429" y="292732"/>
                </a:lnTo>
                <a:lnTo>
                  <a:pt x="212769" y="257026"/>
                </a:lnTo>
                <a:lnTo>
                  <a:pt x="231843" y="223857"/>
                </a:lnTo>
                <a:lnTo>
                  <a:pt x="255475" y="193497"/>
                </a:lnTo>
                <a:lnTo>
                  <a:pt x="262243" y="164466"/>
                </a:lnTo>
                <a:close/>
              </a:path>
              <a:path w="928370" h="793750">
                <a:moveTo>
                  <a:pt x="379904" y="646619"/>
                </a:moveTo>
                <a:lnTo>
                  <a:pt x="379904" y="662807"/>
                </a:lnTo>
                <a:lnTo>
                  <a:pt x="392049" y="666109"/>
                </a:lnTo>
                <a:lnTo>
                  <a:pt x="441921" y="674024"/>
                </a:lnTo>
                <a:lnTo>
                  <a:pt x="467253" y="674806"/>
                </a:lnTo>
                <a:lnTo>
                  <a:pt x="479923" y="674403"/>
                </a:lnTo>
                <a:lnTo>
                  <a:pt x="529991" y="667498"/>
                </a:lnTo>
                <a:lnTo>
                  <a:pt x="543095" y="659314"/>
                </a:lnTo>
                <a:lnTo>
                  <a:pt x="457759" y="659314"/>
                </a:lnTo>
                <a:lnTo>
                  <a:pt x="445115" y="658760"/>
                </a:lnTo>
                <a:lnTo>
                  <a:pt x="395256" y="650954"/>
                </a:lnTo>
                <a:lnTo>
                  <a:pt x="383111" y="647605"/>
                </a:lnTo>
                <a:lnTo>
                  <a:pt x="379904" y="646619"/>
                </a:lnTo>
                <a:close/>
              </a:path>
              <a:path w="928370" h="793750">
                <a:moveTo>
                  <a:pt x="545103" y="647540"/>
                </a:moveTo>
                <a:lnTo>
                  <a:pt x="495667" y="657623"/>
                </a:lnTo>
                <a:lnTo>
                  <a:pt x="457759" y="659314"/>
                </a:lnTo>
                <a:lnTo>
                  <a:pt x="543095" y="659314"/>
                </a:lnTo>
                <a:lnTo>
                  <a:pt x="545103" y="647540"/>
                </a:lnTo>
                <a:close/>
              </a:path>
              <a:path w="928370" h="793750">
                <a:moveTo>
                  <a:pt x="310493" y="776300"/>
                </a:moveTo>
                <a:lnTo>
                  <a:pt x="49129" y="776300"/>
                </a:lnTo>
                <a:lnTo>
                  <a:pt x="49129" y="792007"/>
                </a:lnTo>
                <a:lnTo>
                  <a:pt x="310493" y="792007"/>
                </a:lnTo>
                <a:lnTo>
                  <a:pt x="310493" y="776300"/>
                </a:lnTo>
                <a:close/>
              </a:path>
              <a:path w="928370" h="793750">
                <a:moveTo>
                  <a:pt x="327215" y="456938"/>
                </a:moveTo>
                <a:lnTo>
                  <a:pt x="32407" y="456938"/>
                </a:lnTo>
                <a:lnTo>
                  <a:pt x="18556" y="460048"/>
                </a:lnTo>
                <a:lnTo>
                  <a:pt x="7673" y="468425"/>
                </a:lnTo>
                <a:lnTo>
                  <a:pt x="1186" y="480640"/>
                </a:lnTo>
                <a:lnTo>
                  <a:pt x="0" y="710449"/>
                </a:lnTo>
                <a:lnTo>
                  <a:pt x="3107" y="724305"/>
                </a:lnTo>
                <a:lnTo>
                  <a:pt x="11479" y="735193"/>
                </a:lnTo>
                <a:lnTo>
                  <a:pt x="23687" y="741686"/>
                </a:lnTo>
                <a:lnTo>
                  <a:pt x="98258" y="742877"/>
                </a:lnTo>
                <a:lnTo>
                  <a:pt x="98258" y="776300"/>
                </a:lnTo>
                <a:lnTo>
                  <a:pt x="113965" y="776300"/>
                </a:lnTo>
                <a:lnTo>
                  <a:pt x="113965" y="742877"/>
                </a:lnTo>
                <a:lnTo>
                  <a:pt x="327215" y="742877"/>
                </a:lnTo>
                <a:lnTo>
                  <a:pt x="341062" y="739769"/>
                </a:lnTo>
                <a:lnTo>
                  <a:pt x="351950" y="731397"/>
                </a:lnTo>
                <a:lnTo>
                  <a:pt x="354198" y="727171"/>
                </a:lnTo>
                <a:lnTo>
                  <a:pt x="23193" y="727171"/>
                </a:lnTo>
                <a:lnTo>
                  <a:pt x="15685" y="719663"/>
                </a:lnTo>
                <a:lnTo>
                  <a:pt x="15685" y="693738"/>
                </a:lnTo>
                <a:lnTo>
                  <a:pt x="358580" y="693738"/>
                </a:lnTo>
                <a:lnTo>
                  <a:pt x="358661" y="678052"/>
                </a:lnTo>
                <a:lnTo>
                  <a:pt x="15685" y="678052"/>
                </a:lnTo>
                <a:lnTo>
                  <a:pt x="15685" y="480142"/>
                </a:lnTo>
                <a:lnTo>
                  <a:pt x="23193" y="472645"/>
                </a:lnTo>
                <a:lnTo>
                  <a:pt x="354333" y="472645"/>
                </a:lnTo>
                <a:lnTo>
                  <a:pt x="348151" y="464617"/>
                </a:lnTo>
                <a:lnTo>
                  <a:pt x="335936" y="458129"/>
                </a:lnTo>
                <a:lnTo>
                  <a:pt x="327215" y="456938"/>
                </a:lnTo>
                <a:close/>
              </a:path>
              <a:path w="928370" h="793750">
                <a:moveTo>
                  <a:pt x="261363" y="742877"/>
                </a:moveTo>
                <a:lnTo>
                  <a:pt x="245657" y="742877"/>
                </a:lnTo>
                <a:lnTo>
                  <a:pt x="245657" y="776300"/>
                </a:lnTo>
                <a:lnTo>
                  <a:pt x="261363" y="776300"/>
                </a:lnTo>
                <a:lnTo>
                  <a:pt x="261363" y="742877"/>
                </a:lnTo>
                <a:close/>
              </a:path>
              <a:path w="928370" h="793750">
                <a:moveTo>
                  <a:pt x="358580" y="693738"/>
                </a:moveTo>
                <a:lnTo>
                  <a:pt x="343926" y="693738"/>
                </a:lnTo>
                <a:lnTo>
                  <a:pt x="343926" y="719663"/>
                </a:lnTo>
                <a:lnTo>
                  <a:pt x="336429" y="727171"/>
                </a:lnTo>
                <a:lnTo>
                  <a:pt x="354198" y="727171"/>
                </a:lnTo>
                <a:lnTo>
                  <a:pt x="358447" y="719187"/>
                </a:lnTo>
                <a:lnTo>
                  <a:pt x="358580" y="693738"/>
                </a:lnTo>
                <a:close/>
              </a:path>
              <a:path w="928370" h="793750">
                <a:moveTo>
                  <a:pt x="354333" y="472645"/>
                </a:moveTo>
                <a:lnTo>
                  <a:pt x="336429" y="472645"/>
                </a:lnTo>
                <a:lnTo>
                  <a:pt x="343926" y="480142"/>
                </a:lnTo>
                <a:lnTo>
                  <a:pt x="343926" y="678052"/>
                </a:lnTo>
                <a:lnTo>
                  <a:pt x="358661" y="678052"/>
                </a:lnTo>
                <a:lnTo>
                  <a:pt x="359643" y="489346"/>
                </a:lnTo>
                <a:lnTo>
                  <a:pt x="356531" y="475499"/>
                </a:lnTo>
                <a:lnTo>
                  <a:pt x="354333" y="472645"/>
                </a:lnTo>
                <a:close/>
              </a:path>
              <a:path w="928370" h="793750">
                <a:moveTo>
                  <a:pt x="878789" y="777588"/>
                </a:moveTo>
                <a:lnTo>
                  <a:pt x="617426" y="777588"/>
                </a:lnTo>
                <a:lnTo>
                  <a:pt x="617426" y="793295"/>
                </a:lnTo>
                <a:lnTo>
                  <a:pt x="878789" y="793295"/>
                </a:lnTo>
                <a:lnTo>
                  <a:pt x="878789" y="777588"/>
                </a:lnTo>
                <a:close/>
              </a:path>
              <a:path w="928370" h="793750">
                <a:moveTo>
                  <a:pt x="895512" y="458216"/>
                </a:moveTo>
                <a:lnTo>
                  <a:pt x="600714" y="458216"/>
                </a:lnTo>
                <a:lnTo>
                  <a:pt x="586861" y="461325"/>
                </a:lnTo>
                <a:lnTo>
                  <a:pt x="575973" y="469698"/>
                </a:lnTo>
                <a:lnTo>
                  <a:pt x="569479" y="481907"/>
                </a:lnTo>
                <a:lnTo>
                  <a:pt x="568286" y="711727"/>
                </a:lnTo>
                <a:lnTo>
                  <a:pt x="571393" y="725578"/>
                </a:lnTo>
                <a:lnTo>
                  <a:pt x="579763" y="736468"/>
                </a:lnTo>
                <a:lnTo>
                  <a:pt x="591970" y="742968"/>
                </a:lnTo>
                <a:lnTo>
                  <a:pt x="666555" y="744165"/>
                </a:lnTo>
                <a:lnTo>
                  <a:pt x="666555" y="777588"/>
                </a:lnTo>
                <a:lnTo>
                  <a:pt x="682272" y="777588"/>
                </a:lnTo>
                <a:lnTo>
                  <a:pt x="682272" y="744165"/>
                </a:lnTo>
                <a:lnTo>
                  <a:pt x="895512" y="744165"/>
                </a:lnTo>
                <a:lnTo>
                  <a:pt x="909356" y="741055"/>
                </a:lnTo>
                <a:lnTo>
                  <a:pt x="920240" y="732678"/>
                </a:lnTo>
                <a:lnTo>
                  <a:pt x="922484" y="728459"/>
                </a:lnTo>
                <a:lnTo>
                  <a:pt x="591489" y="728459"/>
                </a:lnTo>
                <a:lnTo>
                  <a:pt x="583992" y="720951"/>
                </a:lnTo>
                <a:lnTo>
                  <a:pt x="583992" y="695015"/>
                </a:lnTo>
                <a:lnTo>
                  <a:pt x="926867" y="695015"/>
                </a:lnTo>
                <a:lnTo>
                  <a:pt x="926948" y="679319"/>
                </a:lnTo>
                <a:lnTo>
                  <a:pt x="583992" y="679319"/>
                </a:lnTo>
                <a:lnTo>
                  <a:pt x="583992" y="481409"/>
                </a:lnTo>
                <a:lnTo>
                  <a:pt x="591489" y="473912"/>
                </a:lnTo>
                <a:lnTo>
                  <a:pt x="922609" y="473912"/>
                </a:lnTo>
                <a:lnTo>
                  <a:pt x="916444" y="465899"/>
                </a:lnTo>
                <a:lnTo>
                  <a:pt x="904232" y="459407"/>
                </a:lnTo>
                <a:lnTo>
                  <a:pt x="895512" y="458216"/>
                </a:lnTo>
                <a:close/>
              </a:path>
              <a:path w="928370" h="793750">
                <a:moveTo>
                  <a:pt x="829660" y="744165"/>
                </a:moveTo>
                <a:lnTo>
                  <a:pt x="813964" y="744165"/>
                </a:lnTo>
                <a:lnTo>
                  <a:pt x="813964" y="777588"/>
                </a:lnTo>
                <a:lnTo>
                  <a:pt x="829660" y="777588"/>
                </a:lnTo>
                <a:lnTo>
                  <a:pt x="829660" y="744165"/>
                </a:lnTo>
                <a:close/>
              </a:path>
              <a:path w="928370" h="793750">
                <a:moveTo>
                  <a:pt x="926867" y="695015"/>
                </a:moveTo>
                <a:lnTo>
                  <a:pt x="912234" y="695015"/>
                </a:lnTo>
                <a:lnTo>
                  <a:pt x="912234" y="720951"/>
                </a:lnTo>
                <a:lnTo>
                  <a:pt x="904726" y="728459"/>
                </a:lnTo>
                <a:lnTo>
                  <a:pt x="922484" y="728459"/>
                </a:lnTo>
                <a:lnTo>
                  <a:pt x="926734" y="720465"/>
                </a:lnTo>
                <a:lnTo>
                  <a:pt x="926867" y="695015"/>
                </a:lnTo>
                <a:close/>
              </a:path>
              <a:path w="928370" h="793750">
                <a:moveTo>
                  <a:pt x="922609" y="473912"/>
                </a:moveTo>
                <a:lnTo>
                  <a:pt x="904726" y="473912"/>
                </a:lnTo>
                <a:lnTo>
                  <a:pt x="912234" y="481409"/>
                </a:lnTo>
                <a:lnTo>
                  <a:pt x="912234" y="679319"/>
                </a:lnTo>
                <a:lnTo>
                  <a:pt x="926948" y="679319"/>
                </a:lnTo>
                <a:lnTo>
                  <a:pt x="927929" y="490634"/>
                </a:lnTo>
                <a:lnTo>
                  <a:pt x="924820" y="476785"/>
                </a:lnTo>
                <a:lnTo>
                  <a:pt x="922609" y="473912"/>
                </a:lnTo>
                <a:close/>
              </a:path>
              <a:path w="928370" h="793750">
                <a:moveTo>
                  <a:pt x="665330" y="164141"/>
                </a:moveTo>
                <a:lnTo>
                  <a:pt x="665330" y="185826"/>
                </a:lnTo>
                <a:lnTo>
                  <a:pt x="674273" y="195543"/>
                </a:lnTo>
                <a:lnTo>
                  <a:pt x="682706" y="205608"/>
                </a:lnTo>
                <a:lnTo>
                  <a:pt x="704885" y="237715"/>
                </a:lnTo>
                <a:lnTo>
                  <a:pt x="722238" y="272345"/>
                </a:lnTo>
                <a:lnTo>
                  <a:pt x="734582" y="309044"/>
                </a:lnTo>
                <a:lnTo>
                  <a:pt x="741732" y="347361"/>
                </a:lnTo>
                <a:lnTo>
                  <a:pt x="743522" y="373581"/>
                </a:lnTo>
                <a:lnTo>
                  <a:pt x="743323" y="388146"/>
                </a:lnTo>
                <a:lnTo>
                  <a:pt x="742650" y="401424"/>
                </a:lnTo>
                <a:lnTo>
                  <a:pt x="741508" y="413723"/>
                </a:lnTo>
                <a:lnTo>
                  <a:pt x="739904" y="425349"/>
                </a:lnTo>
                <a:lnTo>
                  <a:pt x="738186" y="434908"/>
                </a:lnTo>
                <a:lnTo>
                  <a:pt x="753945" y="434908"/>
                </a:lnTo>
                <a:lnTo>
                  <a:pt x="756009" y="422401"/>
                </a:lnTo>
                <a:lnTo>
                  <a:pt x="757541" y="409787"/>
                </a:lnTo>
                <a:lnTo>
                  <a:pt x="758538" y="397098"/>
                </a:lnTo>
                <a:lnTo>
                  <a:pt x="759000" y="384361"/>
                </a:lnTo>
                <a:lnTo>
                  <a:pt x="758725" y="370641"/>
                </a:lnTo>
                <a:lnTo>
                  <a:pt x="754588" y="330589"/>
                </a:lnTo>
                <a:lnTo>
                  <a:pt x="745600" y="292393"/>
                </a:lnTo>
                <a:lnTo>
                  <a:pt x="731916" y="256302"/>
                </a:lnTo>
                <a:lnTo>
                  <a:pt x="713694" y="222564"/>
                </a:lnTo>
                <a:lnTo>
                  <a:pt x="691087" y="191425"/>
                </a:lnTo>
                <a:lnTo>
                  <a:pt x="667791" y="166445"/>
                </a:lnTo>
                <a:lnTo>
                  <a:pt x="665330" y="164141"/>
                </a:lnTo>
                <a:close/>
              </a:path>
              <a:path w="928370" h="793750">
                <a:moveTo>
                  <a:pt x="594652" y="319372"/>
                </a:moveTo>
                <a:lnTo>
                  <a:pt x="333277" y="319372"/>
                </a:lnTo>
                <a:lnTo>
                  <a:pt x="333277" y="335057"/>
                </a:lnTo>
                <a:lnTo>
                  <a:pt x="594652" y="335057"/>
                </a:lnTo>
                <a:lnTo>
                  <a:pt x="594652" y="319372"/>
                </a:lnTo>
                <a:close/>
              </a:path>
              <a:path w="928370" h="793750">
                <a:moveTo>
                  <a:pt x="545512" y="285917"/>
                </a:moveTo>
                <a:lnTo>
                  <a:pt x="382407" y="285917"/>
                </a:lnTo>
                <a:lnTo>
                  <a:pt x="382407" y="319372"/>
                </a:lnTo>
                <a:lnTo>
                  <a:pt x="398103" y="319372"/>
                </a:lnTo>
                <a:lnTo>
                  <a:pt x="398103" y="285928"/>
                </a:lnTo>
                <a:lnTo>
                  <a:pt x="545512" y="285928"/>
                </a:lnTo>
                <a:lnTo>
                  <a:pt x="545512" y="285917"/>
                </a:lnTo>
                <a:close/>
              </a:path>
              <a:path w="928370" h="793750">
                <a:moveTo>
                  <a:pt x="545512" y="285928"/>
                </a:moveTo>
                <a:lnTo>
                  <a:pt x="529805" y="285928"/>
                </a:lnTo>
                <a:lnTo>
                  <a:pt x="529805" y="319372"/>
                </a:lnTo>
                <a:lnTo>
                  <a:pt x="545512" y="319372"/>
                </a:lnTo>
                <a:lnTo>
                  <a:pt x="545512" y="285928"/>
                </a:lnTo>
                <a:close/>
              </a:path>
              <a:path w="928370" h="793750">
                <a:moveTo>
                  <a:pt x="316566" y="0"/>
                </a:moveTo>
                <a:lnTo>
                  <a:pt x="302717" y="3109"/>
                </a:lnTo>
                <a:lnTo>
                  <a:pt x="291831" y="11485"/>
                </a:lnTo>
                <a:lnTo>
                  <a:pt x="285339" y="23697"/>
                </a:lnTo>
                <a:lnTo>
                  <a:pt x="284148" y="253510"/>
                </a:lnTo>
                <a:lnTo>
                  <a:pt x="287259" y="267359"/>
                </a:lnTo>
                <a:lnTo>
                  <a:pt x="295637" y="278242"/>
                </a:lnTo>
                <a:lnTo>
                  <a:pt x="307852" y="284729"/>
                </a:lnTo>
                <a:lnTo>
                  <a:pt x="316566" y="285917"/>
                </a:lnTo>
                <a:lnTo>
                  <a:pt x="611353" y="285917"/>
                </a:lnTo>
                <a:lnTo>
                  <a:pt x="625208" y="282810"/>
                </a:lnTo>
                <a:lnTo>
                  <a:pt x="636097" y="274438"/>
                </a:lnTo>
                <a:lnTo>
                  <a:pt x="638333" y="270232"/>
                </a:lnTo>
                <a:lnTo>
                  <a:pt x="307341" y="270232"/>
                </a:lnTo>
                <a:lnTo>
                  <a:pt x="299833" y="262735"/>
                </a:lnTo>
                <a:lnTo>
                  <a:pt x="299833" y="236809"/>
                </a:lnTo>
                <a:lnTo>
                  <a:pt x="642721" y="236809"/>
                </a:lnTo>
                <a:lnTo>
                  <a:pt x="642803" y="221103"/>
                </a:lnTo>
                <a:lnTo>
                  <a:pt x="299833" y="221103"/>
                </a:lnTo>
                <a:lnTo>
                  <a:pt x="299833" y="23193"/>
                </a:lnTo>
                <a:lnTo>
                  <a:pt x="307341" y="15695"/>
                </a:lnTo>
                <a:lnTo>
                  <a:pt x="638460" y="15695"/>
                </a:lnTo>
                <a:lnTo>
                  <a:pt x="632297" y="7686"/>
                </a:lnTo>
                <a:lnTo>
                  <a:pt x="620084" y="1193"/>
                </a:lnTo>
                <a:lnTo>
                  <a:pt x="316566" y="0"/>
                </a:lnTo>
                <a:close/>
              </a:path>
              <a:path w="928370" h="793750">
                <a:moveTo>
                  <a:pt x="642721" y="236809"/>
                </a:moveTo>
                <a:lnTo>
                  <a:pt x="628085" y="236809"/>
                </a:lnTo>
                <a:lnTo>
                  <a:pt x="628085" y="262735"/>
                </a:lnTo>
                <a:lnTo>
                  <a:pt x="620577" y="270232"/>
                </a:lnTo>
                <a:lnTo>
                  <a:pt x="638333" y="270232"/>
                </a:lnTo>
                <a:lnTo>
                  <a:pt x="642589" y="262230"/>
                </a:lnTo>
                <a:lnTo>
                  <a:pt x="642721" y="236809"/>
                </a:lnTo>
                <a:close/>
              </a:path>
              <a:path w="928370" h="793750">
                <a:moveTo>
                  <a:pt x="638460" y="15695"/>
                </a:moveTo>
                <a:lnTo>
                  <a:pt x="620577" y="15695"/>
                </a:lnTo>
                <a:lnTo>
                  <a:pt x="628085" y="23193"/>
                </a:lnTo>
                <a:lnTo>
                  <a:pt x="628085" y="221103"/>
                </a:lnTo>
                <a:lnTo>
                  <a:pt x="642803" y="221103"/>
                </a:lnTo>
                <a:lnTo>
                  <a:pt x="643781" y="32417"/>
                </a:lnTo>
                <a:lnTo>
                  <a:pt x="640672" y="18570"/>
                </a:lnTo>
                <a:lnTo>
                  <a:pt x="638460" y="15695"/>
                </a:lnTo>
                <a:close/>
              </a:path>
            </a:pathLst>
          </a:custGeom>
          <a:solidFill>
            <a:srgbClr val="5654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DB8AED-CBB0-27AD-5C2B-7E80B84889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0425" y="334963"/>
            <a:ext cx="10515600" cy="615950"/>
          </a:xfrm>
          <a:solidFill>
            <a:srgbClr val="A5AE4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33480"/>
                </a:solidFill>
              </a:rPr>
              <a:t>Учебные программы </a:t>
            </a:r>
            <a:r>
              <a:rPr lang="ru-RU" sz="3200" b="1" dirty="0">
                <a:solidFill>
                  <a:srgbClr val="033480"/>
                </a:solidFill>
              </a:rPr>
              <a:t>Академии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39100" y="4545762"/>
            <a:ext cx="3587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 smtClean="0">
                <a:solidFill>
                  <a:srgbClr val="10578E"/>
                </a:solidFill>
                <a:latin typeface="Circe"/>
                <a:ea typeface="Arial Unicode MS" panose="020B0604020202020204" pitchFamily="34" charset="-128"/>
                <a:cs typeface="Arial" panose="020B0604020202020204" pitchFamily="34" charset="0"/>
              </a:rPr>
              <a:t>МЕЖДУНАРОДНАЯ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 smtClean="0">
                <a:solidFill>
                  <a:srgbClr val="10578E"/>
                </a:solidFill>
                <a:latin typeface="Circe"/>
                <a:ea typeface="Arial Unicode MS" panose="020B0604020202020204" pitchFamily="34" charset="-128"/>
                <a:cs typeface="Arial" panose="020B0604020202020204" pitchFamily="34" charset="0"/>
              </a:rPr>
              <a:t>СТАНДАРТИЗАЦИЯ</a:t>
            </a:r>
            <a:endParaRPr lang="ru-RU" altLang="ru-RU" sz="1400" dirty="0">
              <a:solidFill>
                <a:srgbClr val="10578E"/>
              </a:solidFill>
              <a:latin typeface="Circe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65696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31">
            <a:extLst>
              <a:ext uri="{FF2B5EF4-FFF2-40B4-BE49-F238E27FC236}">
                <a16:creationId xmlns="" xmlns:a16="http://schemas.microsoft.com/office/drawing/2014/main" id="{3391C370-43DB-2D47-807A-F67920BD1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27" y="1033513"/>
            <a:ext cx="2971800" cy="63182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ПРОФЕССИОНАЛЬНАЯ ПЕРЕПОДГОТОВКА</a:t>
            </a:r>
            <a:br>
              <a:rPr kumimoji="0" lang="ru-RU" alt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</a:br>
            <a:r>
              <a:rPr kumimoji="0" lang="ru-RU" alt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(основные программы)</a:t>
            </a:r>
            <a:endParaRPr kumimoji="0" lang="ru-RU" altLang="ru-RU" sz="1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="" xmlns:a16="http://schemas.microsoft.com/office/drawing/2014/main" id="{7120C6FC-4D1C-2D41-AF61-A04EFA849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525" y="1033512"/>
            <a:ext cx="2971800" cy="63182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ПОВЫШЕНИЕ КВАЛИФИКАЦИИ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DB8AED-CBB0-27AD-5C2B-7E80B84889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5627" y="257174"/>
            <a:ext cx="11286002" cy="569913"/>
          </a:xfrm>
          <a:solidFill>
            <a:srgbClr val="A5AE4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33480"/>
                </a:solidFill>
              </a:rPr>
              <a:t>Основные учебные программы </a:t>
            </a:r>
            <a:r>
              <a:rPr lang="ru-RU" sz="3200" b="1" dirty="0">
                <a:solidFill>
                  <a:srgbClr val="033480"/>
                </a:solidFill>
              </a:rPr>
              <a:t>Академии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605627" y="4155428"/>
            <a:ext cx="2946513" cy="61526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сертификации продукции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588394" y="2985677"/>
            <a:ext cx="2946513" cy="42046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метрологии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600696" y="5386670"/>
            <a:ext cx="2946513" cy="48647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персоналом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596064" y="3473148"/>
            <a:ext cx="2946513" cy="61526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испытаниям продукции</a:t>
            </a: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600696" y="4837708"/>
            <a:ext cx="2946513" cy="48195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качеству</a:t>
            </a: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="" xmlns:a16="http://schemas.microsoft.com/office/drawing/2014/main" id="{84485541-A43F-4190-9F78-29A15472BF5F}"/>
              </a:ext>
            </a:extLst>
          </p:cNvPr>
          <p:cNvCxnSpPr/>
          <p:nvPr/>
        </p:nvCxnSpPr>
        <p:spPr>
          <a:xfrm>
            <a:off x="3814978" y="1033513"/>
            <a:ext cx="0" cy="504869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>
            <a:spLocks/>
          </p:cNvSpPr>
          <p:nvPr/>
        </p:nvSpPr>
        <p:spPr bwMode="auto">
          <a:xfrm>
            <a:off x="4146722" y="1843962"/>
            <a:ext cx="3929054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Метрологическое обеспечение </a:t>
            </a:r>
            <a:r>
              <a:rPr lang="ru-RU" sz="1300" dirty="0" smtClean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производства</a:t>
            </a:r>
            <a:endParaRPr lang="ru-RU" sz="1300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8578823" y="2253029"/>
            <a:ext cx="1154600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МЭ ТД</a:t>
            </a: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8136425" y="1831942"/>
            <a:ext cx="3755204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Подтверждение соответствия продукции</a:t>
            </a: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9722112" y="3061294"/>
            <a:ext cx="2169518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качеством</a:t>
            </a:r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2" y="2659945"/>
            <a:ext cx="4834151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Поверка и калибровка СИ (по видам измерений)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9069981" y="2659945"/>
            <a:ext cx="2821648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Бережливое производство</a:t>
            </a: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2" y="3061294"/>
            <a:ext cx="5502592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Аккредитация метрологических и испытательных лабораторий</a:t>
            </a: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2" y="3457961"/>
            <a:ext cx="3738687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Аттестация испытательного оборудования</a:t>
            </a: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8005681" y="3457961"/>
            <a:ext cx="3885948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Неразрушающий контроль и дефектоскопия</a:t>
            </a: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1" y="3856396"/>
            <a:ext cx="7744907" cy="324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вопросы технического регулирования и стандартизации</a:t>
            </a: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2" y="4269406"/>
            <a:ext cx="3826268" cy="324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Испытания программного обеспечения СИ</a:t>
            </a: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1" y="2251873"/>
            <a:ext cx="4321003" cy="324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Разработка, экспертиза и регистрация СТО и ТУ</a:t>
            </a: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8136426" y="4251323"/>
            <a:ext cx="3755204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Наилучшие доступные технологии </a:t>
            </a: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8343900" y="4641714"/>
            <a:ext cx="3547729" cy="36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Сертификация СМ организации</a:t>
            </a: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2" y="4660292"/>
            <a:ext cx="3826268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экологической безопасности</a:t>
            </a: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9823359" y="2253029"/>
            <a:ext cx="2068270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Нормоконтроль </a:t>
            </a:r>
            <a:r>
              <a:rPr lang="ru-RU" sz="1400" dirty="0" smtClean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ТД</a:t>
            </a:r>
            <a:endParaRPr lang="ru-RU" sz="1400" dirty="0">
              <a:solidFill>
                <a:schemeClr val="tx1"/>
              </a:solidFill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2" y="5063826"/>
            <a:ext cx="3698666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Аттестация эталонов единиц величин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8136425" y="5055662"/>
            <a:ext cx="3755205" cy="3228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Утверждение типа средств измерений</a:t>
            </a:r>
          </a:p>
        </p:txBody>
      </p:sp>
      <p:sp>
        <p:nvSpPr>
          <p:cNvPr id="80" name="Скругленный прямоугольник 79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4146722" y="5508054"/>
            <a:ext cx="5029775" cy="57415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внедрение систем менеджмента организации на основе международных и национальных стандартов</a:t>
            </a: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9286875" y="5508052"/>
            <a:ext cx="2604754" cy="57415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цифрового образовательного контента</a:t>
            </a:r>
          </a:p>
        </p:txBody>
      </p:sp>
      <p:sp>
        <p:nvSpPr>
          <p:cNvPr id="32" name="Объект 3"/>
          <p:cNvSpPr txBox="1">
            <a:spLocks/>
          </p:cNvSpPr>
          <p:nvPr/>
        </p:nvSpPr>
        <p:spPr>
          <a:xfrm>
            <a:off x="360644" y="6216225"/>
            <a:ext cx="11558093" cy="5944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b="1" dirty="0" smtClean="0">
                <a:latin typeface="Circe Light"/>
              </a:rPr>
              <a:t>Обучение для прохождения процедуры оценки компетентности (сертификации персонала) </a:t>
            </a:r>
            <a:r>
              <a:rPr lang="en-US" sz="1100" b="1" dirty="0" smtClean="0">
                <a:latin typeface="+mj-lt"/>
                <a:hlinkClick r:id="rId3"/>
              </a:rPr>
              <a:t>https</a:t>
            </a:r>
            <a:r>
              <a:rPr lang="en-US" sz="1100" b="1" dirty="0">
                <a:latin typeface="+mj-lt"/>
                <a:hlinkClick r:id="rId3"/>
              </a:rPr>
              <a:t>://www.asms.ru/sertification/certification_experts</a:t>
            </a:r>
            <a:r>
              <a:rPr lang="en-US" sz="1100" b="1" dirty="0" smtClean="0">
                <a:latin typeface="+mj-lt"/>
                <a:hlinkClick r:id="rId3"/>
              </a:rPr>
              <a:t>/</a:t>
            </a:r>
            <a:endParaRPr lang="ru-RU" sz="1100" b="1" dirty="0" smtClean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b="1" dirty="0" smtClean="0">
                <a:latin typeface="+mj-lt"/>
              </a:rPr>
              <a:t>Область (</a:t>
            </a:r>
            <a:r>
              <a:rPr lang="ru-RU" sz="1100" b="1" dirty="0">
                <a:latin typeface="+mj-lt"/>
              </a:rPr>
              <a:t>объекты сертификации</a:t>
            </a:r>
            <a:r>
              <a:rPr lang="ru-RU" sz="1100" b="1" dirty="0" smtClean="0">
                <a:latin typeface="+mj-lt"/>
              </a:rPr>
              <a:t>):  </a:t>
            </a:r>
            <a:r>
              <a:rPr lang="ru-RU" sz="1100" dirty="0" smtClean="0">
                <a:latin typeface="+mj-lt"/>
              </a:rPr>
              <a:t>- Эксперты </a:t>
            </a:r>
            <a:r>
              <a:rPr lang="ru-RU" sz="1100" dirty="0">
                <a:latin typeface="+mj-lt"/>
              </a:rPr>
              <a:t>по стандартизации </a:t>
            </a:r>
            <a:r>
              <a:rPr lang="ru-RU" sz="1100" dirty="0" smtClean="0">
                <a:latin typeface="+mj-lt"/>
              </a:rPr>
              <a:t>(национальной, межгосударственной и международной).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i="1" dirty="0" smtClean="0">
                <a:latin typeface="+mj-lt"/>
              </a:rPr>
              <a:t>Обучение в АСМС – </a:t>
            </a:r>
            <a:r>
              <a:rPr lang="ru-RU" sz="1100" i="1" dirty="0" err="1" smtClean="0">
                <a:latin typeface="+mj-lt"/>
              </a:rPr>
              <a:t>Агаркова</a:t>
            </a:r>
            <a:r>
              <a:rPr lang="ru-RU" sz="1100" i="1" dirty="0" smtClean="0">
                <a:latin typeface="+mj-lt"/>
              </a:rPr>
              <a:t> Наталья Владимировна, </a:t>
            </a:r>
            <a:r>
              <a:rPr lang="ru-RU" sz="1100" i="1" dirty="0">
                <a:latin typeface="+mj-lt"/>
              </a:rPr>
              <a:t>8-499-175-03-79, </a:t>
            </a:r>
            <a:r>
              <a:rPr lang="en-US" sz="1100" i="1" dirty="0">
                <a:latin typeface="+mj-lt"/>
              </a:rPr>
              <a:t> standard@asms.ru </a:t>
            </a:r>
            <a:endParaRPr lang="ru-RU" sz="1100" i="1" dirty="0" smtClean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 smtClean="0">
                <a:latin typeface="+mj-lt"/>
              </a:rPr>
              <a:t>Держатель реестра – АНО «Регистр системы сертификации персонала» Система </a:t>
            </a:r>
            <a:r>
              <a:rPr lang="ru-RU" sz="1100" dirty="0">
                <a:latin typeface="+mj-lt"/>
              </a:rPr>
              <a:t>добровольной сертификации персонала в инфраструктуре качества (Свидетельство</a:t>
            </a:r>
            <a:r>
              <a:rPr lang="ru-RU" sz="1100" b="1" dirty="0">
                <a:latin typeface="+mj-lt"/>
              </a:rPr>
              <a:t>: </a:t>
            </a:r>
            <a:r>
              <a:rPr lang="ru-RU" sz="1100" dirty="0">
                <a:latin typeface="+mj-lt"/>
              </a:rPr>
              <a:t>№ РОСС RU.Е177.04ЭР00</a:t>
            </a:r>
            <a:r>
              <a:rPr lang="ru-RU" sz="1100" dirty="0" smtClean="0">
                <a:latin typeface="+mj-lt"/>
              </a:rPr>
              <a:t>)</a:t>
            </a:r>
            <a:endParaRPr lang="ru-RU" sz="1100" dirty="0">
              <a:latin typeface="+mj-lt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808BF0AA-5C89-4A8B-8248-0AD5ED569800}"/>
              </a:ext>
            </a:extLst>
          </p:cNvPr>
          <p:cNvSpPr/>
          <p:nvPr/>
        </p:nvSpPr>
        <p:spPr bwMode="auto">
          <a:xfrm>
            <a:off x="588393" y="2507617"/>
            <a:ext cx="2946513" cy="41993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стандартизации</a:t>
            </a:r>
          </a:p>
        </p:txBody>
      </p:sp>
      <p:sp>
        <p:nvSpPr>
          <p:cNvPr id="34" name="Скругленный прямоугольник 31">
            <a:extLst>
              <a:ext uri="{FF2B5EF4-FFF2-40B4-BE49-F238E27FC236}">
                <a16:creationId xmlns="" xmlns:a16="http://schemas.microsoft.com/office/drawing/2014/main" id="{3391C370-43DB-2D47-807A-F67920BD1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27" y="1784560"/>
            <a:ext cx="2971800" cy="63182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АСПИРАНТУРА</a:t>
            </a:r>
            <a:endParaRPr kumimoji="0" lang="ru-RU" altLang="ru-RU" sz="1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423506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9146" y="582429"/>
            <a:ext cx="1044429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Требования нормативных документов к специалистам</a:t>
            </a:r>
            <a:endParaRPr lang="en-US" sz="25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7</a:t>
            </a:fld>
            <a:endParaRPr lang="ru-RU" noProof="1"/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767867" y="1758463"/>
            <a:ext cx="10441577" cy="27438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600" dirty="0" smtClean="0"/>
              <a:t>Обязательно соблюдение требований </a:t>
            </a:r>
            <a:r>
              <a:rPr lang="ru-RU" sz="1600" dirty="0"/>
              <a:t>профессиональных стандартов на </a:t>
            </a:r>
            <a:r>
              <a:rPr lang="ru-RU" sz="1600" dirty="0" smtClean="0"/>
              <a:t>сп</a:t>
            </a:r>
            <a:r>
              <a:rPr lang="ru-RU" sz="1600" dirty="0"/>
              <a:t>ециалистов</a:t>
            </a:r>
            <a:r>
              <a:rPr lang="ru-RU" sz="1600" dirty="0" smtClean="0"/>
              <a:t>: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 smtClean="0"/>
              <a:t>ПК </a:t>
            </a:r>
            <a:r>
              <a:rPr lang="ru-RU" sz="1600" b="1" dirty="0"/>
              <a:t>специалиста по метрологии </a:t>
            </a:r>
            <a:r>
              <a:rPr lang="ru-RU" sz="1600" dirty="0" smtClean="0"/>
              <a:t>- 1 </a:t>
            </a:r>
            <a:r>
              <a:rPr lang="ru-RU" sz="1600" dirty="0"/>
              <a:t>раз в 5 </a:t>
            </a:r>
            <a:r>
              <a:rPr lang="ru-RU" sz="1600" dirty="0" smtClean="0"/>
              <a:t>лет (</a:t>
            </a:r>
            <a:r>
              <a:rPr lang="ru-RU" sz="1600" u="sng" dirty="0" smtClean="0"/>
              <a:t>ПС № 40.012, Обобщённая трудовая функция – </a:t>
            </a:r>
            <a:r>
              <a:rPr lang="ru-RU" sz="1600" u="sng" dirty="0" err="1" smtClean="0"/>
              <a:t>п.п</a:t>
            </a:r>
            <a:r>
              <a:rPr lang="ru-RU" sz="1600" u="sng" dirty="0" smtClean="0"/>
              <a:t>. 3.1÷3.5</a:t>
            </a:r>
            <a:r>
              <a:rPr lang="ru-RU" sz="1600" dirty="0" smtClean="0"/>
              <a:t>)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ПК </a:t>
            </a:r>
            <a:r>
              <a:rPr lang="ru-RU" sz="1600" b="1" dirty="0"/>
              <a:t>специалиста по метрологии </a:t>
            </a:r>
            <a:r>
              <a:rPr lang="ru-RU" sz="1600" dirty="0"/>
              <a:t>- 1 раз в 5 лет (</a:t>
            </a:r>
            <a:r>
              <a:rPr lang="ru-RU" sz="1600" u="sng" dirty="0"/>
              <a:t>ПС № </a:t>
            </a:r>
            <a:r>
              <a:rPr lang="ru-RU" sz="1600" u="sng" dirty="0" smtClean="0"/>
              <a:t>28.015, </a:t>
            </a:r>
            <a:r>
              <a:rPr lang="ru-RU" sz="1600" u="sng" dirty="0"/>
              <a:t>Обобщённая трудовая функция – </a:t>
            </a:r>
            <a:r>
              <a:rPr lang="ru-RU" sz="1600" u="sng" dirty="0" err="1"/>
              <a:t>п.п</a:t>
            </a:r>
            <a:r>
              <a:rPr lang="ru-RU" sz="1600" u="sng" dirty="0"/>
              <a:t>. </a:t>
            </a:r>
            <a:r>
              <a:rPr lang="ru-RU" sz="1600" u="sng" dirty="0" smtClean="0"/>
              <a:t>3.1÷3.4</a:t>
            </a:r>
            <a:r>
              <a:rPr lang="ru-RU" sz="1600" dirty="0" smtClean="0"/>
              <a:t>)</a:t>
            </a:r>
            <a:endParaRPr lang="ru-RU" sz="1600" dirty="0"/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 smtClean="0"/>
              <a:t>ПК </a:t>
            </a:r>
            <a:r>
              <a:rPr lang="ru-RU" sz="1600" b="1" dirty="0"/>
              <a:t>специалиста по стандартизации </a:t>
            </a:r>
            <a:r>
              <a:rPr lang="ru-RU" sz="1600" dirty="0" smtClean="0"/>
              <a:t>- 1 </a:t>
            </a:r>
            <a:r>
              <a:rPr lang="ru-RU" sz="1600" dirty="0"/>
              <a:t>раз в три </a:t>
            </a:r>
            <a:r>
              <a:rPr lang="ru-RU" sz="1600" dirty="0" smtClean="0"/>
              <a:t>года </a:t>
            </a:r>
            <a:r>
              <a:rPr lang="ru-RU" sz="1600" dirty="0"/>
              <a:t>(</a:t>
            </a:r>
            <a:r>
              <a:rPr lang="ru-RU" sz="1600" u="sng" dirty="0"/>
              <a:t>ПС № </a:t>
            </a:r>
            <a:r>
              <a:rPr lang="ru-RU" sz="1600" u="sng" dirty="0" smtClean="0"/>
              <a:t>40.248, </a:t>
            </a:r>
            <a:r>
              <a:rPr lang="ru-RU" sz="1600" u="sng" dirty="0"/>
              <a:t>Обобщённая трудовая функция </a:t>
            </a:r>
            <a:r>
              <a:rPr lang="ru-RU" sz="1600" u="sng" dirty="0" smtClean="0"/>
              <a:t>– </a:t>
            </a:r>
            <a:r>
              <a:rPr lang="ru-RU" sz="1600" u="sng" dirty="0" err="1" smtClean="0"/>
              <a:t>п.п</a:t>
            </a:r>
            <a:r>
              <a:rPr lang="ru-RU" sz="1600" u="sng" dirty="0"/>
              <a:t>. </a:t>
            </a:r>
            <a:r>
              <a:rPr lang="ru-RU" sz="1600" u="sng" dirty="0" smtClean="0"/>
              <a:t>3.1</a:t>
            </a:r>
            <a:r>
              <a:rPr lang="ru-RU" sz="1600" u="sng" dirty="0"/>
              <a:t>÷</a:t>
            </a:r>
            <a:r>
              <a:rPr lang="ru-RU" sz="1600" u="sng" dirty="0" smtClean="0"/>
              <a:t>3.6</a:t>
            </a:r>
            <a:r>
              <a:rPr lang="ru-RU" sz="1600" dirty="0" smtClean="0"/>
              <a:t>)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ПК </a:t>
            </a:r>
            <a:r>
              <a:rPr lang="ru-RU" sz="1600" b="1" dirty="0"/>
              <a:t>специалиста по </a:t>
            </a:r>
            <a:r>
              <a:rPr lang="ru-RU" sz="1600" b="1" dirty="0" err="1" smtClean="0"/>
              <a:t>нормоконтролю</a:t>
            </a:r>
            <a:r>
              <a:rPr lang="ru-RU" sz="1600" b="1" dirty="0" smtClean="0"/>
              <a:t> </a:t>
            </a:r>
            <a:r>
              <a:rPr lang="ru-RU" sz="1600" dirty="0" smtClean="0"/>
              <a:t>- </a:t>
            </a:r>
            <a:r>
              <a:rPr lang="ru-RU" sz="1600" dirty="0"/>
              <a:t>1 раз в три года (</a:t>
            </a:r>
            <a:r>
              <a:rPr lang="ru-RU" sz="1600" u="sng" dirty="0"/>
              <a:t>ПС № 40.248, Обобщённая трудовая функция – п</a:t>
            </a:r>
            <a:r>
              <a:rPr lang="ru-RU" sz="1600" u="sng" dirty="0" smtClean="0"/>
              <a:t>. 3.3</a:t>
            </a:r>
            <a:r>
              <a:rPr lang="ru-RU" sz="1600" dirty="0" smtClean="0"/>
              <a:t>)</a:t>
            </a:r>
            <a:endParaRPr lang="ru-RU" sz="16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553" y="4224026"/>
            <a:ext cx="1413782" cy="1413782"/>
          </a:xfrm>
          <a:prstGeom prst="rect">
            <a:avLst/>
          </a:prstGeom>
        </p:spPr>
      </p:pic>
      <p:sp>
        <p:nvSpPr>
          <p:cNvPr id="10" name="Объект 5"/>
          <p:cNvSpPr txBox="1">
            <a:spLocks/>
          </p:cNvSpPr>
          <p:nvPr/>
        </p:nvSpPr>
        <p:spPr>
          <a:xfrm>
            <a:off x="6322421" y="5149057"/>
            <a:ext cx="4180132" cy="3657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dirty="0"/>
              <a:t> </a:t>
            </a:r>
            <a:r>
              <a:rPr lang="ru-RU" sz="1600" dirty="0" smtClean="0"/>
              <a:t>Реестр профессиональных стандартов </a:t>
            </a:r>
            <a:r>
              <a:rPr lang="ru-RU" sz="1600" b="1" dirty="0" smtClean="0">
                <a:sym typeface="Symbol" panose="05050102010706020507" pitchFamily="18" charset="2"/>
              </a:rPr>
              <a:t></a:t>
            </a:r>
            <a:endParaRPr lang="ru-RU" sz="1600" b="1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2864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4962" y="246550"/>
            <a:ext cx="89963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Взаимодействие в </a:t>
            </a:r>
            <a:r>
              <a:rPr lang="ru-RU" sz="2600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системе </a:t>
            </a:r>
            <a:r>
              <a:rPr lang="ru-RU" sz="2600" dirty="0" err="1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Росстандарта</a:t>
            </a:r>
            <a:endParaRPr lang="ru-RU" sz="2600" dirty="0" smtClean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ru-RU" sz="2600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(г. Екатеринбург, г. Тюмень, г. </a:t>
            </a:r>
            <a:r>
              <a:rPr lang="ru-RU" sz="2600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Челябинск, г. Курган)</a:t>
            </a:r>
            <a:endParaRPr lang="en-US" sz="2600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31365" y="5020303"/>
            <a:ext cx="11007306" cy="12388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ru-RU" sz="1400" dirty="0">
              <a:latin typeface="Circe Light" pitchFamily="34" charset="-52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2377"/>
              </p:ext>
            </p:extLst>
          </p:nvPr>
        </p:nvGraphicFramePr>
        <p:xfrm>
          <a:off x="127159" y="1207697"/>
          <a:ext cx="10139976" cy="4220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337"/>
                <a:gridCol w="7475639"/>
              </a:tblGrid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«Тюменский ЦСМ»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r>
                        <a:rPr lang="en-US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.02.22      8-9.02.23    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</a:rPr>
                        <a:t>13-14.02.24</a:t>
                      </a:r>
                      <a:endParaRPr lang="ru-RU" sz="1000" b="1" kern="1000" dirty="0">
                        <a:solidFill>
                          <a:schemeClr val="tx1"/>
                        </a:solidFill>
                        <a:latin typeface="Circe Light" pitchFamily="3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Семинар-совещание главных метрологов 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ведущих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специалистов по метрологии </a:t>
                      </a:r>
                    </a:p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Тюменской и Курганской областях,  ХМАО-ЮГРЕ и ЯНАО (г. Тюмень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000" b="1" kern="1000" dirty="0">
                        <a:solidFill>
                          <a:schemeClr val="tx1"/>
                        </a:solidFill>
                        <a:latin typeface="Circe Light" pitchFamily="3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«Тюменский ЦСМ»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23.10.24</a:t>
                      </a:r>
                      <a:endParaRPr lang="ru-RU" sz="1000" b="1" kern="1000" dirty="0" smtClean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Семинар-совещание с главных метрологов 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ведущих специалистов по метрологии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предприятий Курганской области (г. Курган)</a:t>
                      </a:r>
                      <a:endParaRPr lang="ru-RU" sz="1000" b="1" u="sng" kern="1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Уральский филиал АСМС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«УРАЛТЕСТ» </a:t>
                      </a:r>
                      <a:r>
                        <a:rPr lang="ru-RU" sz="1000" b="1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                      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 кв. 22</a:t>
                      </a:r>
                      <a:endParaRPr lang="ru-RU" sz="1000" b="1" kern="1000" dirty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Программа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ПК для специалистов ЦСМ 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«Юридическая служба Центра стандартизации,</a:t>
                      </a:r>
                      <a:r>
                        <a:rPr lang="ru-RU" sz="1000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метрологии и испытаний: </a:t>
                      </a:r>
                    </a:p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актуальные вопросы и перспективы развития» (</a:t>
                      </a:r>
                      <a:r>
                        <a:rPr lang="ru-RU" sz="1000" b="1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совместно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000" kern="1000" dirty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Уральский филиал АСМС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«УРАЛТЕСТ»</a:t>
                      </a:r>
                    </a:p>
                    <a:p>
                      <a:pPr algn="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18 .10.22   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</a:rPr>
                        <a:t>24.10.23    </a:t>
                      </a:r>
                      <a:r>
                        <a:rPr lang="ru-RU" sz="1000" b="1" u="none" kern="1000" dirty="0" smtClean="0">
                          <a:solidFill>
                            <a:schemeClr val="tx1"/>
                          </a:solidFill>
                          <a:effectLst/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3.10. 24</a:t>
                      </a:r>
                      <a:endParaRPr lang="ru-RU" sz="1000" b="1" u="none" kern="1000" dirty="0">
                        <a:solidFill>
                          <a:schemeClr val="tx1"/>
                        </a:solidFill>
                        <a:effectLst/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XV-XV</a:t>
                      </a:r>
                      <a:r>
                        <a:rPr lang="en-US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II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научно-промышленный Форум «Техническое перевооружение машиностроительных предприятий России»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Секция «Метрология в машиностроении» (</a:t>
                      </a:r>
                      <a:r>
                        <a:rPr lang="ru-RU" sz="1000" b="1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совместно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 (</a:t>
                      </a:r>
                      <a:r>
                        <a:rPr lang="ru-RU" sz="1000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при</a:t>
                      </a:r>
                      <a:r>
                        <a:rPr lang="ru-RU" sz="1000" kern="1000" baseline="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поддержке Совета ГМ</a:t>
                      </a:r>
                      <a:r>
                        <a:rPr lang="ru-RU" sz="1000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000" kern="1000" dirty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Уральский филиал АСМС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«УРАЛТЕСТ» УНИИМ             7.09.22</a:t>
                      </a:r>
                      <a:endParaRPr lang="ru-RU" sz="1000" b="1" kern="1000" dirty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Областной конкурс профессионального мастерства «Славим человека труда!»  в номинации  «Лучший метролог». 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Организатор - Министерство промышленности и науки Свердловской области (</a:t>
                      </a:r>
                      <a:r>
                        <a:rPr lang="ru-RU" sz="1000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экспертная группа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Уральский филиал АСМС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«УРАЛТЕСТ»     16.03.23     </a:t>
                      </a:r>
                      <a:r>
                        <a:rPr lang="en-US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3.</a:t>
                      </a:r>
                      <a:r>
                        <a:rPr lang="en-US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03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  <a:r>
                        <a:rPr lang="en-US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</a:t>
                      </a:r>
                      <a:endParaRPr lang="ru-RU" sz="1000" b="1" kern="1000" dirty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Круглый стол 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«Практические рекомендации метрологам при выборе испытательного и метрологического оборудования» на площадке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международной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выставки  «Металлообработка. Сварка - Урал»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000" b="1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совместно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 (</a:t>
                      </a:r>
                      <a:r>
                        <a:rPr lang="ru-RU" sz="1000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при</a:t>
                      </a:r>
                      <a:r>
                        <a:rPr lang="ru-RU" sz="1000" kern="1000" baseline="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поддержке Совета ГМ</a:t>
                      </a:r>
                      <a:r>
                        <a:rPr lang="ru-RU" sz="1000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 </a:t>
                      </a:r>
                      <a:r>
                        <a:rPr lang="en-US" sz="1000" b="1" u="sng" kern="1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000" b="1" u="sng" kern="1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студенты СПО и ВО</a:t>
                      </a:r>
                      <a:r>
                        <a:rPr lang="en-US" sz="1000" b="1" u="sng" kern="1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000" u="sng" kern="1000" dirty="0">
                        <a:solidFill>
                          <a:schemeClr val="tx1"/>
                        </a:solidFill>
                        <a:latin typeface="Circe Light" pitchFamily="3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Уральский филиал АСМС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«УРАЛТЕСТ»        24.03.23   27.03.24</a:t>
                      </a:r>
                      <a:endParaRPr lang="ru-RU" sz="1000" b="1" u="sng" kern="1000" dirty="0">
                        <a:solidFill>
                          <a:srgbClr val="0070C0"/>
                        </a:solidFill>
                        <a:effectLst/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Семинар-совещание главных метрологов 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ведущих специалистов предприятий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Свердловской области</a:t>
                      </a:r>
                      <a:r>
                        <a:rPr lang="ru-RU" sz="1000" b="1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000" b="1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000" b="1" kern="1000" baseline="0" dirty="0" err="1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г.Екатеринбург</a:t>
                      </a:r>
                      <a:r>
                        <a:rPr lang="ru-RU" sz="1000" b="1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 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000" b="1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совместно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000" kern="1000" dirty="0">
                        <a:solidFill>
                          <a:schemeClr val="tx1"/>
                        </a:solidFill>
                        <a:latin typeface="Circe Light" pitchFamily="3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Уральский филиал АСМС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«УРАЛТЕСТ»                         27.04.23</a:t>
                      </a:r>
                      <a:endParaRPr lang="ru-RU" sz="1000" b="1" kern="1000" dirty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Семинар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: Метрология в коммерческом учете природного газа и тепловой энергии 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000" b="1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совместно</a:t>
                      </a: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000" b="0" kern="1000" dirty="0" smtClean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«УРАЛТЕСТ»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Уральский филиал АСМС  28-29.05.24</a:t>
                      </a:r>
                      <a:endParaRPr lang="ru-RU" sz="1000" b="1" u="sng" kern="1000" dirty="0">
                        <a:solidFill>
                          <a:srgbClr val="0070C0"/>
                        </a:solidFill>
                        <a:effectLst/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Межрегиональная конференция 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«</a:t>
                      </a:r>
                      <a:r>
                        <a:rPr lang="ru-RU" sz="1000" b="0" kern="1000" dirty="0" err="1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Инновационно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-технологическая трансформация промышленности: вызовы времени и перспективы новых приоритетов» под патронажем Губернатора Свердловской области </a:t>
                      </a:r>
                      <a:r>
                        <a:rPr lang="ru-RU" sz="1000" b="0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000" b="1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совместно</a:t>
                      </a:r>
                      <a:r>
                        <a:rPr lang="ru-RU" sz="1000" b="0" kern="1000" baseline="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000" b="0" kern="1000" dirty="0" smtClean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УНИИМ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ФБУ «УРАЛТЕСТ» Уральский филиал АСМС                             01.11.23</a:t>
                      </a:r>
                      <a:endParaRPr lang="ru-RU" sz="1000" b="1" u="sng" kern="1000" dirty="0">
                        <a:solidFill>
                          <a:srgbClr val="0070C0"/>
                        </a:solidFill>
                        <a:effectLst/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Метрологический образовательный кластер Росстандарта в Свердловской области (проект Ведомства).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</a:pPr>
                      <a:r>
                        <a:rPr lang="ru-RU" sz="100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Координатор кластера в территории – УНИИМ – филиал ВНИИМ им. Д.И. Менделеева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ВНИИМ  УНИИМ                     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000" b="1" kern="1000" dirty="0" smtClean="0">
                          <a:solidFill>
                            <a:srgbClr val="FF0000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АСМС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13-16.09.22   </a:t>
                      </a:r>
                      <a:r>
                        <a:rPr lang="ru-RU" sz="1000" b="1" u="none" kern="1000" dirty="0" smtClean="0">
                          <a:solidFill>
                            <a:schemeClr val="tx1"/>
                          </a:solidFill>
                          <a:effectLst/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3-6.09.24</a:t>
                      </a:r>
                      <a:r>
                        <a:rPr lang="ru-RU" sz="1000" b="1" u="none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ru-RU" sz="1000" b="1" u="none" kern="1000" dirty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V-V</a:t>
                      </a:r>
                      <a:r>
                        <a:rPr lang="en-US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I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Международная научная конференция «Стандартные образцы в измерениях и технологиях»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4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ФБУ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«Челябинский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ЦСМ»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14.11.24</a:t>
                      </a:r>
                      <a:endParaRPr lang="ru-RU" sz="1000" b="1" kern="1000" dirty="0" smtClean="0">
                        <a:solidFill>
                          <a:schemeClr val="tx1"/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Семинар-совещание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руководителей метрологических служб</a:t>
                      </a:r>
                      <a:r>
                        <a:rPr lang="ru-RU" sz="1000" b="0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предприятий Челябинской области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(г. </a:t>
                      </a:r>
                      <a:r>
                        <a:rPr lang="ru-RU" sz="1000" b="1" kern="1000" dirty="0" smtClean="0">
                          <a:solidFill>
                            <a:schemeClr val="tx1"/>
                          </a:solidFill>
                          <a:latin typeface="Circe Light" pitchFamily="34" charset="-52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Челябинск)</a:t>
                      </a:r>
                      <a:endParaRPr lang="ru-RU" sz="1000" b="1" u="sng" kern="1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irce Light" pitchFamily="34" charset="-52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53" y="5487759"/>
            <a:ext cx="1848245" cy="129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8</a:t>
            </a:fld>
            <a:endParaRPr lang="ru-RU" noProof="1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60" y="5497041"/>
            <a:ext cx="1953771" cy="128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00" y="5492470"/>
            <a:ext cx="1726826" cy="129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5"/>
          <a:stretch/>
        </p:blipFill>
        <p:spPr bwMode="auto">
          <a:xfrm>
            <a:off x="6391155" y="5503445"/>
            <a:ext cx="1728484" cy="128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168" y="5487902"/>
            <a:ext cx="1949148" cy="129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6" b="20823"/>
          <a:stretch/>
        </p:blipFill>
        <p:spPr bwMode="auto">
          <a:xfrm>
            <a:off x="10284553" y="4196068"/>
            <a:ext cx="1848245" cy="115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53" y="2842141"/>
            <a:ext cx="1848245" cy="123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53" y="152617"/>
            <a:ext cx="1834028" cy="121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2" y="5487759"/>
            <a:ext cx="2285934" cy="12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53" y="1505642"/>
            <a:ext cx="1834028" cy="119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2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Договора о сотрудничестве-взаимодействии\МИЦ, ООО\Логотип\ЛОГОТИП ООО МИЦ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9236" r="22529" b="6586"/>
          <a:stretch/>
        </p:blipFill>
        <p:spPr bwMode="auto">
          <a:xfrm>
            <a:off x="4502989" y="2232602"/>
            <a:ext cx="806719" cy="11795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:\ДИРЕКТОР\От Ишутиной МА\ФОТО\фото Элемер\обработанные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048" y="1127683"/>
            <a:ext cx="2323264" cy="15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4118" y="281792"/>
            <a:ext cx="9850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Сетевое взаимодействие </a:t>
            </a:r>
            <a:r>
              <a:rPr lang="ru-RU" sz="26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 производителями СИ и учреждениями образования региона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502989" y="6356352"/>
            <a:ext cx="3234905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 Пленарное</a:t>
            </a:r>
            <a:endParaRPr lang="ru-RU" noProof="1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9</a:t>
            </a:fld>
            <a:endParaRPr lang="ru-RU" noProof="1"/>
          </a:p>
        </p:txBody>
      </p:sp>
      <p:pic>
        <p:nvPicPr>
          <p:cNvPr id="1026" name="Picture 2" descr="D:\Мои документы\Договора о сотрудничестве-взаимодействии\ЭЛЕМЕР Пермь Эл СКАДА\logo ЭЛЕМЕР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3" y="2223268"/>
            <a:ext cx="319199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ои документы\Договора о сотрудничестве-взаимодействии\ЭЛЕМЕР Пермь Эл СКАДА\image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3" y="2942609"/>
            <a:ext cx="2241477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5" y="3664422"/>
            <a:ext cx="2005921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Мои документы\Договора о сотрудничестве-взаимодействии\АВИТЕК-Плюс ООО\АВИТЕК-ПЛЮС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93" y="4924895"/>
            <a:ext cx="356289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Мои документы\Договора о сотрудничестве-взаимодействии\АВИТЕК-Плюс ООО\Logo АВИТЕК-ПЛЮС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4" y="4924895"/>
            <a:ext cx="48758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50" y="3656246"/>
            <a:ext cx="1104756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5"/>
          <p:cNvSpPr txBox="1">
            <a:spLocks/>
          </p:cNvSpPr>
          <p:nvPr/>
        </p:nvSpPr>
        <p:spPr>
          <a:xfrm>
            <a:off x="272077" y="5364490"/>
            <a:ext cx="5052211" cy="8019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Реализация части ОП,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проведение лабораторного практикума.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16" y="4432215"/>
            <a:ext cx="2062296" cy="159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1874" r="4534" b="45544"/>
          <a:stretch/>
        </p:blipFill>
        <p:spPr bwMode="auto">
          <a:xfrm>
            <a:off x="4319108" y="3534164"/>
            <a:ext cx="990600" cy="10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98" y="4436197"/>
            <a:ext cx="2232973" cy="158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32" y="1127683"/>
            <a:ext cx="2065122" cy="154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94" y="2722930"/>
            <a:ext cx="2152648" cy="161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98" y="2722930"/>
            <a:ext cx="2422416" cy="161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04" y="4436196"/>
            <a:ext cx="2150945" cy="15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0307" y="2724091"/>
            <a:ext cx="2385005" cy="1612164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r="12812"/>
          <a:stretch/>
        </p:blipFill>
        <p:spPr bwMode="auto">
          <a:xfrm>
            <a:off x="5520598" y="1127683"/>
            <a:ext cx="2100217" cy="15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2745" y="1352624"/>
            <a:ext cx="1362075" cy="762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1001208" y="1473517"/>
            <a:ext cx="2912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ФУМО по УГС СПО 27.00.00 </a:t>
            </a:r>
            <a:r>
              <a:rPr lang="ru-RU" sz="1400" dirty="0"/>
              <a:t>Управление в технических системах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9668" y="1376736"/>
            <a:ext cx="1257300" cy="304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51637" y="3004109"/>
            <a:ext cx="1323975" cy="381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3795" y="4383082"/>
            <a:ext cx="2088362" cy="41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3|0.1"/>
</p:tagLst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09718_TF02923944" id="{FD452A96-9397-4E55-B13E-1287DFC5A149}" vid="{D91014FE-B126-4C64-8B83-8CAA7B08148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70C04F-E7AC-41AB-9C6D-1B1BB88BFF7F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873beb7-5857-4685-be1f-d57550cc96c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4073</TotalTime>
  <Words>1867</Words>
  <Application>Microsoft Office PowerPoint</Application>
  <PresentationFormat>Широкоэкранный</PresentationFormat>
  <Paragraphs>338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 Unicode MS</vt:lpstr>
      <vt:lpstr>Arial</vt:lpstr>
      <vt:lpstr>Calibri</vt:lpstr>
      <vt:lpstr>Calibri Light</vt:lpstr>
      <vt:lpstr>Circe</vt:lpstr>
      <vt:lpstr>Circe Bold</vt:lpstr>
      <vt:lpstr>Circe Light</vt:lpstr>
      <vt:lpstr>Symbol</vt:lpstr>
      <vt:lpstr>Times New Roman</vt:lpstr>
      <vt:lpstr>Wingdings</vt:lpstr>
      <vt:lpstr>WelcomeDoc</vt:lpstr>
      <vt:lpstr>Уральский филиал Академии Росстандарта: программы и формы повышения квалификации специалистов технических служб предприятий</vt:lpstr>
      <vt:lpstr>Презентация PowerPoint</vt:lpstr>
      <vt:lpstr>Презентация PowerPoint</vt:lpstr>
      <vt:lpstr>Презентация PowerPoint</vt:lpstr>
      <vt:lpstr>Учебные программы Академии</vt:lpstr>
      <vt:lpstr>Основные учебные программы Академии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PowerPoint!</dc:title>
  <dc:creator>Kafedra1a</dc:creator>
  <cp:lastModifiedBy>Director</cp:lastModifiedBy>
  <cp:revision>366</cp:revision>
  <cp:lastPrinted>2025-01-29T09:10:39Z</cp:lastPrinted>
  <dcterms:created xsi:type="dcterms:W3CDTF">2022-06-28T10:38:22Z</dcterms:created>
  <dcterms:modified xsi:type="dcterms:W3CDTF">2025-02-05T08:42:52Z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