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image131.jpg" ContentType="image/png"/>
  <Override PartName="/ppt/media/image132.jpg" ContentType="image/png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60"/>
  </p:notesMasterIdLst>
  <p:sldIdLst>
    <p:sldId id="270" r:id="rId2"/>
    <p:sldId id="452" r:id="rId3"/>
    <p:sldId id="454" r:id="rId4"/>
    <p:sldId id="453" r:id="rId5"/>
    <p:sldId id="455" r:id="rId6"/>
    <p:sldId id="457" r:id="rId7"/>
    <p:sldId id="456" r:id="rId8"/>
    <p:sldId id="1251" r:id="rId9"/>
    <p:sldId id="298" r:id="rId10"/>
    <p:sldId id="394" r:id="rId11"/>
    <p:sldId id="523" r:id="rId12"/>
    <p:sldId id="1195" r:id="rId13"/>
    <p:sldId id="1196" r:id="rId14"/>
    <p:sldId id="1197" r:id="rId15"/>
    <p:sldId id="1266" r:id="rId16"/>
    <p:sldId id="1202" r:id="rId17"/>
    <p:sldId id="1203" r:id="rId18"/>
    <p:sldId id="1268" r:id="rId19"/>
    <p:sldId id="328" r:id="rId20"/>
    <p:sldId id="529" r:id="rId21"/>
    <p:sldId id="401" r:id="rId22"/>
    <p:sldId id="530" r:id="rId23"/>
    <p:sldId id="532" r:id="rId24"/>
    <p:sldId id="533" r:id="rId25"/>
    <p:sldId id="404" r:id="rId26"/>
    <p:sldId id="405" r:id="rId27"/>
    <p:sldId id="465" r:id="rId28"/>
    <p:sldId id="403" r:id="rId29"/>
    <p:sldId id="257" r:id="rId30"/>
    <p:sldId id="260" r:id="rId31"/>
    <p:sldId id="473" r:id="rId32"/>
    <p:sldId id="476" r:id="rId33"/>
    <p:sldId id="477" r:id="rId34"/>
    <p:sldId id="478" r:id="rId35"/>
    <p:sldId id="487" r:id="rId36"/>
    <p:sldId id="558" r:id="rId37"/>
    <p:sldId id="1270" r:id="rId38"/>
    <p:sldId id="488" r:id="rId39"/>
    <p:sldId id="489" r:id="rId40"/>
    <p:sldId id="492" r:id="rId41"/>
    <p:sldId id="438" r:id="rId42"/>
    <p:sldId id="439" r:id="rId43"/>
    <p:sldId id="536" r:id="rId44"/>
    <p:sldId id="537" r:id="rId45"/>
    <p:sldId id="743" r:id="rId46"/>
    <p:sldId id="1109" r:id="rId47"/>
    <p:sldId id="425" r:id="rId48"/>
    <p:sldId id="428" r:id="rId49"/>
    <p:sldId id="1241" r:id="rId50"/>
    <p:sldId id="429" r:id="rId51"/>
    <p:sldId id="430" r:id="rId52"/>
    <p:sldId id="431" r:id="rId53"/>
    <p:sldId id="432" r:id="rId54"/>
    <p:sldId id="1218" r:id="rId55"/>
    <p:sldId id="1247" r:id="rId56"/>
    <p:sldId id="1249" r:id="rId57"/>
    <p:sldId id="1250" r:id="rId58"/>
    <p:sldId id="1269" r:id="rId59"/>
  </p:sldIdLst>
  <p:sldSz cx="12192000" cy="6858000"/>
  <p:notesSz cx="6797675" cy="9926638"/>
  <p:embeddedFontLst>
    <p:embeddedFont>
      <p:font typeface="Arial Unicode MS" panose="020B0604020202020204" pitchFamily="34" charset="-128"/>
      <p:regular r:id="rId61"/>
    </p:embeddedFont>
    <p:embeddedFont>
      <p:font typeface="Book Antiqua" panose="02040602050305030304" pitchFamily="18" charset="0"/>
      <p:regular r:id="rId62"/>
      <p:bold r:id="rId63"/>
      <p:italic r:id="rId64"/>
      <p:boldItalic r:id="rId65"/>
    </p:embeddedFont>
    <p:embeddedFont>
      <p:font typeface="Open Sans" panose="020B0606030504020204" pitchFamily="34" charset="0"/>
      <p:regular r:id="rId66"/>
      <p:bold r:id="rId67"/>
      <p:italic r:id="rId68"/>
      <p:boldItalic r:id="rId69"/>
    </p:embeddedFont>
    <p:embeddedFont>
      <p:font typeface="Supermolot" panose="020B0604020202020204" charset="-52"/>
      <p:regular r:id="rId70"/>
      <p:bold r:id="rId71"/>
      <p:italic r:id="rId72"/>
      <p:boldItalic r:id="rId7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 autoAdjust="0"/>
    <p:restoredTop sz="88462" autoAdjust="0"/>
  </p:normalViewPr>
  <p:slideViewPr>
    <p:cSldViewPr snapToGrid="0">
      <p:cViewPr varScale="1">
        <p:scale>
          <a:sx n="56" d="100"/>
          <a:sy n="56" d="100"/>
        </p:scale>
        <p:origin x="98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-3954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Uzer.Uzer-&#1055;&#1050;\Dropbox\&#1069;&#1083;&#1052;&#1077;&#1090;&#1088;&#1086;\&#1054;&#1090;&#1095;&#1077;&#1090;\05\Emerson\&#1040;&#1063;&#1061;%20&#1080;&#1089;&#1087;&#1099;&#1090;&#1072;&#1085;&#1080;&#1103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680802348598521"/>
          <c:y val="3.4342597908686226E-2"/>
          <c:w val="0.83151159230096239"/>
          <c:h val="0.709456278575513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'аксел-р Z'!$R$2</c:f>
              <c:strCache>
                <c:ptCount val="1"/>
                <c:pt idx="0">
                  <c:v>All DOF</c:v>
                </c:pt>
              </c:strCache>
            </c:strRef>
          </c:tx>
          <c:spPr>
            <a:ln w="25400">
              <a:solidFill>
                <a:schemeClr val="tx1"/>
              </a:solidFill>
              <a:prstDash val="sysDot"/>
            </a:ln>
          </c:spPr>
          <c:marker>
            <c:symbol val="none"/>
          </c:marker>
          <c:dLbls>
            <c:dLbl>
              <c:idx val="186"/>
              <c:layout>
                <c:manualLayout>
                  <c:x val="8.8888888888888941E-3"/>
                  <c:y val="1.4753336127173758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93 Гц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B5A-4704-B23B-70130AA36CDC}"/>
                </c:ext>
              </c:extLst>
            </c:dLbl>
            <c:dLbl>
              <c:idx val="288"/>
              <c:layout>
                <c:manualLayout>
                  <c:x val="-9.4467639732254582E-2"/>
                  <c:y val="-4.0772064591480382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144 Гц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B5A-4704-B23B-70130AA36CD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'аксел-р Z'!$Q$5:$Q$605</c:f>
              <c:numCache>
                <c:formatCode>General</c:formatCode>
                <c:ptCount val="60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  <c:pt idx="361">
                  <c:v>180.5</c:v>
                </c:pt>
                <c:pt idx="362">
                  <c:v>181</c:v>
                </c:pt>
                <c:pt idx="363">
                  <c:v>181.5</c:v>
                </c:pt>
                <c:pt idx="364">
                  <c:v>182</c:v>
                </c:pt>
                <c:pt idx="365">
                  <c:v>182.5</c:v>
                </c:pt>
                <c:pt idx="366">
                  <c:v>183</c:v>
                </c:pt>
                <c:pt idx="367">
                  <c:v>183.5</c:v>
                </c:pt>
                <c:pt idx="368">
                  <c:v>184</c:v>
                </c:pt>
                <c:pt idx="369">
                  <c:v>184.5</c:v>
                </c:pt>
                <c:pt idx="370">
                  <c:v>185</c:v>
                </c:pt>
                <c:pt idx="371">
                  <c:v>185.5</c:v>
                </c:pt>
                <c:pt idx="372">
                  <c:v>186</c:v>
                </c:pt>
                <c:pt idx="373">
                  <c:v>186.5</c:v>
                </c:pt>
                <c:pt idx="374">
                  <c:v>187</c:v>
                </c:pt>
                <c:pt idx="375">
                  <c:v>187.5</c:v>
                </c:pt>
                <c:pt idx="376">
                  <c:v>188</c:v>
                </c:pt>
                <c:pt idx="377">
                  <c:v>188.5</c:v>
                </c:pt>
                <c:pt idx="378">
                  <c:v>189</c:v>
                </c:pt>
                <c:pt idx="379">
                  <c:v>189.5</c:v>
                </c:pt>
                <c:pt idx="380">
                  <c:v>190</c:v>
                </c:pt>
                <c:pt idx="381">
                  <c:v>190.5</c:v>
                </c:pt>
                <c:pt idx="382">
                  <c:v>191</c:v>
                </c:pt>
                <c:pt idx="383">
                  <c:v>191.5</c:v>
                </c:pt>
                <c:pt idx="384">
                  <c:v>192</c:v>
                </c:pt>
                <c:pt idx="385">
                  <c:v>192.5</c:v>
                </c:pt>
                <c:pt idx="386">
                  <c:v>193</c:v>
                </c:pt>
                <c:pt idx="387">
                  <c:v>193.5</c:v>
                </c:pt>
                <c:pt idx="388">
                  <c:v>194</c:v>
                </c:pt>
                <c:pt idx="389">
                  <c:v>194.5</c:v>
                </c:pt>
                <c:pt idx="390">
                  <c:v>195</c:v>
                </c:pt>
                <c:pt idx="391">
                  <c:v>195.5</c:v>
                </c:pt>
                <c:pt idx="392">
                  <c:v>196</c:v>
                </c:pt>
                <c:pt idx="393">
                  <c:v>196.5</c:v>
                </c:pt>
                <c:pt idx="394">
                  <c:v>197</c:v>
                </c:pt>
                <c:pt idx="395">
                  <c:v>197.5</c:v>
                </c:pt>
                <c:pt idx="396">
                  <c:v>198</c:v>
                </c:pt>
                <c:pt idx="397">
                  <c:v>198.5</c:v>
                </c:pt>
                <c:pt idx="398">
                  <c:v>199</c:v>
                </c:pt>
                <c:pt idx="399">
                  <c:v>199.5</c:v>
                </c:pt>
                <c:pt idx="400">
                  <c:v>200</c:v>
                </c:pt>
                <c:pt idx="401">
                  <c:v>200.5</c:v>
                </c:pt>
                <c:pt idx="402">
                  <c:v>201</c:v>
                </c:pt>
                <c:pt idx="403">
                  <c:v>201.5</c:v>
                </c:pt>
                <c:pt idx="404">
                  <c:v>202</c:v>
                </c:pt>
                <c:pt idx="405">
                  <c:v>202.5</c:v>
                </c:pt>
                <c:pt idx="406">
                  <c:v>203</c:v>
                </c:pt>
                <c:pt idx="407">
                  <c:v>203.5</c:v>
                </c:pt>
                <c:pt idx="408">
                  <c:v>204</c:v>
                </c:pt>
                <c:pt idx="409">
                  <c:v>204.5</c:v>
                </c:pt>
                <c:pt idx="410">
                  <c:v>205</c:v>
                </c:pt>
                <c:pt idx="411">
                  <c:v>205.5</c:v>
                </c:pt>
                <c:pt idx="412">
                  <c:v>206</c:v>
                </c:pt>
                <c:pt idx="413">
                  <c:v>206.5</c:v>
                </c:pt>
                <c:pt idx="414">
                  <c:v>207</c:v>
                </c:pt>
                <c:pt idx="415">
                  <c:v>207.5</c:v>
                </c:pt>
                <c:pt idx="416">
                  <c:v>208</c:v>
                </c:pt>
                <c:pt idx="417">
                  <c:v>208.5</c:v>
                </c:pt>
                <c:pt idx="418">
                  <c:v>209</c:v>
                </c:pt>
                <c:pt idx="419">
                  <c:v>209.5</c:v>
                </c:pt>
                <c:pt idx="420">
                  <c:v>210</c:v>
                </c:pt>
                <c:pt idx="421">
                  <c:v>210.5</c:v>
                </c:pt>
                <c:pt idx="422">
                  <c:v>211</c:v>
                </c:pt>
                <c:pt idx="423">
                  <c:v>211.5</c:v>
                </c:pt>
                <c:pt idx="424">
                  <c:v>212</c:v>
                </c:pt>
                <c:pt idx="425">
                  <c:v>212.5</c:v>
                </c:pt>
                <c:pt idx="426">
                  <c:v>213</c:v>
                </c:pt>
                <c:pt idx="427">
                  <c:v>213.5</c:v>
                </c:pt>
                <c:pt idx="428">
                  <c:v>214</c:v>
                </c:pt>
                <c:pt idx="429">
                  <c:v>214.5</c:v>
                </c:pt>
                <c:pt idx="430">
                  <c:v>215</c:v>
                </c:pt>
                <c:pt idx="431">
                  <c:v>215.5</c:v>
                </c:pt>
                <c:pt idx="432">
                  <c:v>216</c:v>
                </c:pt>
                <c:pt idx="433">
                  <c:v>216.5</c:v>
                </c:pt>
                <c:pt idx="434">
                  <c:v>217</c:v>
                </c:pt>
                <c:pt idx="435">
                  <c:v>217.5</c:v>
                </c:pt>
                <c:pt idx="436">
                  <c:v>218</c:v>
                </c:pt>
                <c:pt idx="437">
                  <c:v>218.5</c:v>
                </c:pt>
                <c:pt idx="438">
                  <c:v>219</c:v>
                </c:pt>
                <c:pt idx="439">
                  <c:v>219.5</c:v>
                </c:pt>
                <c:pt idx="440">
                  <c:v>220</c:v>
                </c:pt>
                <c:pt idx="441">
                  <c:v>220.5</c:v>
                </c:pt>
                <c:pt idx="442">
                  <c:v>221</c:v>
                </c:pt>
                <c:pt idx="443">
                  <c:v>221.5</c:v>
                </c:pt>
                <c:pt idx="444">
                  <c:v>222</c:v>
                </c:pt>
                <c:pt idx="445">
                  <c:v>222.5</c:v>
                </c:pt>
                <c:pt idx="446">
                  <c:v>223</c:v>
                </c:pt>
                <c:pt idx="447">
                  <c:v>223.5</c:v>
                </c:pt>
                <c:pt idx="448">
                  <c:v>224</c:v>
                </c:pt>
                <c:pt idx="449">
                  <c:v>224.5</c:v>
                </c:pt>
                <c:pt idx="450">
                  <c:v>225</c:v>
                </c:pt>
                <c:pt idx="451">
                  <c:v>225.5</c:v>
                </c:pt>
                <c:pt idx="452">
                  <c:v>226</c:v>
                </c:pt>
                <c:pt idx="453">
                  <c:v>226.5</c:v>
                </c:pt>
                <c:pt idx="454">
                  <c:v>227</c:v>
                </c:pt>
                <c:pt idx="455">
                  <c:v>227.5</c:v>
                </c:pt>
                <c:pt idx="456">
                  <c:v>228</c:v>
                </c:pt>
                <c:pt idx="457">
                  <c:v>228.5</c:v>
                </c:pt>
                <c:pt idx="458">
                  <c:v>229</c:v>
                </c:pt>
                <c:pt idx="459">
                  <c:v>229.5</c:v>
                </c:pt>
                <c:pt idx="460">
                  <c:v>230</c:v>
                </c:pt>
                <c:pt idx="461">
                  <c:v>230.5</c:v>
                </c:pt>
                <c:pt idx="462">
                  <c:v>231</c:v>
                </c:pt>
                <c:pt idx="463">
                  <c:v>231.5</c:v>
                </c:pt>
                <c:pt idx="464">
                  <c:v>232</c:v>
                </c:pt>
                <c:pt idx="465">
                  <c:v>232.5</c:v>
                </c:pt>
                <c:pt idx="466">
                  <c:v>233</c:v>
                </c:pt>
                <c:pt idx="467">
                  <c:v>233.5</c:v>
                </c:pt>
                <c:pt idx="468">
                  <c:v>234</c:v>
                </c:pt>
                <c:pt idx="469">
                  <c:v>234.5</c:v>
                </c:pt>
                <c:pt idx="470">
                  <c:v>235</c:v>
                </c:pt>
                <c:pt idx="471">
                  <c:v>235.5</c:v>
                </c:pt>
                <c:pt idx="472">
                  <c:v>236</c:v>
                </c:pt>
                <c:pt idx="473">
                  <c:v>236.5</c:v>
                </c:pt>
                <c:pt idx="474">
                  <c:v>237</c:v>
                </c:pt>
                <c:pt idx="475">
                  <c:v>237.5</c:v>
                </c:pt>
                <c:pt idx="476">
                  <c:v>238</c:v>
                </c:pt>
                <c:pt idx="477">
                  <c:v>238.5</c:v>
                </c:pt>
                <c:pt idx="478">
                  <c:v>239</c:v>
                </c:pt>
                <c:pt idx="479">
                  <c:v>239.5</c:v>
                </c:pt>
                <c:pt idx="480">
                  <c:v>240</c:v>
                </c:pt>
                <c:pt idx="481">
                  <c:v>240.5</c:v>
                </c:pt>
                <c:pt idx="482">
                  <c:v>241</c:v>
                </c:pt>
                <c:pt idx="483">
                  <c:v>241.5</c:v>
                </c:pt>
                <c:pt idx="484">
                  <c:v>242</c:v>
                </c:pt>
                <c:pt idx="485">
                  <c:v>242.5</c:v>
                </c:pt>
                <c:pt idx="486">
                  <c:v>243</c:v>
                </c:pt>
                <c:pt idx="487">
                  <c:v>243.5</c:v>
                </c:pt>
                <c:pt idx="488">
                  <c:v>244</c:v>
                </c:pt>
                <c:pt idx="489">
                  <c:v>244.5</c:v>
                </c:pt>
                <c:pt idx="490">
                  <c:v>245</c:v>
                </c:pt>
                <c:pt idx="491">
                  <c:v>245.5</c:v>
                </c:pt>
                <c:pt idx="492">
                  <c:v>246</c:v>
                </c:pt>
                <c:pt idx="493">
                  <c:v>246.5</c:v>
                </c:pt>
                <c:pt idx="494">
                  <c:v>247</c:v>
                </c:pt>
                <c:pt idx="495">
                  <c:v>247.5</c:v>
                </c:pt>
                <c:pt idx="496">
                  <c:v>248</c:v>
                </c:pt>
                <c:pt idx="497">
                  <c:v>248.5</c:v>
                </c:pt>
                <c:pt idx="498">
                  <c:v>249</c:v>
                </c:pt>
                <c:pt idx="499">
                  <c:v>249.5</c:v>
                </c:pt>
                <c:pt idx="500">
                  <c:v>250</c:v>
                </c:pt>
                <c:pt idx="501">
                  <c:v>250.5</c:v>
                </c:pt>
                <c:pt idx="502">
                  <c:v>251</c:v>
                </c:pt>
                <c:pt idx="503">
                  <c:v>251.5</c:v>
                </c:pt>
                <c:pt idx="504">
                  <c:v>252</c:v>
                </c:pt>
                <c:pt idx="505">
                  <c:v>252.5</c:v>
                </c:pt>
                <c:pt idx="506">
                  <c:v>253</c:v>
                </c:pt>
                <c:pt idx="507">
                  <c:v>253.5</c:v>
                </c:pt>
                <c:pt idx="508">
                  <c:v>254</c:v>
                </c:pt>
                <c:pt idx="509">
                  <c:v>254.5</c:v>
                </c:pt>
                <c:pt idx="510">
                  <c:v>255</c:v>
                </c:pt>
                <c:pt idx="511">
                  <c:v>255.5</c:v>
                </c:pt>
                <c:pt idx="512">
                  <c:v>256</c:v>
                </c:pt>
                <c:pt idx="513">
                  <c:v>256.5</c:v>
                </c:pt>
                <c:pt idx="514">
                  <c:v>257</c:v>
                </c:pt>
                <c:pt idx="515">
                  <c:v>257.5</c:v>
                </c:pt>
                <c:pt idx="516">
                  <c:v>258</c:v>
                </c:pt>
                <c:pt idx="517">
                  <c:v>258.5</c:v>
                </c:pt>
                <c:pt idx="518">
                  <c:v>259</c:v>
                </c:pt>
                <c:pt idx="519">
                  <c:v>259.5</c:v>
                </c:pt>
                <c:pt idx="520">
                  <c:v>260</c:v>
                </c:pt>
                <c:pt idx="521">
                  <c:v>260.5</c:v>
                </c:pt>
                <c:pt idx="522">
                  <c:v>261</c:v>
                </c:pt>
                <c:pt idx="523">
                  <c:v>261.5</c:v>
                </c:pt>
                <c:pt idx="524">
                  <c:v>262</c:v>
                </c:pt>
                <c:pt idx="525">
                  <c:v>262.5</c:v>
                </c:pt>
                <c:pt idx="526">
                  <c:v>263</c:v>
                </c:pt>
                <c:pt idx="527">
                  <c:v>263.5</c:v>
                </c:pt>
                <c:pt idx="528">
                  <c:v>264</c:v>
                </c:pt>
                <c:pt idx="529">
                  <c:v>264.5</c:v>
                </c:pt>
                <c:pt idx="530">
                  <c:v>265</c:v>
                </c:pt>
                <c:pt idx="531">
                  <c:v>265.5</c:v>
                </c:pt>
                <c:pt idx="532">
                  <c:v>266</c:v>
                </c:pt>
                <c:pt idx="533">
                  <c:v>266.5</c:v>
                </c:pt>
                <c:pt idx="534">
                  <c:v>267</c:v>
                </c:pt>
                <c:pt idx="535">
                  <c:v>267.5</c:v>
                </c:pt>
                <c:pt idx="536">
                  <c:v>268</c:v>
                </c:pt>
                <c:pt idx="537">
                  <c:v>268.5</c:v>
                </c:pt>
                <c:pt idx="538">
                  <c:v>269</c:v>
                </c:pt>
                <c:pt idx="539">
                  <c:v>269.5</c:v>
                </c:pt>
                <c:pt idx="540">
                  <c:v>270</c:v>
                </c:pt>
                <c:pt idx="541">
                  <c:v>270.5</c:v>
                </c:pt>
                <c:pt idx="542">
                  <c:v>271</c:v>
                </c:pt>
                <c:pt idx="543">
                  <c:v>271.5</c:v>
                </c:pt>
                <c:pt idx="544">
                  <c:v>272</c:v>
                </c:pt>
                <c:pt idx="545">
                  <c:v>272.5</c:v>
                </c:pt>
                <c:pt idx="546">
                  <c:v>273</c:v>
                </c:pt>
                <c:pt idx="547">
                  <c:v>273.5</c:v>
                </c:pt>
                <c:pt idx="548">
                  <c:v>274</c:v>
                </c:pt>
                <c:pt idx="549">
                  <c:v>274.5</c:v>
                </c:pt>
                <c:pt idx="550">
                  <c:v>275</c:v>
                </c:pt>
                <c:pt idx="551">
                  <c:v>275.5</c:v>
                </c:pt>
                <c:pt idx="552">
                  <c:v>276</c:v>
                </c:pt>
                <c:pt idx="553">
                  <c:v>276.5</c:v>
                </c:pt>
                <c:pt idx="554">
                  <c:v>277</c:v>
                </c:pt>
                <c:pt idx="555">
                  <c:v>277.5</c:v>
                </c:pt>
                <c:pt idx="556">
                  <c:v>278</c:v>
                </c:pt>
                <c:pt idx="557">
                  <c:v>278.5</c:v>
                </c:pt>
                <c:pt idx="558">
                  <c:v>279</c:v>
                </c:pt>
                <c:pt idx="559">
                  <c:v>279.5</c:v>
                </c:pt>
                <c:pt idx="560">
                  <c:v>280</c:v>
                </c:pt>
                <c:pt idx="561">
                  <c:v>280.5</c:v>
                </c:pt>
                <c:pt idx="562">
                  <c:v>281</c:v>
                </c:pt>
                <c:pt idx="563">
                  <c:v>281.5</c:v>
                </c:pt>
                <c:pt idx="564">
                  <c:v>282</c:v>
                </c:pt>
                <c:pt idx="565">
                  <c:v>282.5</c:v>
                </c:pt>
                <c:pt idx="566">
                  <c:v>283</c:v>
                </c:pt>
                <c:pt idx="567">
                  <c:v>283.5</c:v>
                </c:pt>
                <c:pt idx="568">
                  <c:v>284</c:v>
                </c:pt>
                <c:pt idx="569">
                  <c:v>284.5</c:v>
                </c:pt>
                <c:pt idx="570">
                  <c:v>285</c:v>
                </c:pt>
                <c:pt idx="571">
                  <c:v>285.5</c:v>
                </c:pt>
                <c:pt idx="572">
                  <c:v>286</c:v>
                </c:pt>
                <c:pt idx="573">
                  <c:v>286.5</c:v>
                </c:pt>
                <c:pt idx="574">
                  <c:v>287</c:v>
                </c:pt>
                <c:pt idx="575">
                  <c:v>287.5</c:v>
                </c:pt>
                <c:pt idx="576">
                  <c:v>288</c:v>
                </c:pt>
                <c:pt idx="577">
                  <c:v>288.5</c:v>
                </c:pt>
                <c:pt idx="578">
                  <c:v>289</c:v>
                </c:pt>
                <c:pt idx="579">
                  <c:v>289.5</c:v>
                </c:pt>
                <c:pt idx="580">
                  <c:v>290</c:v>
                </c:pt>
                <c:pt idx="581">
                  <c:v>290.5</c:v>
                </c:pt>
                <c:pt idx="582">
                  <c:v>291</c:v>
                </c:pt>
                <c:pt idx="583">
                  <c:v>291.5</c:v>
                </c:pt>
                <c:pt idx="584">
                  <c:v>292</c:v>
                </c:pt>
                <c:pt idx="585">
                  <c:v>292.5</c:v>
                </c:pt>
                <c:pt idx="586">
                  <c:v>293</c:v>
                </c:pt>
                <c:pt idx="587">
                  <c:v>293.5</c:v>
                </c:pt>
                <c:pt idx="588">
                  <c:v>294</c:v>
                </c:pt>
                <c:pt idx="589">
                  <c:v>294.5</c:v>
                </c:pt>
                <c:pt idx="590">
                  <c:v>295</c:v>
                </c:pt>
                <c:pt idx="591">
                  <c:v>295.5</c:v>
                </c:pt>
                <c:pt idx="592">
                  <c:v>296</c:v>
                </c:pt>
                <c:pt idx="593">
                  <c:v>296.5</c:v>
                </c:pt>
                <c:pt idx="594">
                  <c:v>297</c:v>
                </c:pt>
                <c:pt idx="595">
                  <c:v>297.5</c:v>
                </c:pt>
                <c:pt idx="596">
                  <c:v>298</c:v>
                </c:pt>
                <c:pt idx="597">
                  <c:v>298.5</c:v>
                </c:pt>
                <c:pt idx="598">
                  <c:v>299</c:v>
                </c:pt>
                <c:pt idx="599">
                  <c:v>299.5</c:v>
                </c:pt>
                <c:pt idx="600">
                  <c:v>300</c:v>
                </c:pt>
              </c:numCache>
            </c:numRef>
          </c:xVal>
          <c:yVal>
            <c:numRef>
              <c:f>'аксел-р Z'!$R$5:$R$605</c:f>
              <c:numCache>
                <c:formatCode>General</c:formatCode>
                <c:ptCount val="601"/>
                <c:pt idx="0">
                  <c:v>8.4924348878240106E-3</c:v>
                </c:pt>
                <c:pt idx="1">
                  <c:v>2.3089413101950009E-3</c:v>
                </c:pt>
                <c:pt idx="2">
                  <c:v>2.2113296772270016E-3</c:v>
                </c:pt>
                <c:pt idx="3">
                  <c:v>1.3205327971390001E-3</c:v>
                </c:pt>
                <c:pt idx="4">
                  <c:v>1.9603400814330011E-3</c:v>
                </c:pt>
                <c:pt idx="5">
                  <c:v>1.7734798937380013E-3</c:v>
                </c:pt>
                <c:pt idx="6">
                  <c:v>2.002511697263001E-3</c:v>
                </c:pt>
                <c:pt idx="7">
                  <c:v>1.9511750493720007E-3</c:v>
                </c:pt>
                <c:pt idx="8">
                  <c:v>2.0719024472190001E-3</c:v>
                </c:pt>
                <c:pt idx="9">
                  <c:v>1.7532199289960017E-3</c:v>
                </c:pt>
                <c:pt idx="10">
                  <c:v>1.9186614914790004E-3</c:v>
                </c:pt>
                <c:pt idx="11">
                  <c:v>2.1864515065530012E-3</c:v>
                </c:pt>
                <c:pt idx="12">
                  <c:v>2.0584178544410009E-3</c:v>
                </c:pt>
                <c:pt idx="13">
                  <c:v>2.1309046570730009E-3</c:v>
                </c:pt>
                <c:pt idx="14">
                  <c:v>2.2599554171530002E-3</c:v>
                </c:pt>
                <c:pt idx="15">
                  <c:v>2.2553092858690008E-3</c:v>
                </c:pt>
                <c:pt idx="16">
                  <c:v>2.3605689584570017E-3</c:v>
                </c:pt>
                <c:pt idx="17">
                  <c:v>2.393385042171002E-3</c:v>
                </c:pt>
                <c:pt idx="18">
                  <c:v>2.4802176737860017E-3</c:v>
                </c:pt>
                <c:pt idx="19">
                  <c:v>2.5353080900020002E-3</c:v>
                </c:pt>
                <c:pt idx="20">
                  <c:v>2.5506441057620002E-3</c:v>
                </c:pt>
                <c:pt idx="21">
                  <c:v>2.666500179037001E-3</c:v>
                </c:pt>
                <c:pt idx="22">
                  <c:v>2.7408736061280015E-3</c:v>
                </c:pt>
                <c:pt idx="23">
                  <c:v>2.7878143642030024E-3</c:v>
                </c:pt>
                <c:pt idx="24">
                  <c:v>2.895184251651002E-3</c:v>
                </c:pt>
                <c:pt idx="25">
                  <c:v>2.9441537217150017E-3</c:v>
                </c:pt>
                <c:pt idx="26">
                  <c:v>3.0404135218780009E-3</c:v>
                </c:pt>
                <c:pt idx="27">
                  <c:v>3.0799264347630001E-3</c:v>
                </c:pt>
                <c:pt idx="28">
                  <c:v>3.1633791785860028E-3</c:v>
                </c:pt>
                <c:pt idx="29">
                  <c:v>3.2320615391800002E-3</c:v>
                </c:pt>
                <c:pt idx="30">
                  <c:v>3.3359587425760015E-3</c:v>
                </c:pt>
                <c:pt idx="31">
                  <c:v>3.426245204705E-3</c:v>
                </c:pt>
                <c:pt idx="32">
                  <c:v>3.4395435100140009E-3</c:v>
                </c:pt>
                <c:pt idx="33">
                  <c:v>3.5420718325740014E-3</c:v>
                </c:pt>
                <c:pt idx="34">
                  <c:v>3.6867489420350018E-3</c:v>
                </c:pt>
                <c:pt idx="35">
                  <c:v>3.7411722952230019E-3</c:v>
                </c:pt>
                <c:pt idx="36">
                  <c:v>3.817424577410002E-3</c:v>
                </c:pt>
                <c:pt idx="37">
                  <c:v>4.0038150399059986E-3</c:v>
                </c:pt>
                <c:pt idx="38">
                  <c:v>4.1122984753610026E-3</c:v>
                </c:pt>
                <c:pt idx="39">
                  <c:v>4.195576938623E-3</c:v>
                </c:pt>
                <c:pt idx="40">
                  <c:v>4.2185463722420021E-3</c:v>
                </c:pt>
                <c:pt idx="41">
                  <c:v>4.4283964422710013E-3</c:v>
                </c:pt>
                <c:pt idx="42">
                  <c:v>4.4893246767440022E-3</c:v>
                </c:pt>
                <c:pt idx="43">
                  <c:v>4.6093469536120021E-3</c:v>
                </c:pt>
                <c:pt idx="44">
                  <c:v>4.7802931341500042E-3</c:v>
                </c:pt>
                <c:pt idx="45">
                  <c:v>4.879347792245004E-3</c:v>
                </c:pt>
                <c:pt idx="46">
                  <c:v>5.0064592799610019E-3</c:v>
                </c:pt>
                <c:pt idx="47">
                  <c:v>5.2059779827110025E-3</c:v>
                </c:pt>
                <c:pt idx="48">
                  <c:v>5.342256711306002E-3</c:v>
                </c:pt>
                <c:pt idx="49">
                  <c:v>5.4849529332279996E-3</c:v>
                </c:pt>
                <c:pt idx="50">
                  <c:v>5.6840391985440025E-3</c:v>
                </c:pt>
                <c:pt idx="51">
                  <c:v>5.8806544946960037E-3</c:v>
                </c:pt>
                <c:pt idx="52">
                  <c:v>6.0472780374550015E-3</c:v>
                </c:pt>
                <c:pt idx="53">
                  <c:v>6.2059762501300002E-3</c:v>
                </c:pt>
                <c:pt idx="54">
                  <c:v>6.3754682831410042E-3</c:v>
                </c:pt>
                <c:pt idx="55">
                  <c:v>6.5869406133470037E-3</c:v>
                </c:pt>
                <c:pt idx="56">
                  <c:v>6.8335422446410025E-3</c:v>
                </c:pt>
                <c:pt idx="57">
                  <c:v>7.0628048746300002E-3</c:v>
                </c:pt>
                <c:pt idx="58">
                  <c:v>7.3465486309930031E-3</c:v>
                </c:pt>
                <c:pt idx="59">
                  <c:v>7.5841858178849995E-3</c:v>
                </c:pt>
                <c:pt idx="60">
                  <c:v>7.8571419095999993E-3</c:v>
                </c:pt>
                <c:pt idx="61">
                  <c:v>8.1024181445380032E-3</c:v>
                </c:pt>
                <c:pt idx="62">
                  <c:v>8.3522816680420067E-3</c:v>
                </c:pt>
                <c:pt idx="63">
                  <c:v>8.6524807696740091E-3</c:v>
                </c:pt>
                <c:pt idx="64">
                  <c:v>8.96676253754701E-3</c:v>
                </c:pt>
                <c:pt idx="65">
                  <c:v>9.2613304804280028E-3</c:v>
                </c:pt>
                <c:pt idx="66">
                  <c:v>9.6474762189340067E-3</c:v>
                </c:pt>
                <c:pt idx="67">
                  <c:v>9.9443992419870064E-3</c:v>
                </c:pt>
                <c:pt idx="68">
                  <c:v>1.0267553300720005E-2</c:v>
                </c:pt>
                <c:pt idx="69">
                  <c:v>1.065636898178E-2</c:v>
                </c:pt>
                <c:pt idx="70">
                  <c:v>1.1015888915500005E-2</c:v>
                </c:pt>
                <c:pt idx="71">
                  <c:v>1.1396179177370005E-2</c:v>
                </c:pt>
                <c:pt idx="72">
                  <c:v>1.1835845589360003E-2</c:v>
                </c:pt>
                <c:pt idx="73">
                  <c:v>1.2230667870039996E-2</c:v>
                </c:pt>
                <c:pt idx="74">
                  <c:v>1.267648354879E-2</c:v>
                </c:pt>
                <c:pt idx="75">
                  <c:v>1.3133136398260007E-2</c:v>
                </c:pt>
                <c:pt idx="76">
                  <c:v>1.3579794418090001E-2</c:v>
                </c:pt>
                <c:pt idx="77">
                  <c:v>1.4106169868620004E-2</c:v>
                </c:pt>
                <c:pt idx="78">
                  <c:v>1.4568202895430003E-2</c:v>
                </c:pt>
                <c:pt idx="79">
                  <c:v>1.5107541019950009E-2</c:v>
                </c:pt>
                <c:pt idx="80">
                  <c:v>1.5652845754800006E-2</c:v>
                </c:pt>
                <c:pt idx="81">
                  <c:v>1.6266343289620008E-2</c:v>
                </c:pt>
                <c:pt idx="82">
                  <c:v>1.6839201511600007E-2</c:v>
                </c:pt>
                <c:pt idx="83">
                  <c:v>1.7392248237850006E-2</c:v>
                </c:pt>
                <c:pt idx="84">
                  <c:v>1.6972407378850005E-2</c:v>
                </c:pt>
                <c:pt idx="85">
                  <c:v>1.7705833166560013E-2</c:v>
                </c:pt>
                <c:pt idx="86">
                  <c:v>1.8387905935750008E-2</c:v>
                </c:pt>
                <c:pt idx="87">
                  <c:v>1.9121610501080001E-2</c:v>
                </c:pt>
                <c:pt idx="88">
                  <c:v>1.9819199362780007E-2</c:v>
                </c:pt>
                <c:pt idx="89">
                  <c:v>2.0585622956370009E-2</c:v>
                </c:pt>
                <c:pt idx="90">
                  <c:v>2.1267842571420021E-2</c:v>
                </c:pt>
                <c:pt idx="91">
                  <c:v>2.1836294050010009E-2</c:v>
                </c:pt>
                <c:pt idx="92">
                  <c:v>2.2562965113870011E-2</c:v>
                </c:pt>
                <c:pt idx="93">
                  <c:v>2.3314227873040001E-2</c:v>
                </c:pt>
                <c:pt idx="94">
                  <c:v>2.4100702141360002E-2</c:v>
                </c:pt>
                <c:pt idx="95">
                  <c:v>2.4838406523080007E-2</c:v>
                </c:pt>
                <c:pt idx="96">
                  <c:v>2.5659708121360016E-2</c:v>
                </c:pt>
                <c:pt idx="97">
                  <c:v>2.6500962367140009E-2</c:v>
                </c:pt>
                <c:pt idx="98">
                  <c:v>2.7311835490410018E-2</c:v>
                </c:pt>
                <c:pt idx="99">
                  <c:v>2.8213077359140009E-2</c:v>
                </c:pt>
                <c:pt idx="100">
                  <c:v>2.8245893024860018E-2</c:v>
                </c:pt>
                <c:pt idx="101">
                  <c:v>3.0004428235229998E-2</c:v>
                </c:pt>
                <c:pt idx="102">
                  <c:v>3.035675668856001E-2</c:v>
                </c:pt>
                <c:pt idx="103">
                  <c:v>3.1631035240380016E-2</c:v>
                </c:pt>
                <c:pt idx="104">
                  <c:v>3.293064042351003E-2</c:v>
                </c:pt>
                <c:pt idx="105">
                  <c:v>3.3965211605180005E-2</c:v>
                </c:pt>
                <c:pt idx="106">
                  <c:v>3.5030901067950024E-2</c:v>
                </c:pt>
                <c:pt idx="107">
                  <c:v>3.6074168457080023E-2</c:v>
                </c:pt>
                <c:pt idx="108">
                  <c:v>3.7225277604420029E-2</c:v>
                </c:pt>
                <c:pt idx="109">
                  <c:v>3.8378593422470013E-2</c:v>
                </c:pt>
                <c:pt idx="110">
                  <c:v>3.9623592924050016E-2</c:v>
                </c:pt>
                <c:pt idx="111">
                  <c:v>4.073116447577E-2</c:v>
                </c:pt>
                <c:pt idx="112">
                  <c:v>4.2105132271389976E-2</c:v>
                </c:pt>
                <c:pt idx="113">
                  <c:v>4.3285194487399981E-2</c:v>
                </c:pt>
                <c:pt idx="114">
                  <c:v>4.4548642378369981E-2</c:v>
                </c:pt>
                <c:pt idx="115">
                  <c:v>4.6013723450340036E-2</c:v>
                </c:pt>
                <c:pt idx="116">
                  <c:v>4.7316426305970036E-2</c:v>
                </c:pt>
                <c:pt idx="117">
                  <c:v>4.8813670964100025E-2</c:v>
                </c:pt>
                <c:pt idx="118">
                  <c:v>5.0205387369829983E-2</c:v>
                </c:pt>
                <c:pt idx="119">
                  <c:v>5.1740719997340021E-2</c:v>
                </c:pt>
                <c:pt idx="120">
                  <c:v>5.3264298847320028E-2</c:v>
                </c:pt>
                <c:pt idx="121">
                  <c:v>5.4941090787379986E-2</c:v>
                </c:pt>
                <c:pt idx="122">
                  <c:v>5.6671651961030002E-2</c:v>
                </c:pt>
                <c:pt idx="123">
                  <c:v>5.8494904209210025E-2</c:v>
                </c:pt>
                <c:pt idx="124">
                  <c:v>6.027489880208E-2</c:v>
                </c:pt>
                <c:pt idx="125">
                  <c:v>6.1894586279640021E-2</c:v>
                </c:pt>
                <c:pt idx="126">
                  <c:v>6.3848770697799997E-2</c:v>
                </c:pt>
                <c:pt idx="127">
                  <c:v>6.588817436727E-2</c:v>
                </c:pt>
                <c:pt idx="128">
                  <c:v>6.7996949200480022E-2</c:v>
                </c:pt>
                <c:pt idx="129">
                  <c:v>6.9860920673910032E-2</c:v>
                </c:pt>
                <c:pt idx="130">
                  <c:v>7.2020906348690031E-2</c:v>
                </c:pt>
                <c:pt idx="131">
                  <c:v>7.4274616056700021E-2</c:v>
                </c:pt>
                <c:pt idx="132">
                  <c:v>7.6470372082690002E-2</c:v>
                </c:pt>
                <c:pt idx="133">
                  <c:v>7.8820541340680034E-2</c:v>
                </c:pt>
                <c:pt idx="134">
                  <c:v>8.1305648219220039E-2</c:v>
                </c:pt>
                <c:pt idx="135">
                  <c:v>8.3834362381520117E-2</c:v>
                </c:pt>
                <c:pt idx="136">
                  <c:v>8.6433561857400004E-2</c:v>
                </c:pt>
                <c:pt idx="137">
                  <c:v>8.9222620488420057E-2</c:v>
                </c:pt>
                <c:pt idx="138">
                  <c:v>9.1929381947110006E-2</c:v>
                </c:pt>
                <c:pt idx="139">
                  <c:v>9.5137453304400058E-2</c:v>
                </c:pt>
                <c:pt idx="140">
                  <c:v>9.8060953321040076E-2</c:v>
                </c:pt>
                <c:pt idx="141">
                  <c:v>0.1015111527093</c:v>
                </c:pt>
                <c:pt idx="142">
                  <c:v>0.1045959837997</c:v>
                </c:pt>
                <c:pt idx="143">
                  <c:v>0.10811845587390002</c:v>
                </c:pt>
                <c:pt idx="144">
                  <c:v>0.11183974503020006</c:v>
                </c:pt>
                <c:pt idx="145">
                  <c:v>0.11545630713549999</c:v>
                </c:pt>
                <c:pt idx="146">
                  <c:v>0.11964129975140006</c:v>
                </c:pt>
                <c:pt idx="147">
                  <c:v>0.12396132946610006</c:v>
                </c:pt>
                <c:pt idx="148">
                  <c:v>0.12836896895030001</c:v>
                </c:pt>
                <c:pt idx="149">
                  <c:v>0.13310277229719997</c:v>
                </c:pt>
                <c:pt idx="150">
                  <c:v>0.13764426112600006</c:v>
                </c:pt>
                <c:pt idx="151">
                  <c:v>0.14313527884589999</c:v>
                </c:pt>
                <c:pt idx="152">
                  <c:v>0.14838604881610007</c:v>
                </c:pt>
                <c:pt idx="153">
                  <c:v>0.15418855276030005</c:v>
                </c:pt>
                <c:pt idx="154">
                  <c:v>0.16024987109280012</c:v>
                </c:pt>
                <c:pt idx="155">
                  <c:v>0.16673116961959999</c:v>
                </c:pt>
                <c:pt idx="156">
                  <c:v>0.17360597100629999</c:v>
                </c:pt>
                <c:pt idx="157">
                  <c:v>0.18127054829389994</c:v>
                </c:pt>
                <c:pt idx="158">
                  <c:v>0.18917964374730006</c:v>
                </c:pt>
                <c:pt idx="159">
                  <c:v>0.19766378992979999</c:v>
                </c:pt>
                <c:pt idx="160">
                  <c:v>0.20685513576760006</c:v>
                </c:pt>
                <c:pt idx="161">
                  <c:v>0.21707841652380006</c:v>
                </c:pt>
                <c:pt idx="162">
                  <c:v>0.22834461458700012</c:v>
                </c:pt>
                <c:pt idx="163">
                  <c:v>0.23973270760099999</c:v>
                </c:pt>
                <c:pt idx="164">
                  <c:v>0.25294449874809999</c:v>
                </c:pt>
                <c:pt idx="165">
                  <c:v>0.26675446007850001</c:v>
                </c:pt>
                <c:pt idx="166">
                  <c:v>0.28209489080500011</c:v>
                </c:pt>
                <c:pt idx="167">
                  <c:v>0.29965838656979998</c:v>
                </c:pt>
                <c:pt idx="168">
                  <c:v>0.31793449056259998</c:v>
                </c:pt>
                <c:pt idx="169">
                  <c:v>0.33980513755140013</c:v>
                </c:pt>
                <c:pt idx="170">
                  <c:v>0.36379418088200011</c:v>
                </c:pt>
                <c:pt idx="171">
                  <c:v>0.39069005053290001</c:v>
                </c:pt>
                <c:pt idx="172">
                  <c:v>0.42372643301640012</c:v>
                </c:pt>
                <c:pt idx="173">
                  <c:v>0.46002965330550011</c:v>
                </c:pt>
                <c:pt idx="174">
                  <c:v>0.50288949407340022</c:v>
                </c:pt>
                <c:pt idx="175">
                  <c:v>0.5530186358528999</c:v>
                </c:pt>
                <c:pt idx="176">
                  <c:v>0.61477379330870041</c:v>
                </c:pt>
                <c:pt idx="177">
                  <c:v>0.69003575062060052</c:v>
                </c:pt>
                <c:pt idx="178">
                  <c:v>0.78510785056000021</c:v>
                </c:pt>
                <c:pt idx="179">
                  <c:v>0.90986050704910004</c:v>
                </c:pt>
                <c:pt idx="180">
                  <c:v>1.0769895922099995</c:v>
                </c:pt>
                <c:pt idx="181">
                  <c:v>1.3144265053319999</c:v>
                </c:pt>
                <c:pt idx="182">
                  <c:v>1.674437690158</c:v>
                </c:pt>
                <c:pt idx="183">
                  <c:v>2.282149133314999</c:v>
                </c:pt>
                <c:pt idx="184">
                  <c:v>3.4408822671170007</c:v>
                </c:pt>
                <c:pt idx="185">
                  <c:v>6.1559732875359963</c:v>
                </c:pt>
                <c:pt idx="186">
                  <c:v>11.014600457750001</c:v>
                </c:pt>
                <c:pt idx="187">
                  <c:v>3.9036395495870009</c:v>
                </c:pt>
                <c:pt idx="188">
                  <c:v>2.3780668281969999</c:v>
                </c:pt>
                <c:pt idx="189">
                  <c:v>1.7319046856199996</c:v>
                </c:pt>
                <c:pt idx="190">
                  <c:v>1.3669111958519999</c:v>
                </c:pt>
                <c:pt idx="191">
                  <c:v>1.134456250206</c:v>
                </c:pt>
                <c:pt idx="192">
                  <c:v>0.96809211073110002</c:v>
                </c:pt>
                <c:pt idx="193">
                  <c:v>0.8484843440691</c:v>
                </c:pt>
                <c:pt idx="194">
                  <c:v>0.75367112358640043</c:v>
                </c:pt>
                <c:pt idx="195">
                  <c:v>0.67933175108980026</c:v>
                </c:pt>
                <c:pt idx="196">
                  <c:v>0.61947589836910044</c:v>
                </c:pt>
                <c:pt idx="197">
                  <c:v>0.56828365559260008</c:v>
                </c:pt>
                <c:pt idx="198">
                  <c:v>0.52488324302019995</c:v>
                </c:pt>
                <c:pt idx="199">
                  <c:v>0.48887990028130013</c:v>
                </c:pt>
                <c:pt idx="200">
                  <c:v>0.45715841497100002</c:v>
                </c:pt>
                <c:pt idx="201">
                  <c:v>0.42964298386470023</c:v>
                </c:pt>
                <c:pt idx="202">
                  <c:v>0.40570494084140002</c:v>
                </c:pt>
                <c:pt idx="203">
                  <c:v>0.38381223633160022</c:v>
                </c:pt>
                <c:pt idx="204">
                  <c:v>0.36489358336430022</c:v>
                </c:pt>
                <c:pt idx="205">
                  <c:v>0.34781486962640035</c:v>
                </c:pt>
                <c:pt idx="206">
                  <c:v>0.33247398358130015</c:v>
                </c:pt>
                <c:pt idx="207">
                  <c:v>0.31847407851839998</c:v>
                </c:pt>
                <c:pt idx="208">
                  <c:v>0.3058656477481001</c:v>
                </c:pt>
                <c:pt idx="209">
                  <c:v>0.29438695819870014</c:v>
                </c:pt>
                <c:pt idx="210">
                  <c:v>0.28383398400280013</c:v>
                </c:pt>
                <c:pt idx="211">
                  <c:v>0.27385551415749998</c:v>
                </c:pt>
                <c:pt idx="212">
                  <c:v>0.2635362519019</c:v>
                </c:pt>
                <c:pt idx="213">
                  <c:v>0.25623013200519984</c:v>
                </c:pt>
                <c:pt idx="214">
                  <c:v>0.24812426195090001</c:v>
                </c:pt>
                <c:pt idx="215">
                  <c:v>0.24097772038920001</c:v>
                </c:pt>
                <c:pt idx="216">
                  <c:v>0.23440123545550007</c:v>
                </c:pt>
                <c:pt idx="217">
                  <c:v>0.22846235056110017</c:v>
                </c:pt>
                <c:pt idx="218">
                  <c:v>0.22221448607970015</c:v>
                </c:pt>
                <c:pt idx="219">
                  <c:v>0.21680618212050007</c:v>
                </c:pt>
                <c:pt idx="220">
                  <c:v>0.2114764458870001</c:v>
                </c:pt>
                <c:pt idx="221">
                  <c:v>0.20662897293019997</c:v>
                </c:pt>
                <c:pt idx="222">
                  <c:v>0.20197166543129999</c:v>
                </c:pt>
                <c:pt idx="223">
                  <c:v>0.19706914491640015</c:v>
                </c:pt>
                <c:pt idx="224">
                  <c:v>0.19359940780670015</c:v>
                </c:pt>
                <c:pt idx="225">
                  <c:v>0.18949640804200013</c:v>
                </c:pt>
                <c:pt idx="226">
                  <c:v>0.18594536733370007</c:v>
                </c:pt>
                <c:pt idx="227">
                  <c:v>0.18218930174420006</c:v>
                </c:pt>
                <c:pt idx="228">
                  <c:v>0.17868351612819997</c:v>
                </c:pt>
                <c:pt idx="229">
                  <c:v>0.17546930038670011</c:v>
                </c:pt>
                <c:pt idx="230">
                  <c:v>0.17272246745610007</c:v>
                </c:pt>
                <c:pt idx="231">
                  <c:v>0.16994366656530013</c:v>
                </c:pt>
                <c:pt idx="232">
                  <c:v>0.16717782563190001</c:v>
                </c:pt>
                <c:pt idx="233">
                  <c:v>0.16452892992699999</c:v>
                </c:pt>
                <c:pt idx="234">
                  <c:v>0.16192956434300004</c:v>
                </c:pt>
                <c:pt idx="235">
                  <c:v>0.15962535246650006</c:v>
                </c:pt>
                <c:pt idx="236">
                  <c:v>0.15684581404520007</c:v>
                </c:pt>
                <c:pt idx="237">
                  <c:v>0.15470753796170006</c:v>
                </c:pt>
                <c:pt idx="238">
                  <c:v>0.15247425337650006</c:v>
                </c:pt>
                <c:pt idx="239">
                  <c:v>0.15009161131109999</c:v>
                </c:pt>
                <c:pt idx="240">
                  <c:v>0.14798930192590007</c:v>
                </c:pt>
                <c:pt idx="241">
                  <c:v>0.14604719708260011</c:v>
                </c:pt>
                <c:pt idx="242">
                  <c:v>0.14396470705959999</c:v>
                </c:pt>
                <c:pt idx="243">
                  <c:v>0.14222030716840006</c:v>
                </c:pt>
                <c:pt idx="244">
                  <c:v>0.14033293983840006</c:v>
                </c:pt>
                <c:pt idx="245">
                  <c:v>0.13860793954540007</c:v>
                </c:pt>
                <c:pt idx="246">
                  <c:v>0.13689043976290011</c:v>
                </c:pt>
                <c:pt idx="247">
                  <c:v>0.13487512799169996</c:v>
                </c:pt>
                <c:pt idx="248">
                  <c:v>0.13289307848699999</c:v>
                </c:pt>
                <c:pt idx="249">
                  <c:v>0.13112393264630001</c:v>
                </c:pt>
                <c:pt idx="250">
                  <c:v>0.1295637132702</c:v>
                </c:pt>
                <c:pt idx="251">
                  <c:v>0.12770408852490006</c:v>
                </c:pt>
                <c:pt idx="252">
                  <c:v>0.12563813577040006</c:v>
                </c:pt>
                <c:pt idx="253">
                  <c:v>0.12401465624240003</c:v>
                </c:pt>
                <c:pt idx="254">
                  <c:v>0.12244221123570002</c:v>
                </c:pt>
                <c:pt idx="255">
                  <c:v>0.12063006541620006</c:v>
                </c:pt>
                <c:pt idx="256">
                  <c:v>0.11883402777360008</c:v>
                </c:pt>
                <c:pt idx="257">
                  <c:v>0.11700724857120008</c:v>
                </c:pt>
                <c:pt idx="258">
                  <c:v>0.11497798685750002</c:v>
                </c:pt>
                <c:pt idx="259">
                  <c:v>0.1130178263444</c:v>
                </c:pt>
                <c:pt idx="260">
                  <c:v>0.11091379405060005</c:v>
                </c:pt>
                <c:pt idx="261">
                  <c:v>0.10898426098990004</c:v>
                </c:pt>
                <c:pt idx="262">
                  <c:v>0.1071593741158</c:v>
                </c:pt>
                <c:pt idx="263">
                  <c:v>0.10499408773090003</c:v>
                </c:pt>
                <c:pt idx="264">
                  <c:v>0.10215425705450003</c:v>
                </c:pt>
                <c:pt idx="265">
                  <c:v>9.9276970753820082E-2</c:v>
                </c:pt>
                <c:pt idx="266">
                  <c:v>9.6543510848700012E-2</c:v>
                </c:pt>
                <c:pt idx="267">
                  <c:v>9.3613882322620065E-2</c:v>
                </c:pt>
                <c:pt idx="268">
                  <c:v>9.0490484003170002E-2</c:v>
                </c:pt>
                <c:pt idx="269">
                  <c:v>8.7076756398330027E-2</c:v>
                </c:pt>
                <c:pt idx="270">
                  <c:v>8.3263452370000074E-2</c:v>
                </c:pt>
                <c:pt idx="271">
                  <c:v>7.9223640797409997E-2</c:v>
                </c:pt>
                <c:pt idx="272">
                  <c:v>7.4833647193830038E-2</c:v>
                </c:pt>
                <c:pt idx="273">
                  <c:v>6.9776300840760044E-2</c:v>
                </c:pt>
                <c:pt idx="274">
                  <c:v>6.4095071618110025E-2</c:v>
                </c:pt>
                <c:pt idx="275">
                  <c:v>5.7631650141490021E-2</c:v>
                </c:pt>
                <c:pt idx="276">
                  <c:v>5.0395670487550018E-2</c:v>
                </c:pt>
                <c:pt idx="277">
                  <c:v>4.203188640898E-2</c:v>
                </c:pt>
                <c:pt idx="278">
                  <c:v>3.2435820865970029E-2</c:v>
                </c:pt>
                <c:pt idx="279">
                  <c:v>2.2533673341420014E-2</c:v>
                </c:pt>
                <c:pt idx="280">
                  <c:v>1.8207715213710014E-2</c:v>
                </c:pt>
                <c:pt idx="281">
                  <c:v>2.9656232016170018E-2</c:v>
                </c:pt>
                <c:pt idx="282">
                  <c:v>5.4455564900460017E-2</c:v>
                </c:pt>
                <c:pt idx="283">
                  <c:v>9.2135377152970058E-2</c:v>
                </c:pt>
                <c:pt idx="284">
                  <c:v>0.14925997629410001</c:v>
                </c:pt>
                <c:pt idx="285">
                  <c:v>0.2441908106175</c:v>
                </c:pt>
                <c:pt idx="286">
                  <c:v>0.43232876620060035</c:v>
                </c:pt>
                <c:pt idx="287">
                  <c:v>0.95726727012479995</c:v>
                </c:pt>
                <c:pt idx="288">
                  <c:v>6.6518498745899981</c:v>
                </c:pt>
                <c:pt idx="289">
                  <c:v>1.3856734626780001</c:v>
                </c:pt>
                <c:pt idx="290">
                  <c:v>0.73801513169560029</c:v>
                </c:pt>
                <c:pt idx="291">
                  <c:v>0.53192935574</c:v>
                </c:pt>
                <c:pt idx="292">
                  <c:v>0.43359564579139986</c:v>
                </c:pt>
                <c:pt idx="293">
                  <c:v>0.37276473777660013</c:v>
                </c:pt>
                <c:pt idx="294">
                  <c:v>0.33357335598490023</c:v>
                </c:pt>
                <c:pt idx="295">
                  <c:v>0.30819067664549998</c:v>
                </c:pt>
                <c:pt idx="296">
                  <c:v>0.28502947205880025</c:v>
                </c:pt>
                <c:pt idx="297">
                  <c:v>0.26825482987200011</c:v>
                </c:pt>
                <c:pt idx="298">
                  <c:v>0.25500763668780002</c:v>
                </c:pt>
                <c:pt idx="299">
                  <c:v>0.24389089955090004</c:v>
                </c:pt>
                <c:pt idx="300">
                  <c:v>0.23511143071730012</c:v>
                </c:pt>
                <c:pt idx="301">
                  <c:v>0.22723065026670006</c:v>
                </c:pt>
                <c:pt idx="302">
                  <c:v>0.22009085969910006</c:v>
                </c:pt>
                <c:pt idx="303">
                  <c:v>0.21460979635040006</c:v>
                </c:pt>
                <c:pt idx="304">
                  <c:v>0.20931445702420007</c:v>
                </c:pt>
                <c:pt idx="305">
                  <c:v>0.20461193811680006</c:v>
                </c:pt>
                <c:pt idx="306">
                  <c:v>0.20044319398680008</c:v>
                </c:pt>
                <c:pt idx="307">
                  <c:v>0.19707152086269999</c:v>
                </c:pt>
                <c:pt idx="308">
                  <c:v>0.19343393813640017</c:v>
                </c:pt>
                <c:pt idx="309">
                  <c:v>0.19053092511140007</c:v>
                </c:pt>
                <c:pt idx="310">
                  <c:v>0.18754837232970006</c:v>
                </c:pt>
                <c:pt idx="311">
                  <c:v>0.18506153285740015</c:v>
                </c:pt>
                <c:pt idx="312">
                  <c:v>0.18198534225870006</c:v>
                </c:pt>
                <c:pt idx="313">
                  <c:v>0.18286678454570007</c:v>
                </c:pt>
                <c:pt idx="314">
                  <c:v>0.17942711430059999</c:v>
                </c:pt>
                <c:pt idx="315">
                  <c:v>0.17716399984130007</c:v>
                </c:pt>
                <c:pt idx="316">
                  <c:v>0.17552407766709999</c:v>
                </c:pt>
                <c:pt idx="317">
                  <c:v>0.17342205738800001</c:v>
                </c:pt>
                <c:pt idx="318">
                  <c:v>0.17201763594090005</c:v>
                </c:pt>
                <c:pt idx="319">
                  <c:v>0.17053625514530008</c:v>
                </c:pt>
                <c:pt idx="320">
                  <c:v>0.16871874665510012</c:v>
                </c:pt>
                <c:pt idx="321">
                  <c:v>0.16747359834120004</c:v>
                </c:pt>
                <c:pt idx="322">
                  <c:v>0.16633660625589999</c:v>
                </c:pt>
                <c:pt idx="323">
                  <c:v>0.16505848588120017</c:v>
                </c:pt>
                <c:pt idx="324">
                  <c:v>0.16369367982460001</c:v>
                </c:pt>
                <c:pt idx="325">
                  <c:v>0.16229357932589999</c:v>
                </c:pt>
                <c:pt idx="326">
                  <c:v>0.16144808839730018</c:v>
                </c:pt>
                <c:pt idx="327">
                  <c:v>0.16014917444220012</c:v>
                </c:pt>
                <c:pt idx="328">
                  <c:v>0.15885043199980006</c:v>
                </c:pt>
                <c:pt idx="329">
                  <c:v>0.15780340936600007</c:v>
                </c:pt>
                <c:pt idx="330">
                  <c:v>0.15665288129009999</c:v>
                </c:pt>
                <c:pt idx="331">
                  <c:v>0.15566822578610007</c:v>
                </c:pt>
                <c:pt idx="332">
                  <c:v>0.15452644302980006</c:v>
                </c:pt>
                <c:pt idx="333">
                  <c:v>0.15354550555020011</c:v>
                </c:pt>
                <c:pt idx="334">
                  <c:v>0.15249281596770006</c:v>
                </c:pt>
                <c:pt idx="335">
                  <c:v>0.15173654936260006</c:v>
                </c:pt>
                <c:pt idx="336">
                  <c:v>0.15102804850760007</c:v>
                </c:pt>
                <c:pt idx="337">
                  <c:v>0.15023409991889999</c:v>
                </c:pt>
                <c:pt idx="338">
                  <c:v>0.14954112789290011</c:v>
                </c:pt>
                <c:pt idx="339">
                  <c:v>0.1488219541086</c:v>
                </c:pt>
                <c:pt idx="340">
                  <c:v>0.14788684984750006</c:v>
                </c:pt>
                <c:pt idx="341">
                  <c:v>0.14702563117510006</c:v>
                </c:pt>
                <c:pt idx="342">
                  <c:v>0.14636515379030007</c:v>
                </c:pt>
                <c:pt idx="343">
                  <c:v>0.14571615236440011</c:v>
                </c:pt>
                <c:pt idx="344">
                  <c:v>0.14470868686760008</c:v>
                </c:pt>
                <c:pt idx="345">
                  <c:v>0.1438610182942</c:v>
                </c:pt>
                <c:pt idx="346">
                  <c:v>0.14333485685090006</c:v>
                </c:pt>
                <c:pt idx="347">
                  <c:v>0.14256157952720006</c:v>
                </c:pt>
                <c:pt idx="348">
                  <c:v>0.14174854517530011</c:v>
                </c:pt>
                <c:pt idx="349">
                  <c:v>0.14111619338800005</c:v>
                </c:pt>
                <c:pt idx="350">
                  <c:v>0.14048228161110007</c:v>
                </c:pt>
                <c:pt idx="351">
                  <c:v>0.1398514675336</c:v>
                </c:pt>
                <c:pt idx="352">
                  <c:v>0.13903208823929999</c:v>
                </c:pt>
                <c:pt idx="353">
                  <c:v>0.13852822908939999</c:v>
                </c:pt>
                <c:pt idx="354">
                  <c:v>0.13773765255540008</c:v>
                </c:pt>
                <c:pt idx="355">
                  <c:v>0.13725070704340001</c:v>
                </c:pt>
                <c:pt idx="356">
                  <c:v>0.1366563970836</c:v>
                </c:pt>
                <c:pt idx="357">
                  <c:v>0.13577508877559999</c:v>
                </c:pt>
                <c:pt idx="358">
                  <c:v>0.13557331589790006</c:v>
                </c:pt>
                <c:pt idx="359">
                  <c:v>0.13497873383170006</c:v>
                </c:pt>
                <c:pt idx="360">
                  <c:v>0.13414190737359993</c:v>
                </c:pt>
                <c:pt idx="361">
                  <c:v>0.13360643093899999</c:v>
                </c:pt>
                <c:pt idx="362">
                  <c:v>0.13309499520840001</c:v>
                </c:pt>
                <c:pt idx="363">
                  <c:v>0.13235489541699999</c:v>
                </c:pt>
                <c:pt idx="364">
                  <c:v>0.13198896887280007</c:v>
                </c:pt>
                <c:pt idx="365">
                  <c:v>0.13156573567150001</c:v>
                </c:pt>
                <c:pt idx="366">
                  <c:v>0.13136686788079999</c:v>
                </c:pt>
                <c:pt idx="367">
                  <c:v>0.1315308717418</c:v>
                </c:pt>
                <c:pt idx="368">
                  <c:v>0.132882540696</c:v>
                </c:pt>
                <c:pt idx="369">
                  <c:v>0.13854184865970001</c:v>
                </c:pt>
                <c:pt idx="370">
                  <c:v>0.16590611211020015</c:v>
                </c:pt>
                <c:pt idx="371">
                  <c:v>0.1124455601343</c:v>
                </c:pt>
                <c:pt idx="372">
                  <c:v>0.11127856798580005</c:v>
                </c:pt>
                <c:pt idx="373">
                  <c:v>0.12045610033350003</c:v>
                </c:pt>
                <c:pt idx="374">
                  <c:v>0.12210420192210006</c:v>
                </c:pt>
                <c:pt idx="375">
                  <c:v>0.12206728001380003</c:v>
                </c:pt>
                <c:pt idx="376">
                  <c:v>0.12181060069129999</c:v>
                </c:pt>
                <c:pt idx="377">
                  <c:v>0.12144652589690003</c:v>
                </c:pt>
                <c:pt idx="378">
                  <c:v>0.12065927297380004</c:v>
                </c:pt>
                <c:pt idx="379">
                  <c:v>0.11991753805310003</c:v>
                </c:pt>
                <c:pt idx="380">
                  <c:v>0.11893756716810003</c:v>
                </c:pt>
                <c:pt idx="381">
                  <c:v>0.11837352637020006</c:v>
                </c:pt>
                <c:pt idx="382">
                  <c:v>0.11788697593690005</c:v>
                </c:pt>
                <c:pt idx="383">
                  <c:v>0.11776502798090009</c:v>
                </c:pt>
                <c:pt idx="384">
                  <c:v>0.11721988361680002</c:v>
                </c:pt>
                <c:pt idx="385">
                  <c:v>0.11682685444880006</c:v>
                </c:pt>
                <c:pt idx="386">
                  <c:v>0.11648842418890003</c:v>
                </c:pt>
                <c:pt idx="387">
                  <c:v>0.11608865751180003</c:v>
                </c:pt>
                <c:pt idx="388">
                  <c:v>0.11559800811360005</c:v>
                </c:pt>
                <c:pt idx="389">
                  <c:v>0.11475160165310005</c:v>
                </c:pt>
                <c:pt idx="390">
                  <c:v>0.11434350276870005</c:v>
                </c:pt>
                <c:pt idx="391">
                  <c:v>0.1134185673021</c:v>
                </c:pt>
                <c:pt idx="392">
                  <c:v>0.11319305896490009</c:v>
                </c:pt>
                <c:pt idx="393">
                  <c:v>0.11305797347360005</c:v>
                </c:pt>
                <c:pt idx="394">
                  <c:v>0.11239646529300003</c:v>
                </c:pt>
                <c:pt idx="395">
                  <c:v>0.11182004280000005</c:v>
                </c:pt>
                <c:pt idx="396">
                  <c:v>0.11117813081340003</c:v>
                </c:pt>
                <c:pt idx="397">
                  <c:v>0.11043248069860002</c:v>
                </c:pt>
                <c:pt idx="398">
                  <c:v>0.109813326047</c:v>
                </c:pt>
                <c:pt idx="399">
                  <c:v>0.10943478284450005</c:v>
                </c:pt>
                <c:pt idx="400">
                  <c:v>0.10890212611530002</c:v>
                </c:pt>
                <c:pt idx="401">
                  <c:v>0.10844695197750005</c:v>
                </c:pt>
                <c:pt idx="402">
                  <c:v>0.1081072633937</c:v>
                </c:pt>
                <c:pt idx="403">
                  <c:v>0.10761833410079998</c:v>
                </c:pt>
                <c:pt idx="404">
                  <c:v>0.10693752243970002</c:v>
                </c:pt>
                <c:pt idx="405">
                  <c:v>0.10663924215710004</c:v>
                </c:pt>
                <c:pt idx="406">
                  <c:v>0.10588206018059999</c:v>
                </c:pt>
                <c:pt idx="407">
                  <c:v>0.10537322412750003</c:v>
                </c:pt>
                <c:pt idx="408">
                  <c:v>0.10481799026989998</c:v>
                </c:pt>
                <c:pt idx="409">
                  <c:v>0.10441043967529999</c:v>
                </c:pt>
                <c:pt idx="410">
                  <c:v>0.10419805370380003</c:v>
                </c:pt>
                <c:pt idx="411">
                  <c:v>0.10357668492540004</c:v>
                </c:pt>
                <c:pt idx="412">
                  <c:v>0.10307648587250003</c:v>
                </c:pt>
                <c:pt idx="413">
                  <c:v>0.10261932469169999</c:v>
                </c:pt>
                <c:pt idx="414">
                  <c:v>0.10223523077050005</c:v>
                </c:pt>
                <c:pt idx="415">
                  <c:v>0.10167601141970002</c:v>
                </c:pt>
                <c:pt idx="416">
                  <c:v>0.10123152737580003</c:v>
                </c:pt>
                <c:pt idx="417">
                  <c:v>0.10062280871140003</c:v>
                </c:pt>
                <c:pt idx="418">
                  <c:v>0.10041751848269999</c:v>
                </c:pt>
                <c:pt idx="419">
                  <c:v>9.9840639413350002E-2</c:v>
                </c:pt>
                <c:pt idx="420">
                  <c:v>9.9340990731640058E-2</c:v>
                </c:pt>
                <c:pt idx="421">
                  <c:v>9.9077423588460084E-2</c:v>
                </c:pt>
                <c:pt idx="422">
                  <c:v>9.8374398448310071E-2</c:v>
                </c:pt>
                <c:pt idx="423">
                  <c:v>9.8169208174100048E-2</c:v>
                </c:pt>
                <c:pt idx="424">
                  <c:v>9.7760658996060082E-2</c:v>
                </c:pt>
                <c:pt idx="425">
                  <c:v>9.7113861769670046E-2</c:v>
                </c:pt>
                <c:pt idx="426">
                  <c:v>9.6875606650170004E-2</c:v>
                </c:pt>
                <c:pt idx="427">
                  <c:v>9.6345118919770004E-2</c:v>
                </c:pt>
                <c:pt idx="428">
                  <c:v>9.5951773674890037E-2</c:v>
                </c:pt>
                <c:pt idx="429">
                  <c:v>9.5333553187210054E-2</c:v>
                </c:pt>
                <c:pt idx="430">
                  <c:v>9.4894293222620066E-2</c:v>
                </c:pt>
                <c:pt idx="431">
                  <c:v>9.4664459394330075E-2</c:v>
                </c:pt>
                <c:pt idx="432">
                  <c:v>9.4291951157810042E-2</c:v>
                </c:pt>
                <c:pt idx="433">
                  <c:v>9.3659962880750083E-2</c:v>
                </c:pt>
                <c:pt idx="434">
                  <c:v>9.3422312275700053E-2</c:v>
                </c:pt>
                <c:pt idx="435">
                  <c:v>9.3072614949610027E-2</c:v>
                </c:pt>
                <c:pt idx="436">
                  <c:v>9.2534043849460096E-2</c:v>
                </c:pt>
                <c:pt idx="437">
                  <c:v>9.2209352806830028E-2</c:v>
                </c:pt>
                <c:pt idx="438">
                  <c:v>9.1492223719960006E-2</c:v>
                </c:pt>
                <c:pt idx="439">
                  <c:v>9.0938400633880048E-2</c:v>
                </c:pt>
                <c:pt idx="440">
                  <c:v>9.0414618942890032E-2</c:v>
                </c:pt>
                <c:pt idx="441">
                  <c:v>8.9640630432290036E-2</c:v>
                </c:pt>
                <c:pt idx="442">
                  <c:v>8.8832755971780045E-2</c:v>
                </c:pt>
                <c:pt idx="443">
                  <c:v>8.7567859574410073E-2</c:v>
                </c:pt>
                <c:pt idx="444">
                  <c:v>8.6065276688600034E-2</c:v>
                </c:pt>
                <c:pt idx="445">
                  <c:v>8.3928126394500091E-2</c:v>
                </c:pt>
                <c:pt idx="446">
                  <c:v>8.0420771756310003E-2</c:v>
                </c:pt>
                <c:pt idx="447">
                  <c:v>7.2461896304340023E-2</c:v>
                </c:pt>
                <c:pt idx="448">
                  <c:v>8.3712866872830055E-2</c:v>
                </c:pt>
                <c:pt idx="449">
                  <c:v>0.13280441358730011</c:v>
                </c:pt>
                <c:pt idx="450">
                  <c:v>0.10950515282700003</c:v>
                </c:pt>
                <c:pt idx="451">
                  <c:v>0.10303912072260005</c:v>
                </c:pt>
                <c:pt idx="452">
                  <c:v>9.990152336154004E-2</c:v>
                </c:pt>
                <c:pt idx="453">
                  <c:v>9.7826452542150055E-2</c:v>
                </c:pt>
                <c:pt idx="454">
                  <c:v>9.6736269943800052E-2</c:v>
                </c:pt>
                <c:pt idx="455">
                  <c:v>9.6311804739270007E-2</c:v>
                </c:pt>
                <c:pt idx="456">
                  <c:v>9.5044865861750094E-2</c:v>
                </c:pt>
                <c:pt idx="457">
                  <c:v>9.4522299795430073E-2</c:v>
                </c:pt>
                <c:pt idx="458">
                  <c:v>9.3895234598500063E-2</c:v>
                </c:pt>
                <c:pt idx="459">
                  <c:v>9.3572589533340036E-2</c:v>
                </c:pt>
                <c:pt idx="460">
                  <c:v>9.3287483671309998E-2</c:v>
                </c:pt>
                <c:pt idx="461">
                  <c:v>9.3114049001340057E-2</c:v>
                </c:pt>
                <c:pt idx="462">
                  <c:v>9.2592244669090037E-2</c:v>
                </c:pt>
                <c:pt idx="463">
                  <c:v>9.2419443458440026E-2</c:v>
                </c:pt>
                <c:pt idx="464">
                  <c:v>9.2198461610070032E-2</c:v>
                </c:pt>
                <c:pt idx="465">
                  <c:v>9.2035966059270072E-2</c:v>
                </c:pt>
                <c:pt idx="466">
                  <c:v>9.1805133944280068E-2</c:v>
                </c:pt>
                <c:pt idx="467">
                  <c:v>9.1507664278240058E-2</c:v>
                </c:pt>
                <c:pt idx="468">
                  <c:v>9.1315225361780036E-2</c:v>
                </c:pt>
                <c:pt idx="469">
                  <c:v>9.1114885080940039E-2</c:v>
                </c:pt>
                <c:pt idx="470">
                  <c:v>9.1097940590330065E-2</c:v>
                </c:pt>
                <c:pt idx="471">
                  <c:v>9.0787614524729998E-2</c:v>
                </c:pt>
                <c:pt idx="472">
                  <c:v>9.0481573349150024E-2</c:v>
                </c:pt>
                <c:pt idx="473">
                  <c:v>9.1862876521590059E-2</c:v>
                </c:pt>
                <c:pt idx="474">
                  <c:v>9.1107175446770008E-2</c:v>
                </c:pt>
                <c:pt idx="475">
                  <c:v>8.8470397581300042E-2</c:v>
                </c:pt>
                <c:pt idx="476">
                  <c:v>8.9428996272230069E-2</c:v>
                </c:pt>
                <c:pt idx="477">
                  <c:v>8.9936072253650079E-2</c:v>
                </c:pt>
                <c:pt idx="478">
                  <c:v>8.9834293961710068E-2</c:v>
                </c:pt>
                <c:pt idx="479">
                  <c:v>8.9599728387930094E-2</c:v>
                </c:pt>
                <c:pt idx="480">
                  <c:v>8.9464201599860058E-2</c:v>
                </c:pt>
                <c:pt idx="481">
                  <c:v>8.9529601134380063E-2</c:v>
                </c:pt>
                <c:pt idx="482">
                  <c:v>8.9433693062940023E-2</c:v>
                </c:pt>
                <c:pt idx="483">
                  <c:v>8.9397756093450034E-2</c:v>
                </c:pt>
                <c:pt idx="484">
                  <c:v>8.9338436790790038E-2</c:v>
                </c:pt>
                <c:pt idx="485">
                  <c:v>8.9226129382670091E-2</c:v>
                </c:pt>
                <c:pt idx="486">
                  <c:v>8.9106669792340082E-2</c:v>
                </c:pt>
                <c:pt idx="487">
                  <c:v>8.9234148202340061E-2</c:v>
                </c:pt>
                <c:pt idx="488">
                  <c:v>8.8919972467270056E-2</c:v>
                </c:pt>
                <c:pt idx="489">
                  <c:v>8.8818599704100068E-2</c:v>
                </c:pt>
                <c:pt idx="490">
                  <c:v>8.8777556647400044E-2</c:v>
                </c:pt>
                <c:pt idx="491">
                  <c:v>8.8842914574440032E-2</c:v>
                </c:pt>
                <c:pt idx="492">
                  <c:v>8.8592320567300084E-2</c:v>
                </c:pt>
                <c:pt idx="493">
                  <c:v>8.8625081000180059E-2</c:v>
                </c:pt>
                <c:pt idx="494">
                  <c:v>8.8475143614220042E-2</c:v>
                </c:pt>
                <c:pt idx="495">
                  <c:v>8.8534789070500081E-2</c:v>
                </c:pt>
                <c:pt idx="496">
                  <c:v>8.8468716860750002E-2</c:v>
                </c:pt>
                <c:pt idx="497">
                  <c:v>8.8429094195360061E-2</c:v>
                </c:pt>
                <c:pt idx="498">
                  <c:v>8.8469617591490038E-2</c:v>
                </c:pt>
                <c:pt idx="499">
                  <c:v>8.8326989740630066E-2</c:v>
                </c:pt>
                <c:pt idx="500">
                  <c:v>8.8363074009390002E-2</c:v>
                </c:pt>
                <c:pt idx="501">
                  <c:v>8.7988117740790003E-2</c:v>
                </c:pt>
                <c:pt idx="502">
                  <c:v>8.8138197397140058E-2</c:v>
                </c:pt>
                <c:pt idx="503">
                  <c:v>8.7948662981380044E-2</c:v>
                </c:pt>
                <c:pt idx="504">
                  <c:v>8.7933085389850035E-2</c:v>
                </c:pt>
                <c:pt idx="505">
                  <c:v>8.772897922257003E-2</c:v>
                </c:pt>
                <c:pt idx="506">
                  <c:v>8.7539778027860032E-2</c:v>
                </c:pt>
                <c:pt idx="507">
                  <c:v>8.7503306008120008E-2</c:v>
                </c:pt>
                <c:pt idx="508">
                  <c:v>8.7537243605140008E-2</c:v>
                </c:pt>
                <c:pt idx="509">
                  <c:v>8.7285569676390007E-2</c:v>
                </c:pt>
                <c:pt idx="510">
                  <c:v>8.7006124280160024E-2</c:v>
                </c:pt>
                <c:pt idx="511">
                  <c:v>8.6891435356530045E-2</c:v>
                </c:pt>
                <c:pt idx="512">
                  <c:v>8.6880278327600008E-2</c:v>
                </c:pt>
                <c:pt idx="513">
                  <c:v>8.6758579285130061E-2</c:v>
                </c:pt>
                <c:pt idx="514">
                  <c:v>8.6615056175530059E-2</c:v>
                </c:pt>
                <c:pt idx="515">
                  <c:v>8.6605104367930036E-2</c:v>
                </c:pt>
                <c:pt idx="516">
                  <c:v>8.6287752828569986E-2</c:v>
                </c:pt>
                <c:pt idx="517">
                  <c:v>8.6206771946980024E-2</c:v>
                </c:pt>
                <c:pt idx="518">
                  <c:v>8.5994769910500063E-2</c:v>
                </c:pt>
                <c:pt idx="519">
                  <c:v>8.5897817174330038E-2</c:v>
                </c:pt>
                <c:pt idx="520">
                  <c:v>8.5553134144500026E-2</c:v>
                </c:pt>
                <c:pt idx="521">
                  <c:v>8.5491259711790002E-2</c:v>
                </c:pt>
                <c:pt idx="522">
                  <c:v>8.5334707766540008E-2</c:v>
                </c:pt>
                <c:pt idx="523">
                  <c:v>8.498226848437003E-2</c:v>
                </c:pt>
                <c:pt idx="524">
                  <c:v>8.5006915699730054E-2</c:v>
                </c:pt>
                <c:pt idx="525">
                  <c:v>8.468720557114004E-2</c:v>
                </c:pt>
                <c:pt idx="526">
                  <c:v>8.4354148590960104E-2</c:v>
                </c:pt>
                <c:pt idx="527">
                  <c:v>8.3999260417330038E-2</c:v>
                </c:pt>
                <c:pt idx="528">
                  <c:v>8.3923638718780044E-2</c:v>
                </c:pt>
                <c:pt idx="529">
                  <c:v>8.3644263520060075E-2</c:v>
                </c:pt>
                <c:pt idx="530">
                  <c:v>8.3393674941730001E-2</c:v>
                </c:pt>
                <c:pt idx="531">
                  <c:v>8.2934845932980075E-2</c:v>
                </c:pt>
                <c:pt idx="532">
                  <c:v>8.2845294680000001E-2</c:v>
                </c:pt>
                <c:pt idx="533">
                  <c:v>8.2626699447770041E-2</c:v>
                </c:pt>
                <c:pt idx="534">
                  <c:v>8.2163846072110025E-2</c:v>
                </c:pt>
                <c:pt idx="535">
                  <c:v>8.1731936196530033E-2</c:v>
                </c:pt>
                <c:pt idx="536">
                  <c:v>8.1437915479510001E-2</c:v>
                </c:pt>
                <c:pt idx="537">
                  <c:v>8.129874017642004E-2</c:v>
                </c:pt>
                <c:pt idx="538">
                  <c:v>8.0363943889830036E-2</c:v>
                </c:pt>
                <c:pt idx="539">
                  <c:v>7.9989536629280031E-2</c:v>
                </c:pt>
                <c:pt idx="540">
                  <c:v>7.9780663061420037E-2</c:v>
                </c:pt>
                <c:pt idx="541">
                  <c:v>7.9290170125420043E-2</c:v>
                </c:pt>
                <c:pt idx="542">
                  <c:v>7.8533772115930031E-2</c:v>
                </c:pt>
                <c:pt idx="543">
                  <c:v>7.7822691766980048E-2</c:v>
                </c:pt>
                <c:pt idx="544">
                  <c:v>7.7192063494340046E-2</c:v>
                </c:pt>
                <c:pt idx="545">
                  <c:v>7.6578903326799994E-2</c:v>
                </c:pt>
                <c:pt idx="546">
                  <c:v>7.5781650323800034E-2</c:v>
                </c:pt>
                <c:pt idx="547">
                  <c:v>7.4954368248039999E-2</c:v>
                </c:pt>
                <c:pt idx="548">
                  <c:v>7.3838539236910028E-2</c:v>
                </c:pt>
                <c:pt idx="549">
                  <c:v>7.2812385170460028E-2</c:v>
                </c:pt>
                <c:pt idx="550">
                  <c:v>7.1872511583670001E-2</c:v>
                </c:pt>
                <c:pt idx="551">
                  <c:v>7.0253080505790003E-2</c:v>
                </c:pt>
                <c:pt idx="552">
                  <c:v>6.881900321558003E-2</c:v>
                </c:pt>
                <c:pt idx="553">
                  <c:v>6.5463806301859995E-2</c:v>
                </c:pt>
                <c:pt idx="554">
                  <c:v>7.5602149372549998E-2</c:v>
                </c:pt>
                <c:pt idx="555">
                  <c:v>8.1974245941330043E-2</c:v>
                </c:pt>
                <c:pt idx="556">
                  <c:v>0.110370161691</c:v>
                </c:pt>
                <c:pt idx="557">
                  <c:v>9.2860967787730037E-2</c:v>
                </c:pt>
                <c:pt idx="558">
                  <c:v>2.4276823746420009E-2</c:v>
                </c:pt>
                <c:pt idx="559">
                  <c:v>2.0522395940360001E-2</c:v>
                </c:pt>
                <c:pt idx="560">
                  <c:v>2.8171697117580007E-2</c:v>
                </c:pt>
                <c:pt idx="561">
                  <c:v>2.955768373826E-2</c:v>
                </c:pt>
                <c:pt idx="562">
                  <c:v>3.6730695726620022E-2</c:v>
                </c:pt>
                <c:pt idx="563">
                  <c:v>5.4859148478919977E-2</c:v>
                </c:pt>
                <c:pt idx="564">
                  <c:v>9.0766681770740029E-2</c:v>
                </c:pt>
                <c:pt idx="565">
                  <c:v>0.14799832643510011</c:v>
                </c:pt>
                <c:pt idx="566">
                  <c:v>0.21190230093460005</c:v>
                </c:pt>
                <c:pt idx="567">
                  <c:v>0.22952634029870006</c:v>
                </c:pt>
                <c:pt idx="568">
                  <c:v>0.20087905571349998</c:v>
                </c:pt>
                <c:pt idx="569">
                  <c:v>0.17490130178980007</c:v>
                </c:pt>
                <c:pt idx="570">
                  <c:v>0.15717608907290007</c:v>
                </c:pt>
                <c:pt idx="571">
                  <c:v>0.14467571614720001</c:v>
                </c:pt>
                <c:pt idx="572">
                  <c:v>0.13557947887100005</c:v>
                </c:pt>
                <c:pt idx="573">
                  <c:v>0.12886156326069995</c:v>
                </c:pt>
                <c:pt idx="574">
                  <c:v>0.12333376811360003</c:v>
                </c:pt>
                <c:pt idx="575">
                  <c:v>0.11895878561500002</c:v>
                </c:pt>
                <c:pt idx="576">
                  <c:v>0.11370238507980003</c:v>
                </c:pt>
                <c:pt idx="577">
                  <c:v>0.11209967926740005</c:v>
                </c:pt>
                <c:pt idx="578">
                  <c:v>0.10931994381729999</c:v>
                </c:pt>
                <c:pt idx="579">
                  <c:v>0.1068688847408</c:v>
                </c:pt>
                <c:pt idx="580">
                  <c:v>0.1048859748078</c:v>
                </c:pt>
                <c:pt idx="581">
                  <c:v>0.10313465500550004</c:v>
                </c:pt>
                <c:pt idx="582">
                  <c:v>0.10168848463779998</c:v>
                </c:pt>
                <c:pt idx="583">
                  <c:v>0.10039576928830003</c:v>
                </c:pt>
                <c:pt idx="584">
                  <c:v>9.9123927448940038E-2</c:v>
                </c:pt>
                <c:pt idx="585">
                  <c:v>9.801756070314005E-2</c:v>
                </c:pt>
                <c:pt idx="586">
                  <c:v>9.6890783612119988E-2</c:v>
                </c:pt>
                <c:pt idx="587">
                  <c:v>9.593293729072E-2</c:v>
                </c:pt>
                <c:pt idx="588">
                  <c:v>9.501681469414E-2</c:v>
                </c:pt>
                <c:pt idx="589">
                  <c:v>9.4240661700100023E-2</c:v>
                </c:pt>
                <c:pt idx="590">
                  <c:v>9.3344283015750026E-2</c:v>
                </c:pt>
                <c:pt idx="591">
                  <c:v>9.2424149474390038E-2</c:v>
                </c:pt>
                <c:pt idx="592">
                  <c:v>9.1747913096950032E-2</c:v>
                </c:pt>
                <c:pt idx="593">
                  <c:v>9.1092504768280042E-2</c:v>
                </c:pt>
                <c:pt idx="594">
                  <c:v>9.0483293857219996E-2</c:v>
                </c:pt>
                <c:pt idx="595">
                  <c:v>8.9935790726100043E-2</c:v>
                </c:pt>
                <c:pt idx="596">
                  <c:v>8.9308348975610075E-2</c:v>
                </c:pt>
                <c:pt idx="597">
                  <c:v>8.8850933082310068E-2</c:v>
                </c:pt>
                <c:pt idx="598">
                  <c:v>8.8193480985820041E-2</c:v>
                </c:pt>
                <c:pt idx="599">
                  <c:v>8.7611661648640024E-2</c:v>
                </c:pt>
                <c:pt idx="600">
                  <c:v>8.6996384979560054E-2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B5A-4704-B23B-70130AA36CDC}"/>
            </c:ext>
          </c:extLst>
        </c:ser>
        <c:ser>
          <c:idx val="1"/>
          <c:order val="1"/>
          <c:tx>
            <c:strRef>
              <c:f>'аксел-р Z'!$S$2</c:f>
              <c:strCache>
                <c:ptCount val="1"/>
                <c:pt idx="0">
                  <c:v>Free</c:v>
                </c:pt>
              </c:strCache>
            </c:strRef>
          </c:tx>
          <c:spPr>
            <a:ln w="31750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283"/>
              <c:layout>
                <c:manualLayout>
                  <c:x val="-0.13441264711338588"/>
                  <c:y val="-2.9512426131774589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141.5 Гц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B5A-4704-B23B-70130AA36CD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'аксел-р Z'!$Q$5:$Q$605</c:f>
              <c:numCache>
                <c:formatCode>General</c:formatCode>
                <c:ptCount val="60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  <c:pt idx="361">
                  <c:v>180.5</c:v>
                </c:pt>
                <c:pt idx="362">
                  <c:v>181</c:v>
                </c:pt>
                <c:pt idx="363">
                  <c:v>181.5</c:v>
                </c:pt>
                <c:pt idx="364">
                  <c:v>182</c:v>
                </c:pt>
                <c:pt idx="365">
                  <c:v>182.5</c:v>
                </c:pt>
                <c:pt idx="366">
                  <c:v>183</c:v>
                </c:pt>
                <c:pt idx="367">
                  <c:v>183.5</c:v>
                </c:pt>
                <c:pt idx="368">
                  <c:v>184</c:v>
                </c:pt>
                <c:pt idx="369">
                  <c:v>184.5</c:v>
                </c:pt>
                <c:pt idx="370">
                  <c:v>185</c:v>
                </c:pt>
                <c:pt idx="371">
                  <c:v>185.5</c:v>
                </c:pt>
                <c:pt idx="372">
                  <c:v>186</c:v>
                </c:pt>
                <c:pt idx="373">
                  <c:v>186.5</c:v>
                </c:pt>
                <c:pt idx="374">
                  <c:v>187</c:v>
                </c:pt>
                <c:pt idx="375">
                  <c:v>187.5</c:v>
                </c:pt>
                <c:pt idx="376">
                  <c:v>188</c:v>
                </c:pt>
                <c:pt idx="377">
                  <c:v>188.5</c:v>
                </c:pt>
                <c:pt idx="378">
                  <c:v>189</c:v>
                </c:pt>
                <c:pt idx="379">
                  <c:v>189.5</c:v>
                </c:pt>
                <c:pt idx="380">
                  <c:v>190</c:v>
                </c:pt>
                <c:pt idx="381">
                  <c:v>190.5</c:v>
                </c:pt>
                <c:pt idx="382">
                  <c:v>191</c:v>
                </c:pt>
                <c:pt idx="383">
                  <c:v>191.5</c:v>
                </c:pt>
                <c:pt idx="384">
                  <c:v>192</c:v>
                </c:pt>
                <c:pt idx="385">
                  <c:v>192.5</c:v>
                </c:pt>
                <c:pt idx="386">
                  <c:v>193</c:v>
                </c:pt>
                <c:pt idx="387">
                  <c:v>193.5</c:v>
                </c:pt>
                <c:pt idx="388">
                  <c:v>194</c:v>
                </c:pt>
                <c:pt idx="389">
                  <c:v>194.5</c:v>
                </c:pt>
                <c:pt idx="390">
                  <c:v>195</c:v>
                </c:pt>
                <c:pt idx="391">
                  <c:v>195.5</c:v>
                </c:pt>
                <c:pt idx="392">
                  <c:v>196</c:v>
                </c:pt>
                <c:pt idx="393">
                  <c:v>196.5</c:v>
                </c:pt>
                <c:pt idx="394">
                  <c:v>197</c:v>
                </c:pt>
                <c:pt idx="395">
                  <c:v>197.5</c:v>
                </c:pt>
                <c:pt idx="396">
                  <c:v>198</c:v>
                </c:pt>
                <c:pt idx="397">
                  <c:v>198.5</c:v>
                </c:pt>
                <c:pt idx="398">
                  <c:v>199</c:v>
                </c:pt>
                <c:pt idx="399">
                  <c:v>199.5</c:v>
                </c:pt>
                <c:pt idx="400">
                  <c:v>200</c:v>
                </c:pt>
                <c:pt idx="401">
                  <c:v>200.5</c:v>
                </c:pt>
                <c:pt idx="402">
                  <c:v>201</c:v>
                </c:pt>
                <c:pt idx="403">
                  <c:v>201.5</c:v>
                </c:pt>
                <c:pt idx="404">
                  <c:v>202</c:v>
                </c:pt>
                <c:pt idx="405">
                  <c:v>202.5</c:v>
                </c:pt>
                <c:pt idx="406">
                  <c:v>203</c:v>
                </c:pt>
                <c:pt idx="407">
                  <c:v>203.5</c:v>
                </c:pt>
                <c:pt idx="408">
                  <c:v>204</c:v>
                </c:pt>
                <c:pt idx="409">
                  <c:v>204.5</c:v>
                </c:pt>
                <c:pt idx="410">
                  <c:v>205</c:v>
                </c:pt>
                <c:pt idx="411">
                  <c:v>205.5</c:v>
                </c:pt>
                <c:pt idx="412">
                  <c:v>206</c:v>
                </c:pt>
                <c:pt idx="413">
                  <c:v>206.5</c:v>
                </c:pt>
                <c:pt idx="414">
                  <c:v>207</c:v>
                </c:pt>
                <c:pt idx="415">
                  <c:v>207.5</c:v>
                </c:pt>
                <c:pt idx="416">
                  <c:v>208</c:v>
                </c:pt>
                <c:pt idx="417">
                  <c:v>208.5</c:v>
                </c:pt>
                <c:pt idx="418">
                  <c:v>209</c:v>
                </c:pt>
                <c:pt idx="419">
                  <c:v>209.5</c:v>
                </c:pt>
                <c:pt idx="420">
                  <c:v>210</c:v>
                </c:pt>
                <c:pt idx="421">
                  <c:v>210.5</c:v>
                </c:pt>
                <c:pt idx="422">
                  <c:v>211</c:v>
                </c:pt>
                <c:pt idx="423">
                  <c:v>211.5</c:v>
                </c:pt>
                <c:pt idx="424">
                  <c:v>212</c:v>
                </c:pt>
                <c:pt idx="425">
                  <c:v>212.5</c:v>
                </c:pt>
                <c:pt idx="426">
                  <c:v>213</c:v>
                </c:pt>
                <c:pt idx="427">
                  <c:v>213.5</c:v>
                </c:pt>
                <c:pt idx="428">
                  <c:v>214</c:v>
                </c:pt>
                <c:pt idx="429">
                  <c:v>214.5</c:v>
                </c:pt>
                <c:pt idx="430">
                  <c:v>215</c:v>
                </c:pt>
                <c:pt idx="431">
                  <c:v>215.5</c:v>
                </c:pt>
                <c:pt idx="432">
                  <c:v>216</c:v>
                </c:pt>
                <c:pt idx="433">
                  <c:v>216.5</c:v>
                </c:pt>
                <c:pt idx="434">
                  <c:v>217</c:v>
                </c:pt>
                <c:pt idx="435">
                  <c:v>217.5</c:v>
                </c:pt>
                <c:pt idx="436">
                  <c:v>218</c:v>
                </c:pt>
                <c:pt idx="437">
                  <c:v>218.5</c:v>
                </c:pt>
                <c:pt idx="438">
                  <c:v>219</c:v>
                </c:pt>
                <c:pt idx="439">
                  <c:v>219.5</c:v>
                </c:pt>
                <c:pt idx="440">
                  <c:v>220</c:v>
                </c:pt>
                <c:pt idx="441">
                  <c:v>220.5</c:v>
                </c:pt>
                <c:pt idx="442">
                  <c:v>221</c:v>
                </c:pt>
                <c:pt idx="443">
                  <c:v>221.5</c:v>
                </c:pt>
                <c:pt idx="444">
                  <c:v>222</c:v>
                </c:pt>
                <c:pt idx="445">
                  <c:v>222.5</c:v>
                </c:pt>
                <c:pt idx="446">
                  <c:v>223</c:v>
                </c:pt>
                <c:pt idx="447">
                  <c:v>223.5</c:v>
                </c:pt>
                <c:pt idx="448">
                  <c:v>224</c:v>
                </c:pt>
                <c:pt idx="449">
                  <c:v>224.5</c:v>
                </c:pt>
                <c:pt idx="450">
                  <c:v>225</c:v>
                </c:pt>
                <c:pt idx="451">
                  <c:v>225.5</c:v>
                </c:pt>
                <c:pt idx="452">
                  <c:v>226</c:v>
                </c:pt>
                <c:pt idx="453">
                  <c:v>226.5</c:v>
                </c:pt>
                <c:pt idx="454">
                  <c:v>227</c:v>
                </c:pt>
                <c:pt idx="455">
                  <c:v>227.5</c:v>
                </c:pt>
                <c:pt idx="456">
                  <c:v>228</c:v>
                </c:pt>
                <c:pt idx="457">
                  <c:v>228.5</c:v>
                </c:pt>
                <c:pt idx="458">
                  <c:v>229</c:v>
                </c:pt>
                <c:pt idx="459">
                  <c:v>229.5</c:v>
                </c:pt>
                <c:pt idx="460">
                  <c:v>230</c:v>
                </c:pt>
                <c:pt idx="461">
                  <c:v>230.5</c:v>
                </c:pt>
                <c:pt idx="462">
                  <c:v>231</c:v>
                </c:pt>
                <c:pt idx="463">
                  <c:v>231.5</c:v>
                </c:pt>
                <c:pt idx="464">
                  <c:v>232</c:v>
                </c:pt>
                <c:pt idx="465">
                  <c:v>232.5</c:v>
                </c:pt>
                <c:pt idx="466">
                  <c:v>233</c:v>
                </c:pt>
                <c:pt idx="467">
                  <c:v>233.5</c:v>
                </c:pt>
                <c:pt idx="468">
                  <c:v>234</c:v>
                </c:pt>
                <c:pt idx="469">
                  <c:v>234.5</c:v>
                </c:pt>
                <c:pt idx="470">
                  <c:v>235</c:v>
                </c:pt>
                <c:pt idx="471">
                  <c:v>235.5</c:v>
                </c:pt>
                <c:pt idx="472">
                  <c:v>236</c:v>
                </c:pt>
                <c:pt idx="473">
                  <c:v>236.5</c:v>
                </c:pt>
                <c:pt idx="474">
                  <c:v>237</c:v>
                </c:pt>
                <c:pt idx="475">
                  <c:v>237.5</c:v>
                </c:pt>
                <c:pt idx="476">
                  <c:v>238</c:v>
                </c:pt>
                <c:pt idx="477">
                  <c:v>238.5</c:v>
                </c:pt>
                <c:pt idx="478">
                  <c:v>239</c:v>
                </c:pt>
                <c:pt idx="479">
                  <c:v>239.5</c:v>
                </c:pt>
                <c:pt idx="480">
                  <c:v>240</c:v>
                </c:pt>
                <c:pt idx="481">
                  <c:v>240.5</c:v>
                </c:pt>
                <c:pt idx="482">
                  <c:v>241</c:v>
                </c:pt>
                <c:pt idx="483">
                  <c:v>241.5</c:v>
                </c:pt>
                <c:pt idx="484">
                  <c:v>242</c:v>
                </c:pt>
                <c:pt idx="485">
                  <c:v>242.5</c:v>
                </c:pt>
                <c:pt idx="486">
                  <c:v>243</c:v>
                </c:pt>
                <c:pt idx="487">
                  <c:v>243.5</c:v>
                </c:pt>
                <c:pt idx="488">
                  <c:v>244</c:v>
                </c:pt>
                <c:pt idx="489">
                  <c:v>244.5</c:v>
                </c:pt>
                <c:pt idx="490">
                  <c:v>245</c:v>
                </c:pt>
                <c:pt idx="491">
                  <c:v>245.5</c:v>
                </c:pt>
                <c:pt idx="492">
                  <c:v>246</c:v>
                </c:pt>
                <c:pt idx="493">
                  <c:v>246.5</c:v>
                </c:pt>
                <c:pt idx="494">
                  <c:v>247</c:v>
                </c:pt>
                <c:pt idx="495">
                  <c:v>247.5</c:v>
                </c:pt>
                <c:pt idx="496">
                  <c:v>248</c:v>
                </c:pt>
                <c:pt idx="497">
                  <c:v>248.5</c:v>
                </c:pt>
                <c:pt idx="498">
                  <c:v>249</c:v>
                </c:pt>
                <c:pt idx="499">
                  <c:v>249.5</c:v>
                </c:pt>
                <c:pt idx="500">
                  <c:v>250</c:v>
                </c:pt>
                <c:pt idx="501">
                  <c:v>250.5</c:v>
                </c:pt>
                <c:pt idx="502">
                  <c:v>251</c:v>
                </c:pt>
                <c:pt idx="503">
                  <c:v>251.5</c:v>
                </c:pt>
                <c:pt idx="504">
                  <c:v>252</c:v>
                </c:pt>
                <c:pt idx="505">
                  <c:v>252.5</c:v>
                </c:pt>
                <c:pt idx="506">
                  <c:v>253</c:v>
                </c:pt>
                <c:pt idx="507">
                  <c:v>253.5</c:v>
                </c:pt>
                <c:pt idx="508">
                  <c:v>254</c:v>
                </c:pt>
                <c:pt idx="509">
                  <c:v>254.5</c:v>
                </c:pt>
                <c:pt idx="510">
                  <c:v>255</c:v>
                </c:pt>
                <c:pt idx="511">
                  <c:v>255.5</c:v>
                </c:pt>
                <c:pt idx="512">
                  <c:v>256</c:v>
                </c:pt>
                <c:pt idx="513">
                  <c:v>256.5</c:v>
                </c:pt>
                <c:pt idx="514">
                  <c:v>257</c:v>
                </c:pt>
                <c:pt idx="515">
                  <c:v>257.5</c:v>
                </c:pt>
                <c:pt idx="516">
                  <c:v>258</c:v>
                </c:pt>
                <c:pt idx="517">
                  <c:v>258.5</c:v>
                </c:pt>
                <c:pt idx="518">
                  <c:v>259</c:v>
                </c:pt>
                <c:pt idx="519">
                  <c:v>259.5</c:v>
                </c:pt>
                <c:pt idx="520">
                  <c:v>260</c:v>
                </c:pt>
                <c:pt idx="521">
                  <c:v>260.5</c:v>
                </c:pt>
                <c:pt idx="522">
                  <c:v>261</c:v>
                </c:pt>
                <c:pt idx="523">
                  <c:v>261.5</c:v>
                </c:pt>
                <c:pt idx="524">
                  <c:v>262</c:v>
                </c:pt>
                <c:pt idx="525">
                  <c:v>262.5</c:v>
                </c:pt>
                <c:pt idx="526">
                  <c:v>263</c:v>
                </c:pt>
                <c:pt idx="527">
                  <c:v>263.5</c:v>
                </c:pt>
                <c:pt idx="528">
                  <c:v>264</c:v>
                </c:pt>
                <c:pt idx="529">
                  <c:v>264.5</c:v>
                </c:pt>
                <c:pt idx="530">
                  <c:v>265</c:v>
                </c:pt>
                <c:pt idx="531">
                  <c:v>265.5</c:v>
                </c:pt>
                <c:pt idx="532">
                  <c:v>266</c:v>
                </c:pt>
                <c:pt idx="533">
                  <c:v>266.5</c:v>
                </c:pt>
                <c:pt idx="534">
                  <c:v>267</c:v>
                </c:pt>
                <c:pt idx="535">
                  <c:v>267.5</c:v>
                </c:pt>
                <c:pt idx="536">
                  <c:v>268</c:v>
                </c:pt>
                <c:pt idx="537">
                  <c:v>268.5</c:v>
                </c:pt>
                <c:pt idx="538">
                  <c:v>269</c:v>
                </c:pt>
                <c:pt idx="539">
                  <c:v>269.5</c:v>
                </c:pt>
                <c:pt idx="540">
                  <c:v>270</c:v>
                </c:pt>
                <c:pt idx="541">
                  <c:v>270.5</c:v>
                </c:pt>
                <c:pt idx="542">
                  <c:v>271</c:v>
                </c:pt>
                <c:pt idx="543">
                  <c:v>271.5</c:v>
                </c:pt>
                <c:pt idx="544">
                  <c:v>272</c:v>
                </c:pt>
                <c:pt idx="545">
                  <c:v>272.5</c:v>
                </c:pt>
                <c:pt idx="546">
                  <c:v>273</c:v>
                </c:pt>
                <c:pt idx="547">
                  <c:v>273.5</c:v>
                </c:pt>
                <c:pt idx="548">
                  <c:v>274</c:v>
                </c:pt>
                <c:pt idx="549">
                  <c:v>274.5</c:v>
                </c:pt>
                <c:pt idx="550">
                  <c:v>275</c:v>
                </c:pt>
                <c:pt idx="551">
                  <c:v>275.5</c:v>
                </c:pt>
                <c:pt idx="552">
                  <c:v>276</c:v>
                </c:pt>
                <c:pt idx="553">
                  <c:v>276.5</c:v>
                </c:pt>
                <c:pt idx="554">
                  <c:v>277</c:v>
                </c:pt>
                <c:pt idx="555">
                  <c:v>277.5</c:v>
                </c:pt>
                <c:pt idx="556">
                  <c:v>278</c:v>
                </c:pt>
                <c:pt idx="557">
                  <c:v>278.5</c:v>
                </c:pt>
                <c:pt idx="558">
                  <c:v>279</c:v>
                </c:pt>
                <c:pt idx="559">
                  <c:v>279.5</c:v>
                </c:pt>
                <c:pt idx="560">
                  <c:v>280</c:v>
                </c:pt>
                <c:pt idx="561">
                  <c:v>280.5</c:v>
                </c:pt>
                <c:pt idx="562">
                  <c:v>281</c:v>
                </c:pt>
                <c:pt idx="563">
                  <c:v>281.5</c:v>
                </c:pt>
                <c:pt idx="564">
                  <c:v>282</c:v>
                </c:pt>
                <c:pt idx="565">
                  <c:v>282.5</c:v>
                </c:pt>
                <c:pt idx="566">
                  <c:v>283</c:v>
                </c:pt>
                <c:pt idx="567">
                  <c:v>283.5</c:v>
                </c:pt>
                <c:pt idx="568">
                  <c:v>284</c:v>
                </c:pt>
                <c:pt idx="569">
                  <c:v>284.5</c:v>
                </c:pt>
                <c:pt idx="570">
                  <c:v>285</c:v>
                </c:pt>
                <c:pt idx="571">
                  <c:v>285.5</c:v>
                </c:pt>
                <c:pt idx="572">
                  <c:v>286</c:v>
                </c:pt>
                <c:pt idx="573">
                  <c:v>286.5</c:v>
                </c:pt>
                <c:pt idx="574">
                  <c:v>287</c:v>
                </c:pt>
                <c:pt idx="575">
                  <c:v>287.5</c:v>
                </c:pt>
                <c:pt idx="576">
                  <c:v>288</c:v>
                </c:pt>
                <c:pt idx="577">
                  <c:v>288.5</c:v>
                </c:pt>
                <c:pt idx="578">
                  <c:v>289</c:v>
                </c:pt>
                <c:pt idx="579">
                  <c:v>289.5</c:v>
                </c:pt>
                <c:pt idx="580">
                  <c:v>290</c:v>
                </c:pt>
                <c:pt idx="581">
                  <c:v>290.5</c:v>
                </c:pt>
                <c:pt idx="582">
                  <c:v>291</c:v>
                </c:pt>
                <c:pt idx="583">
                  <c:v>291.5</c:v>
                </c:pt>
                <c:pt idx="584">
                  <c:v>292</c:v>
                </c:pt>
                <c:pt idx="585">
                  <c:v>292.5</c:v>
                </c:pt>
                <c:pt idx="586">
                  <c:v>293</c:v>
                </c:pt>
                <c:pt idx="587">
                  <c:v>293.5</c:v>
                </c:pt>
                <c:pt idx="588">
                  <c:v>294</c:v>
                </c:pt>
                <c:pt idx="589">
                  <c:v>294.5</c:v>
                </c:pt>
                <c:pt idx="590">
                  <c:v>295</c:v>
                </c:pt>
                <c:pt idx="591">
                  <c:v>295.5</c:v>
                </c:pt>
                <c:pt idx="592">
                  <c:v>296</c:v>
                </c:pt>
                <c:pt idx="593">
                  <c:v>296.5</c:v>
                </c:pt>
                <c:pt idx="594">
                  <c:v>297</c:v>
                </c:pt>
                <c:pt idx="595">
                  <c:v>297.5</c:v>
                </c:pt>
                <c:pt idx="596">
                  <c:v>298</c:v>
                </c:pt>
                <c:pt idx="597">
                  <c:v>298.5</c:v>
                </c:pt>
                <c:pt idx="598">
                  <c:v>299</c:v>
                </c:pt>
                <c:pt idx="599">
                  <c:v>299.5</c:v>
                </c:pt>
                <c:pt idx="600">
                  <c:v>300</c:v>
                </c:pt>
              </c:numCache>
            </c:numRef>
          </c:xVal>
          <c:yVal>
            <c:numRef>
              <c:f>'аксел-р Z'!$S$5:$S$605</c:f>
              <c:numCache>
                <c:formatCode>General</c:formatCode>
                <c:ptCount val="601"/>
                <c:pt idx="0">
                  <c:v>4.5321817990259999E-2</c:v>
                </c:pt>
                <c:pt idx="1">
                  <c:v>1.3976648495380004E-2</c:v>
                </c:pt>
                <c:pt idx="2">
                  <c:v>7.3295798240870014E-2</c:v>
                </c:pt>
                <c:pt idx="3">
                  <c:v>4.7043988907690022E-2</c:v>
                </c:pt>
                <c:pt idx="4">
                  <c:v>2.8049584897459998E-2</c:v>
                </c:pt>
                <c:pt idx="5">
                  <c:v>0.36903397255100001</c:v>
                </c:pt>
                <c:pt idx="6">
                  <c:v>0.12939602885080001</c:v>
                </c:pt>
                <c:pt idx="7">
                  <c:v>9.5661940338660087E-2</c:v>
                </c:pt>
                <c:pt idx="8">
                  <c:v>8.9787547912470039E-2</c:v>
                </c:pt>
                <c:pt idx="9">
                  <c:v>8.385405696631007E-2</c:v>
                </c:pt>
                <c:pt idx="10">
                  <c:v>8.0526290811420057E-2</c:v>
                </c:pt>
                <c:pt idx="11">
                  <c:v>7.8009989355840026E-2</c:v>
                </c:pt>
                <c:pt idx="12">
                  <c:v>7.2559120658669998E-2</c:v>
                </c:pt>
                <c:pt idx="13">
                  <c:v>7.4176394426270026E-2</c:v>
                </c:pt>
                <c:pt idx="14">
                  <c:v>7.3529502558920004E-2</c:v>
                </c:pt>
                <c:pt idx="15">
                  <c:v>7.3371818583150006E-2</c:v>
                </c:pt>
                <c:pt idx="16">
                  <c:v>7.2646993639200033E-2</c:v>
                </c:pt>
                <c:pt idx="17">
                  <c:v>7.2857669069750025E-2</c:v>
                </c:pt>
                <c:pt idx="18">
                  <c:v>7.3126044443450014E-2</c:v>
                </c:pt>
                <c:pt idx="19">
                  <c:v>7.2019230021950043E-2</c:v>
                </c:pt>
                <c:pt idx="20">
                  <c:v>6.9667374967740045E-2</c:v>
                </c:pt>
                <c:pt idx="21">
                  <c:v>7.4836761912860039E-2</c:v>
                </c:pt>
                <c:pt idx="22">
                  <c:v>7.0465935518600031E-2</c:v>
                </c:pt>
                <c:pt idx="23">
                  <c:v>7.6281809651300006E-2</c:v>
                </c:pt>
                <c:pt idx="24">
                  <c:v>7.3353718125090034E-2</c:v>
                </c:pt>
                <c:pt idx="25">
                  <c:v>7.2064090424520055E-2</c:v>
                </c:pt>
                <c:pt idx="26">
                  <c:v>6.9216147530110031E-2</c:v>
                </c:pt>
                <c:pt idx="27">
                  <c:v>7.7390297333670061E-2</c:v>
                </c:pt>
                <c:pt idx="28">
                  <c:v>7.5498637760810047E-2</c:v>
                </c:pt>
                <c:pt idx="29">
                  <c:v>7.4478201936650043E-2</c:v>
                </c:pt>
                <c:pt idx="30">
                  <c:v>7.3698598653169994E-2</c:v>
                </c:pt>
                <c:pt idx="31">
                  <c:v>7.3355215407389998E-2</c:v>
                </c:pt>
                <c:pt idx="32">
                  <c:v>7.3001367214239998E-2</c:v>
                </c:pt>
                <c:pt idx="33">
                  <c:v>7.278324245426003E-2</c:v>
                </c:pt>
                <c:pt idx="34">
                  <c:v>7.2486609874600039E-2</c:v>
                </c:pt>
                <c:pt idx="35">
                  <c:v>7.2314549117990026E-2</c:v>
                </c:pt>
                <c:pt idx="36">
                  <c:v>7.2078275473110021E-2</c:v>
                </c:pt>
                <c:pt idx="37">
                  <c:v>7.1926443294629994E-2</c:v>
                </c:pt>
                <c:pt idx="38">
                  <c:v>7.1706164558190025E-2</c:v>
                </c:pt>
                <c:pt idx="39">
                  <c:v>7.1496199229470023E-2</c:v>
                </c:pt>
                <c:pt idx="40">
                  <c:v>7.0493458396829994E-2</c:v>
                </c:pt>
                <c:pt idx="41">
                  <c:v>7.2612850773099993E-2</c:v>
                </c:pt>
                <c:pt idx="42">
                  <c:v>7.1877171322360003E-2</c:v>
                </c:pt>
                <c:pt idx="43">
                  <c:v>7.1155502803139994E-2</c:v>
                </c:pt>
                <c:pt idx="44">
                  <c:v>7.0407779687730029E-2</c:v>
                </c:pt>
                <c:pt idx="45">
                  <c:v>7.2213299572500028E-2</c:v>
                </c:pt>
                <c:pt idx="46">
                  <c:v>7.1378547583460003E-2</c:v>
                </c:pt>
                <c:pt idx="47">
                  <c:v>7.1284416573170001E-2</c:v>
                </c:pt>
                <c:pt idx="48">
                  <c:v>7.0986202698520032E-2</c:v>
                </c:pt>
                <c:pt idx="49">
                  <c:v>7.0769662184410026E-2</c:v>
                </c:pt>
                <c:pt idx="50">
                  <c:v>7.0501393110780033E-2</c:v>
                </c:pt>
                <c:pt idx="51">
                  <c:v>7.0144884239719998E-2</c:v>
                </c:pt>
                <c:pt idx="52">
                  <c:v>6.9607777400390022E-2</c:v>
                </c:pt>
                <c:pt idx="53">
                  <c:v>7.0633642064259997E-2</c:v>
                </c:pt>
                <c:pt idx="54">
                  <c:v>7.0425083172810002E-2</c:v>
                </c:pt>
                <c:pt idx="55">
                  <c:v>6.9488223627279994E-2</c:v>
                </c:pt>
                <c:pt idx="56">
                  <c:v>7.1524583813619994E-2</c:v>
                </c:pt>
                <c:pt idx="57">
                  <c:v>7.0788405662049997E-2</c:v>
                </c:pt>
                <c:pt idx="58">
                  <c:v>7.0146242310040033E-2</c:v>
                </c:pt>
                <c:pt idx="59">
                  <c:v>6.9947472565789995E-2</c:v>
                </c:pt>
                <c:pt idx="60">
                  <c:v>6.9453485630710021E-2</c:v>
                </c:pt>
                <c:pt idx="61">
                  <c:v>7.0124323157780014E-2</c:v>
                </c:pt>
                <c:pt idx="62">
                  <c:v>6.982215417298003E-2</c:v>
                </c:pt>
                <c:pt idx="63">
                  <c:v>6.9638652930710032E-2</c:v>
                </c:pt>
                <c:pt idx="64">
                  <c:v>6.9516866897240057E-2</c:v>
                </c:pt>
                <c:pt idx="65">
                  <c:v>6.9060455647450031E-2</c:v>
                </c:pt>
                <c:pt idx="66">
                  <c:v>6.8811515454200028E-2</c:v>
                </c:pt>
                <c:pt idx="67">
                  <c:v>6.9597364362840031E-2</c:v>
                </c:pt>
                <c:pt idx="68">
                  <c:v>6.9076551588220028E-2</c:v>
                </c:pt>
                <c:pt idx="69">
                  <c:v>6.8990730526189994E-2</c:v>
                </c:pt>
                <c:pt idx="70">
                  <c:v>6.8863565813730043E-2</c:v>
                </c:pt>
                <c:pt idx="71">
                  <c:v>6.8733350468629995E-2</c:v>
                </c:pt>
                <c:pt idx="72">
                  <c:v>6.850654587611002E-2</c:v>
                </c:pt>
                <c:pt idx="73">
                  <c:v>6.8379817880690003E-2</c:v>
                </c:pt>
                <c:pt idx="74">
                  <c:v>6.8270644930860033E-2</c:v>
                </c:pt>
                <c:pt idx="75">
                  <c:v>6.7962714144080047E-2</c:v>
                </c:pt>
                <c:pt idx="76">
                  <c:v>6.7931933417990031E-2</c:v>
                </c:pt>
                <c:pt idx="77">
                  <c:v>6.7752886839240051E-2</c:v>
                </c:pt>
                <c:pt idx="78">
                  <c:v>6.744025352745002E-2</c:v>
                </c:pt>
                <c:pt idx="79">
                  <c:v>6.7029647907420026E-2</c:v>
                </c:pt>
                <c:pt idx="80">
                  <c:v>6.8467657928740058E-2</c:v>
                </c:pt>
                <c:pt idx="81">
                  <c:v>6.7736392341410046E-2</c:v>
                </c:pt>
                <c:pt idx="82">
                  <c:v>6.7992891345150047E-2</c:v>
                </c:pt>
                <c:pt idx="83">
                  <c:v>6.7725670873259994E-2</c:v>
                </c:pt>
                <c:pt idx="84">
                  <c:v>6.7239305831560001E-2</c:v>
                </c:pt>
                <c:pt idx="85">
                  <c:v>6.7968187997780025E-2</c:v>
                </c:pt>
                <c:pt idx="86">
                  <c:v>6.7693871281509999E-2</c:v>
                </c:pt>
                <c:pt idx="87">
                  <c:v>6.7347076061299999E-2</c:v>
                </c:pt>
                <c:pt idx="88">
                  <c:v>6.7141907528140032E-2</c:v>
                </c:pt>
                <c:pt idx="89">
                  <c:v>6.7046334624760034E-2</c:v>
                </c:pt>
                <c:pt idx="90">
                  <c:v>6.7343399313940025E-2</c:v>
                </c:pt>
                <c:pt idx="91">
                  <c:v>6.7134568971139993E-2</c:v>
                </c:pt>
                <c:pt idx="92">
                  <c:v>6.6973400169089981E-2</c:v>
                </c:pt>
                <c:pt idx="93">
                  <c:v>6.6913261506500024E-2</c:v>
                </c:pt>
                <c:pt idx="94">
                  <c:v>6.6915797961920029E-2</c:v>
                </c:pt>
                <c:pt idx="95">
                  <c:v>6.6565122528580004E-2</c:v>
                </c:pt>
                <c:pt idx="96">
                  <c:v>6.6600545806489997E-2</c:v>
                </c:pt>
                <c:pt idx="97">
                  <c:v>6.6496612366220023E-2</c:v>
                </c:pt>
                <c:pt idx="98">
                  <c:v>6.6473378796489985E-2</c:v>
                </c:pt>
                <c:pt idx="99">
                  <c:v>6.6269060215659967E-2</c:v>
                </c:pt>
                <c:pt idx="100">
                  <c:v>6.6045626837259994E-2</c:v>
                </c:pt>
                <c:pt idx="101">
                  <c:v>6.6048183335399996E-2</c:v>
                </c:pt>
                <c:pt idx="102">
                  <c:v>6.6356840008549994E-2</c:v>
                </c:pt>
                <c:pt idx="103">
                  <c:v>6.6248992367679976E-2</c:v>
                </c:pt>
                <c:pt idx="104">
                  <c:v>6.6093026904750024E-2</c:v>
                </c:pt>
                <c:pt idx="105">
                  <c:v>6.5932329930940045E-2</c:v>
                </c:pt>
                <c:pt idx="106">
                  <c:v>6.5695074289159994E-2</c:v>
                </c:pt>
                <c:pt idx="107">
                  <c:v>6.6307105906840025E-2</c:v>
                </c:pt>
                <c:pt idx="108">
                  <c:v>6.6067653393490022E-2</c:v>
                </c:pt>
                <c:pt idx="109">
                  <c:v>6.5996568715910031E-2</c:v>
                </c:pt>
                <c:pt idx="110">
                  <c:v>6.581567407350003E-2</c:v>
                </c:pt>
                <c:pt idx="111">
                  <c:v>6.5864351843740038E-2</c:v>
                </c:pt>
                <c:pt idx="112">
                  <c:v>6.5599973700289999E-2</c:v>
                </c:pt>
                <c:pt idx="113">
                  <c:v>6.6366667500370027E-2</c:v>
                </c:pt>
                <c:pt idx="114">
                  <c:v>6.6180202356650009E-2</c:v>
                </c:pt>
                <c:pt idx="115">
                  <c:v>6.6071517620110001E-2</c:v>
                </c:pt>
                <c:pt idx="116">
                  <c:v>6.6032310991599993E-2</c:v>
                </c:pt>
                <c:pt idx="117">
                  <c:v>6.5885783882090029E-2</c:v>
                </c:pt>
                <c:pt idx="118">
                  <c:v>6.5812498182200044E-2</c:v>
                </c:pt>
                <c:pt idx="119">
                  <c:v>6.5758134034130042E-2</c:v>
                </c:pt>
                <c:pt idx="120">
                  <c:v>6.5829792403820003E-2</c:v>
                </c:pt>
                <c:pt idx="121">
                  <c:v>6.5744231726320032E-2</c:v>
                </c:pt>
                <c:pt idx="122">
                  <c:v>6.5737005609389998E-2</c:v>
                </c:pt>
                <c:pt idx="123">
                  <c:v>6.5808667608040022E-2</c:v>
                </c:pt>
                <c:pt idx="124">
                  <c:v>6.5942000757239994E-2</c:v>
                </c:pt>
                <c:pt idx="125">
                  <c:v>6.5906266991180032E-2</c:v>
                </c:pt>
                <c:pt idx="126">
                  <c:v>6.5924020739200034E-2</c:v>
                </c:pt>
                <c:pt idx="127">
                  <c:v>6.5848149852709995E-2</c:v>
                </c:pt>
                <c:pt idx="128">
                  <c:v>6.593095134875003E-2</c:v>
                </c:pt>
                <c:pt idx="129">
                  <c:v>6.5833288820880048E-2</c:v>
                </c:pt>
                <c:pt idx="130">
                  <c:v>6.580001938967002E-2</c:v>
                </c:pt>
                <c:pt idx="131">
                  <c:v>6.572815621717E-2</c:v>
                </c:pt>
                <c:pt idx="132">
                  <c:v>6.5670177563809995E-2</c:v>
                </c:pt>
                <c:pt idx="133">
                  <c:v>6.5654359959590014E-2</c:v>
                </c:pt>
                <c:pt idx="134">
                  <c:v>6.6131946609179995E-2</c:v>
                </c:pt>
                <c:pt idx="135">
                  <c:v>6.623082605419002E-2</c:v>
                </c:pt>
                <c:pt idx="136">
                  <c:v>6.6257687955940045E-2</c:v>
                </c:pt>
                <c:pt idx="137">
                  <c:v>6.6113042024680019E-2</c:v>
                </c:pt>
                <c:pt idx="138">
                  <c:v>6.6290238999960033E-2</c:v>
                </c:pt>
                <c:pt idx="139">
                  <c:v>6.6323260339750029E-2</c:v>
                </c:pt>
                <c:pt idx="140">
                  <c:v>6.6138835925229997E-2</c:v>
                </c:pt>
                <c:pt idx="141">
                  <c:v>6.6404667476859996E-2</c:v>
                </c:pt>
                <c:pt idx="142">
                  <c:v>6.6571689024419997E-2</c:v>
                </c:pt>
                <c:pt idx="143">
                  <c:v>6.6550510107520014E-2</c:v>
                </c:pt>
                <c:pt idx="144">
                  <c:v>6.6574209522219999E-2</c:v>
                </c:pt>
                <c:pt idx="145">
                  <c:v>6.6722906401620027E-2</c:v>
                </c:pt>
                <c:pt idx="146">
                  <c:v>6.6659089724529996E-2</c:v>
                </c:pt>
                <c:pt idx="147">
                  <c:v>6.6654741563290001E-2</c:v>
                </c:pt>
                <c:pt idx="148">
                  <c:v>6.6763861320990034E-2</c:v>
                </c:pt>
                <c:pt idx="149">
                  <c:v>6.6828872893689995E-2</c:v>
                </c:pt>
                <c:pt idx="150">
                  <c:v>6.6794210915590027E-2</c:v>
                </c:pt>
                <c:pt idx="151">
                  <c:v>6.6873871005859994E-2</c:v>
                </c:pt>
                <c:pt idx="152">
                  <c:v>6.6979481584680006E-2</c:v>
                </c:pt>
                <c:pt idx="153">
                  <c:v>6.6994484921840056E-2</c:v>
                </c:pt>
                <c:pt idx="154">
                  <c:v>6.704486197091003E-2</c:v>
                </c:pt>
                <c:pt idx="155">
                  <c:v>6.7169254386069993E-2</c:v>
                </c:pt>
                <c:pt idx="156">
                  <c:v>6.7226515322550001E-2</c:v>
                </c:pt>
                <c:pt idx="157">
                  <c:v>6.7155546208360006E-2</c:v>
                </c:pt>
                <c:pt idx="158">
                  <c:v>6.724242259590002E-2</c:v>
                </c:pt>
                <c:pt idx="159">
                  <c:v>6.7295169793869986E-2</c:v>
                </c:pt>
                <c:pt idx="160">
                  <c:v>6.7520487914410038E-2</c:v>
                </c:pt>
                <c:pt idx="161">
                  <c:v>6.7654255236999999E-2</c:v>
                </c:pt>
                <c:pt idx="162">
                  <c:v>6.7739781775440031E-2</c:v>
                </c:pt>
                <c:pt idx="163">
                  <c:v>6.7800589151920027E-2</c:v>
                </c:pt>
                <c:pt idx="164">
                  <c:v>6.7941711140550004E-2</c:v>
                </c:pt>
                <c:pt idx="165">
                  <c:v>6.8009459248439999E-2</c:v>
                </c:pt>
                <c:pt idx="166">
                  <c:v>6.8005572838530023E-2</c:v>
                </c:pt>
                <c:pt idx="167">
                  <c:v>6.8110425380529999E-2</c:v>
                </c:pt>
                <c:pt idx="168">
                  <c:v>6.8109343274279976E-2</c:v>
                </c:pt>
                <c:pt idx="169">
                  <c:v>6.8187397935520047E-2</c:v>
                </c:pt>
                <c:pt idx="170">
                  <c:v>6.8250416042879999E-2</c:v>
                </c:pt>
                <c:pt idx="171">
                  <c:v>6.8448076810550013E-2</c:v>
                </c:pt>
                <c:pt idx="172">
                  <c:v>6.8460798579310034E-2</c:v>
                </c:pt>
                <c:pt idx="173">
                  <c:v>6.8545163855339999E-2</c:v>
                </c:pt>
                <c:pt idx="174">
                  <c:v>6.8467431004650053E-2</c:v>
                </c:pt>
                <c:pt idx="175">
                  <c:v>6.8620738301350001E-2</c:v>
                </c:pt>
                <c:pt idx="176">
                  <c:v>6.8638790604200028E-2</c:v>
                </c:pt>
                <c:pt idx="177">
                  <c:v>6.8706076236290048E-2</c:v>
                </c:pt>
                <c:pt idx="178">
                  <c:v>6.8670472354639994E-2</c:v>
                </c:pt>
                <c:pt idx="179">
                  <c:v>6.8740488764890001E-2</c:v>
                </c:pt>
                <c:pt idx="180">
                  <c:v>6.8809438483959998E-2</c:v>
                </c:pt>
                <c:pt idx="181">
                  <c:v>6.8837424020130059E-2</c:v>
                </c:pt>
                <c:pt idx="182">
                  <c:v>6.8870077666899995E-2</c:v>
                </c:pt>
                <c:pt idx="183">
                  <c:v>6.8921642265380001E-2</c:v>
                </c:pt>
                <c:pt idx="184">
                  <c:v>6.8989916990010031E-2</c:v>
                </c:pt>
                <c:pt idx="185">
                  <c:v>6.902861317007003E-2</c:v>
                </c:pt>
                <c:pt idx="186">
                  <c:v>6.9042777377530035E-2</c:v>
                </c:pt>
                <c:pt idx="187">
                  <c:v>6.9026429357830058E-2</c:v>
                </c:pt>
                <c:pt idx="188">
                  <c:v>6.9144105578149997E-2</c:v>
                </c:pt>
                <c:pt idx="189">
                  <c:v>6.9231056852270031E-2</c:v>
                </c:pt>
                <c:pt idx="190">
                  <c:v>6.9218606626560028E-2</c:v>
                </c:pt>
                <c:pt idx="191">
                  <c:v>6.9247546613000005E-2</c:v>
                </c:pt>
                <c:pt idx="192">
                  <c:v>6.9370092631280023E-2</c:v>
                </c:pt>
                <c:pt idx="193">
                  <c:v>6.9296773450010035E-2</c:v>
                </c:pt>
                <c:pt idx="194">
                  <c:v>6.9255684935840056E-2</c:v>
                </c:pt>
                <c:pt idx="195">
                  <c:v>6.9218906289179996E-2</c:v>
                </c:pt>
                <c:pt idx="196">
                  <c:v>6.9356660352890051E-2</c:v>
                </c:pt>
                <c:pt idx="197">
                  <c:v>6.9241087078030034E-2</c:v>
                </c:pt>
                <c:pt idx="198">
                  <c:v>6.9181278340350011E-2</c:v>
                </c:pt>
                <c:pt idx="199">
                  <c:v>6.9140592550059998E-2</c:v>
                </c:pt>
                <c:pt idx="200">
                  <c:v>6.9306841645310036E-2</c:v>
                </c:pt>
                <c:pt idx="201">
                  <c:v>6.9154187253690033E-2</c:v>
                </c:pt>
                <c:pt idx="202">
                  <c:v>6.9202159222740034E-2</c:v>
                </c:pt>
                <c:pt idx="203">
                  <c:v>6.9034439595050026E-2</c:v>
                </c:pt>
                <c:pt idx="204">
                  <c:v>6.9011107750150014E-2</c:v>
                </c:pt>
                <c:pt idx="205">
                  <c:v>6.8936114655360023E-2</c:v>
                </c:pt>
                <c:pt idx="206">
                  <c:v>6.8939665133340031E-2</c:v>
                </c:pt>
                <c:pt idx="207">
                  <c:v>6.8790623925630054E-2</c:v>
                </c:pt>
                <c:pt idx="208">
                  <c:v>6.8747488191360021E-2</c:v>
                </c:pt>
                <c:pt idx="209">
                  <c:v>6.8673460601450007E-2</c:v>
                </c:pt>
                <c:pt idx="210">
                  <c:v>6.8559007665599997E-2</c:v>
                </c:pt>
                <c:pt idx="211">
                  <c:v>6.8441338064259977E-2</c:v>
                </c:pt>
                <c:pt idx="212">
                  <c:v>6.8323869716929997E-2</c:v>
                </c:pt>
                <c:pt idx="213">
                  <c:v>6.8255134384969995E-2</c:v>
                </c:pt>
                <c:pt idx="214">
                  <c:v>6.8167943769290001E-2</c:v>
                </c:pt>
                <c:pt idx="215">
                  <c:v>6.8001670116940027E-2</c:v>
                </c:pt>
                <c:pt idx="216">
                  <c:v>6.7884608377820024E-2</c:v>
                </c:pt>
                <c:pt idx="217">
                  <c:v>6.7642521142250028E-2</c:v>
                </c:pt>
                <c:pt idx="218">
                  <c:v>6.7611436548420042E-2</c:v>
                </c:pt>
                <c:pt idx="219">
                  <c:v>6.7466327338990037E-2</c:v>
                </c:pt>
                <c:pt idx="220">
                  <c:v>6.7282132989789994E-2</c:v>
                </c:pt>
                <c:pt idx="221">
                  <c:v>6.6965613056480022E-2</c:v>
                </c:pt>
                <c:pt idx="222">
                  <c:v>6.6836828126820028E-2</c:v>
                </c:pt>
                <c:pt idx="223">
                  <c:v>6.6639226912959995E-2</c:v>
                </c:pt>
                <c:pt idx="224">
                  <c:v>6.6403967873600034E-2</c:v>
                </c:pt>
                <c:pt idx="225">
                  <c:v>6.6112410998450027E-2</c:v>
                </c:pt>
                <c:pt idx="226">
                  <c:v>6.5957196991070013E-2</c:v>
                </c:pt>
                <c:pt idx="227">
                  <c:v>6.5667485156140043E-2</c:v>
                </c:pt>
                <c:pt idx="228">
                  <c:v>6.537411308419E-2</c:v>
                </c:pt>
                <c:pt idx="229">
                  <c:v>6.5193403740270023E-2</c:v>
                </c:pt>
                <c:pt idx="230">
                  <c:v>6.4948806938469994E-2</c:v>
                </c:pt>
                <c:pt idx="231">
                  <c:v>6.4536079232320048E-2</c:v>
                </c:pt>
                <c:pt idx="232">
                  <c:v>6.426919135259003E-2</c:v>
                </c:pt>
                <c:pt idx="233">
                  <c:v>6.3839223078450011E-2</c:v>
                </c:pt>
                <c:pt idx="234">
                  <c:v>6.3502756505300004E-2</c:v>
                </c:pt>
                <c:pt idx="235">
                  <c:v>6.303802495772004E-2</c:v>
                </c:pt>
                <c:pt idx="236">
                  <c:v>6.265968270767E-2</c:v>
                </c:pt>
                <c:pt idx="237">
                  <c:v>6.2194381468930027E-2</c:v>
                </c:pt>
                <c:pt idx="238">
                  <c:v>6.1722213551980036E-2</c:v>
                </c:pt>
                <c:pt idx="239">
                  <c:v>6.1242461664999984E-2</c:v>
                </c:pt>
                <c:pt idx="240">
                  <c:v>6.0704253543459999E-2</c:v>
                </c:pt>
                <c:pt idx="241">
                  <c:v>6.0207267664229999E-2</c:v>
                </c:pt>
                <c:pt idx="242">
                  <c:v>5.9749137443250021E-2</c:v>
                </c:pt>
                <c:pt idx="243">
                  <c:v>5.8989483903940036E-2</c:v>
                </c:pt>
                <c:pt idx="244">
                  <c:v>5.8442194313910019E-2</c:v>
                </c:pt>
                <c:pt idx="245">
                  <c:v>5.7781644357910035E-2</c:v>
                </c:pt>
                <c:pt idx="246">
                  <c:v>5.7196917711560026E-2</c:v>
                </c:pt>
                <c:pt idx="247">
                  <c:v>5.6444915460659981E-2</c:v>
                </c:pt>
                <c:pt idx="248">
                  <c:v>5.578294940113003E-2</c:v>
                </c:pt>
                <c:pt idx="249">
                  <c:v>5.4842201783510021E-2</c:v>
                </c:pt>
                <c:pt idx="250">
                  <c:v>5.4052884580430026E-2</c:v>
                </c:pt>
                <c:pt idx="251">
                  <c:v>5.3173362332999984E-2</c:v>
                </c:pt>
                <c:pt idx="252">
                  <c:v>5.2231845524289978E-2</c:v>
                </c:pt>
                <c:pt idx="253">
                  <c:v>5.1166663671170003E-2</c:v>
                </c:pt>
                <c:pt idx="254">
                  <c:v>5.0118721446820037E-2</c:v>
                </c:pt>
                <c:pt idx="255">
                  <c:v>4.8999063551589998E-2</c:v>
                </c:pt>
                <c:pt idx="256">
                  <c:v>4.7860423392230025E-2</c:v>
                </c:pt>
                <c:pt idx="257">
                  <c:v>4.6659815223839989E-2</c:v>
                </c:pt>
                <c:pt idx="258">
                  <c:v>4.5212893636010019E-2</c:v>
                </c:pt>
                <c:pt idx="259">
                  <c:v>4.3735291857340056E-2</c:v>
                </c:pt>
                <c:pt idx="260">
                  <c:v>4.2063582332540025E-2</c:v>
                </c:pt>
                <c:pt idx="261">
                  <c:v>4.0362355748719998E-2</c:v>
                </c:pt>
                <c:pt idx="262">
                  <c:v>3.8795999944700003E-2</c:v>
                </c:pt>
                <c:pt idx="263">
                  <c:v>3.6931201170650019E-2</c:v>
                </c:pt>
                <c:pt idx="264">
                  <c:v>3.4916351021030002E-2</c:v>
                </c:pt>
                <c:pt idx="265">
                  <c:v>3.2746620663630002E-2</c:v>
                </c:pt>
                <c:pt idx="266">
                  <c:v>3.1141469832630005E-2</c:v>
                </c:pt>
                <c:pt idx="267">
                  <c:v>2.882037233273E-2</c:v>
                </c:pt>
                <c:pt idx="268">
                  <c:v>2.6942892428390017E-2</c:v>
                </c:pt>
                <c:pt idx="269">
                  <c:v>2.6214655037670002E-2</c:v>
                </c:pt>
                <c:pt idx="270">
                  <c:v>2.5756539369829995E-2</c:v>
                </c:pt>
                <c:pt idx="271">
                  <c:v>2.7026991080750011E-2</c:v>
                </c:pt>
                <c:pt idx="272">
                  <c:v>3.0443140498090018E-2</c:v>
                </c:pt>
                <c:pt idx="273">
                  <c:v>3.7342189092860002E-2</c:v>
                </c:pt>
                <c:pt idx="274">
                  <c:v>4.6828296516180014E-2</c:v>
                </c:pt>
                <c:pt idx="275">
                  <c:v>5.9991927738910038E-2</c:v>
                </c:pt>
                <c:pt idx="276">
                  <c:v>7.8460656717820029E-2</c:v>
                </c:pt>
                <c:pt idx="277">
                  <c:v>0.10429965749730002</c:v>
                </c:pt>
                <c:pt idx="278">
                  <c:v>0.14193823770820008</c:v>
                </c:pt>
                <c:pt idx="279">
                  <c:v>0.20211076755740007</c:v>
                </c:pt>
                <c:pt idx="280">
                  <c:v>0.30943279889660025</c:v>
                </c:pt>
                <c:pt idx="281">
                  <c:v>0.55794876746720001</c:v>
                </c:pt>
                <c:pt idx="282">
                  <c:v>1.742490281507</c:v>
                </c:pt>
                <c:pt idx="283">
                  <c:v>2.115996689997</c:v>
                </c:pt>
                <c:pt idx="284">
                  <c:v>0.72992820046940043</c:v>
                </c:pt>
                <c:pt idx="285">
                  <c:v>0.46265474507069998</c:v>
                </c:pt>
                <c:pt idx="286">
                  <c:v>0.3516472234564999</c:v>
                </c:pt>
                <c:pt idx="287">
                  <c:v>0.28860039504070012</c:v>
                </c:pt>
                <c:pt idx="288">
                  <c:v>0.24980550625430001</c:v>
                </c:pt>
                <c:pt idx="289">
                  <c:v>0.22214724216370008</c:v>
                </c:pt>
                <c:pt idx="290">
                  <c:v>0.20206299647930007</c:v>
                </c:pt>
                <c:pt idx="291">
                  <c:v>0.18724949815300015</c:v>
                </c:pt>
                <c:pt idx="292">
                  <c:v>0.17452675090790001</c:v>
                </c:pt>
                <c:pt idx="293">
                  <c:v>0.16446379995410007</c:v>
                </c:pt>
                <c:pt idx="294">
                  <c:v>0.15650746475980007</c:v>
                </c:pt>
                <c:pt idx="295">
                  <c:v>0.14971614163840011</c:v>
                </c:pt>
                <c:pt idx="296">
                  <c:v>0.14373388184720015</c:v>
                </c:pt>
                <c:pt idx="297">
                  <c:v>0.13855245090490001</c:v>
                </c:pt>
                <c:pt idx="298">
                  <c:v>0.13396354168310001</c:v>
                </c:pt>
                <c:pt idx="299">
                  <c:v>0.13039455641120001</c:v>
                </c:pt>
                <c:pt idx="300">
                  <c:v>0.12626206955230007</c:v>
                </c:pt>
                <c:pt idx="301">
                  <c:v>0.12341322068900003</c:v>
                </c:pt>
                <c:pt idx="302">
                  <c:v>0.12052316253310005</c:v>
                </c:pt>
                <c:pt idx="303">
                  <c:v>0.11816433005390005</c:v>
                </c:pt>
                <c:pt idx="304">
                  <c:v>0.11569978608990006</c:v>
                </c:pt>
                <c:pt idx="305">
                  <c:v>0.11324791544370003</c:v>
                </c:pt>
                <c:pt idx="306">
                  <c:v>0.11141661789360002</c:v>
                </c:pt>
                <c:pt idx="307">
                  <c:v>0.10948667159060003</c:v>
                </c:pt>
                <c:pt idx="308">
                  <c:v>0.10774719774789999</c:v>
                </c:pt>
                <c:pt idx="309">
                  <c:v>0.106257327947</c:v>
                </c:pt>
                <c:pt idx="310">
                  <c:v>0.10463887037170003</c:v>
                </c:pt>
                <c:pt idx="311">
                  <c:v>0.10315453878600005</c:v>
                </c:pt>
                <c:pt idx="312">
                  <c:v>0.10152375196390008</c:v>
                </c:pt>
                <c:pt idx="313">
                  <c:v>0.10081547755839999</c:v>
                </c:pt>
                <c:pt idx="314">
                  <c:v>9.9495858467390064E-2</c:v>
                </c:pt>
                <c:pt idx="315">
                  <c:v>9.8213851262850038E-2</c:v>
                </c:pt>
                <c:pt idx="316">
                  <c:v>9.7131196435590025E-2</c:v>
                </c:pt>
                <c:pt idx="317">
                  <c:v>9.6000831723170046E-2</c:v>
                </c:pt>
                <c:pt idx="318">
                  <c:v>9.5146254068300018E-2</c:v>
                </c:pt>
                <c:pt idx="319">
                  <c:v>9.4076777020970004E-2</c:v>
                </c:pt>
                <c:pt idx="320">
                  <c:v>9.3185673054420035E-2</c:v>
                </c:pt>
                <c:pt idx="321">
                  <c:v>9.2171493485600026E-2</c:v>
                </c:pt>
                <c:pt idx="322">
                  <c:v>9.1422269787570037E-2</c:v>
                </c:pt>
                <c:pt idx="323">
                  <c:v>9.0635869154610124E-2</c:v>
                </c:pt>
                <c:pt idx="324">
                  <c:v>8.9997074529580057E-2</c:v>
                </c:pt>
                <c:pt idx="325">
                  <c:v>8.901647963403006E-2</c:v>
                </c:pt>
                <c:pt idx="326">
                  <c:v>8.833969761273E-2</c:v>
                </c:pt>
                <c:pt idx="327">
                  <c:v>8.768990769618E-2</c:v>
                </c:pt>
                <c:pt idx="328">
                  <c:v>8.7013145949620008E-2</c:v>
                </c:pt>
                <c:pt idx="329">
                  <c:v>8.6288392653880039E-2</c:v>
                </c:pt>
                <c:pt idx="330">
                  <c:v>8.5736053265240059E-2</c:v>
                </c:pt>
                <c:pt idx="331">
                  <c:v>8.5120141430600038E-2</c:v>
                </c:pt>
                <c:pt idx="332">
                  <c:v>8.4441745064420037E-2</c:v>
                </c:pt>
                <c:pt idx="333">
                  <c:v>8.3954402215720078E-2</c:v>
                </c:pt>
                <c:pt idx="334">
                  <c:v>8.3322861687360042E-2</c:v>
                </c:pt>
                <c:pt idx="335">
                  <c:v>8.2725877461990061E-2</c:v>
                </c:pt>
                <c:pt idx="336">
                  <c:v>8.2246320359310038E-2</c:v>
                </c:pt>
                <c:pt idx="337">
                  <c:v>8.1727590116840096E-2</c:v>
                </c:pt>
                <c:pt idx="338">
                  <c:v>8.1184537864229994E-2</c:v>
                </c:pt>
                <c:pt idx="339">
                  <c:v>8.0639617714590023E-2</c:v>
                </c:pt>
                <c:pt idx="340">
                  <c:v>8.0182160289190008E-2</c:v>
                </c:pt>
                <c:pt idx="341">
                  <c:v>7.9790413120260056E-2</c:v>
                </c:pt>
                <c:pt idx="342">
                  <c:v>7.9297064919730056E-2</c:v>
                </c:pt>
                <c:pt idx="343">
                  <c:v>7.8839761827500035E-2</c:v>
                </c:pt>
                <c:pt idx="344">
                  <c:v>7.8373479330960033E-2</c:v>
                </c:pt>
                <c:pt idx="345">
                  <c:v>7.8039436419530026E-2</c:v>
                </c:pt>
                <c:pt idx="346">
                  <c:v>7.757487026465E-2</c:v>
                </c:pt>
                <c:pt idx="347">
                  <c:v>7.7249339052679999E-2</c:v>
                </c:pt>
                <c:pt idx="348">
                  <c:v>7.6818888026209994E-2</c:v>
                </c:pt>
                <c:pt idx="349">
                  <c:v>7.6547738986709996E-2</c:v>
                </c:pt>
                <c:pt idx="350">
                  <c:v>7.6197595316650032E-2</c:v>
                </c:pt>
                <c:pt idx="351">
                  <c:v>7.5967532815690048E-2</c:v>
                </c:pt>
                <c:pt idx="352">
                  <c:v>7.5594360673229999E-2</c:v>
                </c:pt>
                <c:pt idx="353">
                  <c:v>7.5246873168580003E-2</c:v>
                </c:pt>
                <c:pt idx="354">
                  <c:v>7.5026260169599998E-2</c:v>
                </c:pt>
                <c:pt idx="355">
                  <c:v>7.4865897274340024E-2</c:v>
                </c:pt>
                <c:pt idx="356">
                  <c:v>7.4523422570229994E-2</c:v>
                </c:pt>
                <c:pt idx="357">
                  <c:v>7.4293669119460032E-2</c:v>
                </c:pt>
                <c:pt idx="358">
                  <c:v>7.4389817124410035E-2</c:v>
                </c:pt>
                <c:pt idx="359">
                  <c:v>7.5184858296349993E-2</c:v>
                </c:pt>
                <c:pt idx="360">
                  <c:v>6.0978300919780015E-2</c:v>
                </c:pt>
                <c:pt idx="361">
                  <c:v>7.119305106503003E-2</c:v>
                </c:pt>
                <c:pt idx="362">
                  <c:v>7.172848257825E-2</c:v>
                </c:pt>
                <c:pt idx="363">
                  <c:v>7.1563707663009998E-2</c:v>
                </c:pt>
                <c:pt idx="364">
                  <c:v>7.147413727179E-2</c:v>
                </c:pt>
                <c:pt idx="365">
                  <c:v>7.1340672546739994E-2</c:v>
                </c:pt>
                <c:pt idx="366">
                  <c:v>7.1270540105439997E-2</c:v>
                </c:pt>
                <c:pt idx="367">
                  <c:v>7.0995293166210033E-2</c:v>
                </c:pt>
                <c:pt idx="368">
                  <c:v>7.0818662427290027E-2</c:v>
                </c:pt>
                <c:pt idx="369">
                  <c:v>7.0771737709109994E-2</c:v>
                </c:pt>
                <c:pt idx="370">
                  <c:v>7.0516384189470024E-2</c:v>
                </c:pt>
                <c:pt idx="371">
                  <c:v>7.0354952958010045E-2</c:v>
                </c:pt>
                <c:pt idx="372">
                  <c:v>7.0416980068690044E-2</c:v>
                </c:pt>
                <c:pt idx="373">
                  <c:v>7.0154974914210036E-2</c:v>
                </c:pt>
                <c:pt idx="374">
                  <c:v>7.0020891270290014E-2</c:v>
                </c:pt>
                <c:pt idx="375">
                  <c:v>6.9863804522790021E-2</c:v>
                </c:pt>
                <c:pt idx="376">
                  <c:v>6.9752151543210045E-2</c:v>
                </c:pt>
                <c:pt idx="377">
                  <c:v>6.9657582438160004E-2</c:v>
                </c:pt>
                <c:pt idx="378">
                  <c:v>6.9559564751420028E-2</c:v>
                </c:pt>
                <c:pt idx="379">
                  <c:v>6.9409412394590031E-2</c:v>
                </c:pt>
                <c:pt idx="380">
                  <c:v>6.9267548632300002E-2</c:v>
                </c:pt>
                <c:pt idx="381">
                  <c:v>6.9231081766209998E-2</c:v>
                </c:pt>
                <c:pt idx="382">
                  <c:v>6.9247754381850005E-2</c:v>
                </c:pt>
                <c:pt idx="383">
                  <c:v>6.9083353850020027E-2</c:v>
                </c:pt>
                <c:pt idx="384">
                  <c:v>6.8963744480619996E-2</c:v>
                </c:pt>
                <c:pt idx="385">
                  <c:v>6.8801620673630035E-2</c:v>
                </c:pt>
                <c:pt idx="386">
                  <c:v>6.888313484323004E-2</c:v>
                </c:pt>
                <c:pt idx="387">
                  <c:v>6.8741701353540033E-2</c:v>
                </c:pt>
                <c:pt idx="388">
                  <c:v>6.8741876362700002E-2</c:v>
                </c:pt>
                <c:pt idx="389">
                  <c:v>6.8658746238640003E-2</c:v>
                </c:pt>
                <c:pt idx="390">
                  <c:v>6.8627092119689995E-2</c:v>
                </c:pt>
                <c:pt idx="391">
                  <c:v>6.852658531741003E-2</c:v>
                </c:pt>
                <c:pt idx="392">
                  <c:v>6.8596071884560031E-2</c:v>
                </c:pt>
                <c:pt idx="393">
                  <c:v>6.8462195993140032E-2</c:v>
                </c:pt>
                <c:pt idx="394">
                  <c:v>6.8427188750350004E-2</c:v>
                </c:pt>
                <c:pt idx="395">
                  <c:v>6.8360500534000029E-2</c:v>
                </c:pt>
                <c:pt idx="396">
                  <c:v>6.8380886429420029E-2</c:v>
                </c:pt>
                <c:pt idx="397">
                  <c:v>6.8442777462999996E-2</c:v>
                </c:pt>
                <c:pt idx="398">
                  <c:v>6.8453130960950029E-2</c:v>
                </c:pt>
                <c:pt idx="399">
                  <c:v>6.8421122125709999E-2</c:v>
                </c:pt>
                <c:pt idx="400">
                  <c:v>6.8508008165350007E-2</c:v>
                </c:pt>
                <c:pt idx="401">
                  <c:v>6.8460314583340023E-2</c:v>
                </c:pt>
                <c:pt idx="402">
                  <c:v>6.8509320253930028E-2</c:v>
                </c:pt>
                <c:pt idx="403">
                  <c:v>6.8533816669940004E-2</c:v>
                </c:pt>
                <c:pt idx="404">
                  <c:v>6.8564376435529997E-2</c:v>
                </c:pt>
                <c:pt idx="405">
                  <c:v>6.8526204513020023E-2</c:v>
                </c:pt>
                <c:pt idx="406">
                  <c:v>6.8743484760250009E-2</c:v>
                </c:pt>
                <c:pt idx="407">
                  <c:v>6.880205576296998E-2</c:v>
                </c:pt>
                <c:pt idx="408">
                  <c:v>6.8659170437469996E-2</c:v>
                </c:pt>
                <c:pt idx="409">
                  <c:v>6.8904026577609995E-2</c:v>
                </c:pt>
                <c:pt idx="410">
                  <c:v>6.8785583324440028E-2</c:v>
                </c:pt>
                <c:pt idx="411">
                  <c:v>6.8931208973490019E-2</c:v>
                </c:pt>
                <c:pt idx="412">
                  <c:v>6.9008347558720026E-2</c:v>
                </c:pt>
                <c:pt idx="413">
                  <c:v>6.9147137022620028E-2</c:v>
                </c:pt>
                <c:pt idx="414">
                  <c:v>6.8980287868470033E-2</c:v>
                </c:pt>
                <c:pt idx="415">
                  <c:v>6.9202483320090047E-2</c:v>
                </c:pt>
                <c:pt idx="416">
                  <c:v>6.9284305956569994E-2</c:v>
                </c:pt>
                <c:pt idx="417">
                  <c:v>6.9415862087019997E-2</c:v>
                </c:pt>
                <c:pt idx="418">
                  <c:v>6.9231122435100004E-2</c:v>
                </c:pt>
                <c:pt idx="419">
                  <c:v>6.9475305396910006E-2</c:v>
                </c:pt>
                <c:pt idx="420">
                  <c:v>6.9488507547459999E-2</c:v>
                </c:pt>
                <c:pt idx="421">
                  <c:v>6.9564334753740048E-2</c:v>
                </c:pt>
                <c:pt idx="422">
                  <c:v>6.9517036877110056E-2</c:v>
                </c:pt>
                <c:pt idx="423">
                  <c:v>6.9693372608000029E-2</c:v>
                </c:pt>
                <c:pt idx="424">
                  <c:v>6.9747370320830032E-2</c:v>
                </c:pt>
                <c:pt idx="425">
                  <c:v>6.9911918584569993E-2</c:v>
                </c:pt>
                <c:pt idx="426">
                  <c:v>6.9887803930750031E-2</c:v>
                </c:pt>
                <c:pt idx="427">
                  <c:v>6.9954671752860034E-2</c:v>
                </c:pt>
                <c:pt idx="428">
                  <c:v>7.0026481929000059E-2</c:v>
                </c:pt>
                <c:pt idx="429">
                  <c:v>7.0196200943330053E-2</c:v>
                </c:pt>
                <c:pt idx="430">
                  <c:v>7.0275434363879993E-2</c:v>
                </c:pt>
                <c:pt idx="431">
                  <c:v>7.0340875267070002E-2</c:v>
                </c:pt>
                <c:pt idx="432">
                  <c:v>7.0370967628980027E-2</c:v>
                </c:pt>
                <c:pt idx="433">
                  <c:v>7.0557450054390028E-2</c:v>
                </c:pt>
                <c:pt idx="434">
                  <c:v>7.0582360881269998E-2</c:v>
                </c:pt>
                <c:pt idx="435">
                  <c:v>7.0669006324970002E-2</c:v>
                </c:pt>
                <c:pt idx="436">
                  <c:v>7.0773715169370019E-2</c:v>
                </c:pt>
                <c:pt idx="437">
                  <c:v>7.0794456802230038E-2</c:v>
                </c:pt>
                <c:pt idx="438">
                  <c:v>7.0830966005040047E-2</c:v>
                </c:pt>
                <c:pt idx="439">
                  <c:v>7.104425822969998E-2</c:v>
                </c:pt>
                <c:pt idx="440">
                  <c:v>7.111725254575002E-2</c:v>
                </c:pt>
                <c:pt idx="441">
                  <c:v>7.115889328890998E-2</c:v>
                </c:pt>
                <c:pt idx="442">
                  <c:v>7.1063432702670029E-2</c:v>
                </c:pt>
                <c:pt idx="443">
                  <c:v>7.1258143976980007E-2</c:v>
                </c:pt>
                <c:pt idx="444">
                  <c:v>7.130133801158002E-2</c:v>
                </c:pt>
                <c:pt idx="445">
                  <c:v>7.1370246042729998E-2</c:v>
                </c:pt>
                <c:pt idx="446">
                  <c:v>7.1475715991220004E-2</c:v>
                </c:pt>
                <c:pt idx="447">
                  <c:v>7.1552822492039994E-2</c:v>
                </c:pt>
                <c:pt idx="448">
                  <c:v>7.1548402883210002E-2</c:v>
                </c:pt>
                <c:pt idx="449">
                  <c:v>7.1641825430229969E-2</c:v>
                </c:pt>
                <c:pt idx="450">
                  <c:v>7.1585621984940048E-2</c:v>
                </c:pt>
                <c:pt idx="451">
                  <c:v>7.1815154870779996E-2</c:v>
                </c:pt>
                <c:pt idx="452">
                  <c:v>7.1783046015579999E-2</c:v>
                </c:pt>
                <c:pt idx="453">
                  <c:v>7.1760293419770027E-2</c:v>
                </c:pt>
                <c:pt idx="454">
                  <c:v>7.1967789976940047E-2</c:v>
                </c:pt>
                <c:pt idx="455">
                  <c:v>7.2065181874950021E-2</c:v>
                </c:pt>
                <c:pt idx="456">
                  <c:v>7.2142042175570006E-2</c:v>
                </c:pt>
                <c:pt idx="457">
                  <c:v>7.2052672853840052E-2</c:v>
                </c:pt>
                <c:pt idx="458">
                  <c:v>7.2064285248500032E-2</c:v>
                </c:pt>
                <c:pt idx="459">
                  <c:v>7.2234488046550027E-2</c:v>
                </c:pt>
                <c:pt idx="460">
                  <c:v>7.2129204301970021E-2</c:v>
                </c:pt>
                <c:pt idx="461">
                  <c:v>7.2233694952020089E-2</c:v>
                </c:pt>
                <c:pt idx="462">
                  <c:v>7.2315784735800026E-2</c:v>
                </c:pt>
                <c:pt idx="463">
                  <c:v>7.2311280223010047E-2</c:v>
                </c:pt>
                <c:pt idx="464">
                  <c:v>7.2480125806040047E-2</c:v>
                </c:pt>
                <c:pt idx="465">
                  <c:v>7.2405959128610031E-2</c:v>
                </c:pt>
                <c:pt idx="466">
                  <c:v>7.2350204784940031E-2</c:v>
                </c:pt>
                <c:pt idx="467">
                  <c:v>7.2408855130859998E-2</c:v>
                </c:pt>
                <c:pt idx="468">
                  <c:v>7.245439531514003E-2</c:v>
                </c:pt>
                <c:pt idx="469">
                  <c:v>7.256183147700003E-2</c:v>
                </c:pt>
                <c:pt idx="470">
                  <c:v>7.2535199063459996E-2</c:v>
                </c:pt>
                <c:pt idx="471">
                  <c:v>7.2540037707819999E-2</c:v>
                </c:pt>
                <c:pt idx="472">
                  <c:v>7.2614408314200032E-2</c:v>
                </c:pt>
                <c:pt idx="473">
                  <c:v>7.2664638027970047E-2</c:v>
                </c:pt>
                <c:pt idx="474">
                  <c:v>7.2907544274550012E-2</c:v>
                </c:pt>
                <c:pt idx="475">
                  <c:v>7.3098295534890029E-2</c:v>
                </c:pt>
                <c:pt idx="476">
                  <c:v>7.5786514456370038E-2</c:v>
                </c:pt>
                <c:pt idx="477">
                  <c:v>7.1073011424040031E-2</c:v>
                </c:pt>
                <c:pt idx="478">
                  <c:v>7.1973461320750012E-2</c:v>
                </c:pt>
                <c:pt idx="479">
                  <c:v>7.1989947701400006E-2</c:v>
                </c:pt>
                <c:pt idx="480">
                  <c:v>7.2186619168089994E-2</c:v>
                </c:pt>
                <c:pt idx="481">
                  <c:v>7.2165474059970036E-2</c:v>
                </c:pt>
                <c:pt idx="482">
                  <c:v>7.2110136510830022E-2</c:v>
                </c:pt>
                <c:pt idx="483">
                  <c:v>7.2058754896670033E-2</c:v>
                </c:pt>
                <c:pt idx="484">
                  <c:v>7.2141430090129993E-2</c:v>
                </c:pt>
                <c:pt idx="485">
                  <c:v>7.2157221930530036E-2</c:v>
                </c:pt>
                <c:pt idx="486">
                  <c:v>7.2025114859660025E-2</c:v>
                </c:pt>
                <c:pt idx="487">
                  <c:v>7.2036885244230048E-2</c:v>
                </c:pt>
                <c:pt idx="488">
                  <c:v>7.2014483703950027E-2</c:v>
                </c:pt>
                <c:pt idx="489">
                  <c:v>7.1966048063839994E-2</c:v>
                </c:pt>
                <c:pt idx="490">
                  <c:v>7.1769142547160006E-2</c:v>
                </c:pt>
                <c:pt idx="491">
                  <c:v>7.180214579666E-2</c:v>
                </c:pt>
                <c:pt idx="492">
                  <c:v>7.1667006172780004E-2</c:v>
                </c:pt>
                <c:pt idx="493">
                  <c:v>7.165286884164003E-2</c:v>
                </c:pt>
                <c:pt idx="494">
                  <c:v>7.1496032564420026E-2</c:v>
                </c:pt>
                <c:pt idx="495">
                  <c:v>7.1582537340210042E-2</c:v>
                </c:pt>
                <c:pt idx="496">
                  <c:v>7.1319424762069997E-2</c:v>
                </c:pt>
                <c:pt idx="497">
                  <c:v>7.1326602862020028E-2</c:v>
                </c:pt>
                <c:pt idx="498">
                  <c:v>7.1144669592819995E-2</c:v>
                </c:pt>
                <c:pt idx="499">
                  <c:v>7.1047074974700031E-2</c:v>
                </c:pt>
                <c:pt idx="500">
                  <c:v>7.0585336539340029E-2</c:v>
                </c:pt>
                <c:pt idx="501">
                  <c:v>7.1017402377379996E-2</c:v>
                </c:pt>
                <c:pt idx="502">
                  <c:v>7.0808854573559996E-2</c:v>
                </c:pt>
                <c:pt idx="503">
                  <c:v>7.0774642336440027E-2</c:v>
                </c:pt>
                <c:pt idx="504">
                  <c:v>7.0592060281820024E-2</c:v>
                </c:pt>
                <c:pt idx="505">
                  <c:v>7.0580569088829995E-2</c:v>
                </c:pt>
                <c:pt idx="506">
                  <c:v>7.0457333970530028E-2</c:v>
                </c:pt>
                <c:pt idx="507">
                  <c:v>7.0405273929210047E-2</c:v>
                </c:pt>
                <c:pt idx="508">
                  <c:v>7.0140378198440004E-2</c:v>
                </c:pt>
                <c:pt idx="509">
                  <c:v>7.0248848035630002E-2</c:v>
                </c:pt>
                <c:pt idx="510">
                  <c:v>7.0137569357580032E-2</c:v>
                </c:pt>
                <c:pt idx="511">
                  <c:v>6.9907700054550034E-2</c:v>
                </c:pt>
                <c:pt idx="512">
                  <c:v>6.9805829955720045E-2</c:v>
                </c:pt>
                <c:pt idx="513">
                  <c:v>6.9741128687840021E-2</c:v>
                </c:pt>
                <c:pt idx="514">
                  <c:v>6.9683689636880028E-2</c:v>
                </c:pt>
                <c:pt idx="515">
                  <c:v>6.9603555835200032E-2</c:v>
                </c:pt>
                <c:pt idx="516">
                  <c:v>6.9233194711740026E-2</c:v>
                </c:pt>
                <c:pt idx="517">
                  <c:v>6.925576558056E-2</c:v>
                </c:pt>
                <c:pt idx="518">
                  <c:v>6.900959657245001E-2</c:v>
                </c:pt>
                <c:pt idx="519">
                  <c:v>6.906753981290005E-2</c:v>
                </c:pt>
                <c:pt idx="520">
                  <c:v>6.8862739836570055E-2</c:v>
                </c:pt>
                <c:pt idx="521">
                  <c:v>6.8561457126200029E-2</c:v>
                </c:pt>
                <c:pt idx="522">
                  <c:v>6.8511559779360007E-2</c:v>
                </c:pt>
                <c:pt idx="523">
                  <c:v>6.8249500947320019E-2</c:v>
                </c:pt>
                <c:pt idx="524">
                  <c:v>6.8334787302270023E-2</c:v>
                </c:pt>
                <c:pt idx="525">
                  <c:v>6.8099983801390027E-2</c:v>
                </c:pt>
                <c:pt idx="526">
                  <c:v>6.7924961144500029E-2</c:v>
                </c:pt>
                <c:pt idx="527">
                  <c:v>6.7714402453660047E-2</c:v>
                </c:pt>
                <c:pt idx="528">
                  <c:v>6.7599514022060034E-2</c:v>
                </c:pt>
                <c:pt idx="529">
                  <c:v>6.7496880278890031E-2</c:v>
                </c:pt>
                <c:pt idx="530">
                  <c:v>6.7411451518590029E-2</c:v>
                </c:pt>
                <c:pt idx="531">
                  <c:v>6.7145604050870028E-2</c:v>
                </c:pt>
                <c:pt idx="532">
                  <c:v>6.7139458070739996E-2</c:v>
                </c:pt>
                <c:pt idx="533">
                  <c:v>6.6957451663350001E-2</c:v>
                </c:pt>
                <c:pt idx="534">
                  <c:v>6.6845462414049997E-2</c:v>
                </c:pt>
                <c:pt idx="535">
                  <c:v>6.6812356775399998E-2</c:v>
                </c:pt>
                <c:pt idx="536">
                  <c:v>6.6592682521910029E-2</c:v>
                </c:pt>
                <c:pt idx="537">
                  <c:v>6.6426069300240032E-2</c:v>
                </c:pt>
                <c:pt idx="538">
                  <c:v>6.6344871853500034E-2</c:v>
                </c:pt>
                <c:pt idx="539">
                  <c:v>6.6316976780969997E-2</c:v>
                </c:pt>
                <c:pt idx="540">
                  <c:v>6.5968652526920024E-2</c:v>
                </c:pt>
                <c:pt idx="541">
                  <c:v>6.6023239364239997E-2</c:v>
                </c:pt>
                <c:pt idx="542">
                  <c:v>6.610331755447002E-2</c:v>
                </c:pt>
                <c:pt idx="543">
                  <c:v>6.5884863823459996E-2</c:v>
                </c:pt>
                <c:pt idx="544">
                  <c:v>6.5641346383499971E-2</c:v>
                </c:pt>
                <c:pt idx="545">
                  <c:v>6.5440845342630005E-2</c:v>
                </c:pt>
                <c:pt idx="546">
                  <c:v>6.5335809139450002E-2</c:v>
                </c:pt>
                <c:pt idx="547">
                  <c:v>6.5189623963760004E-2</c:v>
                </c:pt>
                <c:pt idx="548">
                  <c:v>6.4987179515919993E-2</c:v>
                </c:pt>
                <c:pt idx="549">
                  <c:v>6.5024315425449994E-2</c:v>
                </c:pt>
                <c:pt idx="550">
                  <c:v>6.4811740434560033E-2</c:v>
                </c:pt>
                <c:pt idx="551">
                  <c:v>6.4825154695010004E-2</c:v>
                </c:pt>
                <c:pt idx="552">
                  <c:v>6.4409272177669993E-2</c:v>
                </c:pt>
                <c:pt idx="553">
                  <c:v>6.4229522252509996E-2</c:v>
                </c:pt>
                <c:pt idx="554">
                  <c:v>6.4303926997080027E-2</c:v>
                </c:pt>
                <c:pt idx="555">
                  <c:v>6.4259044965039994E-2</c:v>
                </c:pt>
                <c:pt idx="556">
                  <c:v>6.4078980296690027E-2</c:v>
                </c:pt>
                <c:pt idx="557">
                  <c:v>6.4132679151000058E-2</c:v>
                </c:pt>
                <c:pt idx="558">
                  <c:v>6.3734562090730029E-2</c:v>
                </c:pt>
                <c:pt idx="559">
                  <c:v>6.3722369343730031E-2</c:v>
                </c:pt>
                <c:pt idx="560">
                  <c:v>6.2996388779099993E-2</c:v>
                </c:pt>
                <c:pt idx="561">
                  <c:v>6.3313423632530036E-2</c:v>
                </c:pt>
                <c:pt idx="562">
                  <c:v>6.3112002261000014E-2</c:v>
                </c:pt>
                <c:pt idx="563">
                  <c:v>6.3459492969100029E-2</c:v>
                </c:pt>
                <c:pt idx="564">
                  <c:v>6.310508861795E-2</c:v>
                </c:pt>
                <c:pt idx="565">
                  <c:v>6.2781397219440024E-2</c:v>
                </c:pt>
                <c:pt idx="566">
                  <c:v>6.2886182909579993E-2</c:v>
                </c:pt>
                <c:pt idx="567">
                  <c:v>6.2982712468860003E-2</c:v>
                </c:pt>
                <c:pt idx="568">
                  <c:v>6.2889857001150004E-2</c:v>
                </c:pt>
                <c:pt idx="569">
                  <c:v>6.3025109838089996E-2</c:v>
                </c:pt>
                <c:pt idx="570">
                  <c:v>6.2122352332720017E-2</c:v>
                </c:pt>
                <c:pt idx="571">
                  <c:v>6.268811677104999E-2</c:v>
                </c:pt>
                <c:pt idx="572">
                  <c:v>6.2662862035830033E-2</c:v>
                </c:pt>
                <c:pt idx="573">
                  <c:v>6.2853065007140024E-2</c:v>
                </c:pt>
                <c:pt idx="574">
                  <c:v>6.2702524151120057E-2</c:v>
                </c:pt>
                <c:pt idx="575">
                  <c:v>6.2516012331330043E-2</c:v>
                </c:pt>
                <c:pt idx="576">
                  <c:v>6.2476882401320016E-2</c:v>
                </c:pt>
                <c:pt idx="577">
                  <c:v>6.2482087465530037E-2</c:v>
                </c:pt>
                <c:pt idx="578">
                  <c:v>6.2353082137660026E-2</c:v>
                </c:pt>
                <c:pt idx="579">
                  <c:v>6.2352283939280051E-2</c:v>
                </c:pt>
                <c:pt idx="580">
                  <c:v>6.2316699622560048E-2</c:v>
                </c:pt>
                <c:pt idx="581">
                  <c:v>6.2270830197209998E-2</c:v>
                </c:pt>
                <c:pt idx="582">
                  <c:v>6.2233344604729998E-2</c:v>
                </c:pt>
                <c:pt idx="583">
                  <c:v>6.2209770546790014E-2</c:v>
                </c:pt>
                <c:pt idx="584">
                  <c:v>6.2151150939269997E-2</c:v>
                </c:pt>
                <c:pt idx="585">
                  <c:v>6.2077504594720022E-2</c:v>
                </c:pt>
                <c:pt idx="586">
                  <c:v>6.2061813420850015E-2</c:v>
                </c:pt>
                <c:pt idx="587">
                  <c:v>6.2246875713469978E-2</c:v>
                </c:pt>
                <c:pt idx="588">
                  <c:v>6.2173431525440033E-2</c:v>
                </c:pt>
                <c:pt idx="589">
                  <c:v>6.2219258124480002E-2</c:v>
                </c:pt>
                <c:pt idx="590">
                  <c:v>6.2019972841680038E-2</c:v>
                </c:pt>
                <c:pt idx="591">
                  <c:v>6.2020810779949996E-2</c:v>
                </c:pt>
                <c:pt idx="592">
                  <c:v>6.1934618531010011E-2</c:v>
                </c:pt>
                <c:pt idx="593">
                  <c:v>6.2264746546420016E-2</c:v>
                </c:pt>
                <c:pt idx="594">
                  <c:v>6.2165471137070036E-2</c:v>
                </c:pt>
                <c:pt idx="595">
                  <c:v>6.1978311307150001E-2</c:v>
                </c:pt>
                <c:pt idx="596">
                  <c:v>6.2232528736720021E-2</c:v>
                </c:pt>
                <c:pt idx="597">
                  <c:v>6.2274640644729998E-2</c:v>
                </c:pt>
                <c:pt idx="598">
                  <c:v>6.2263733850680042E-2</c:v>
                </c:pt>
                <c:pt idx="599">
                  <c:v>6.2179080231359998E-2</c:v>
                </c:pt>
                <c:pt idx="600">
                  <c:v>6.2135363317380003E-2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B5A-4704-B23B-70130AA36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822528"/>
        <c:axId val="284824704"/>
      </c:scatterChart>
      <c:valAx>
        <c:axId val="284822528"/>
        <c:scaling>
          <c:orientation val="minMax"/>
          <c:max val="30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Частота, Гц</a:t>
                </a:r>
              </a:p>
            </c:rich>
          </c:tx>
          <c:layout>
            <c:manualLayout>
              <c:xMode val="edge"/>
              <c:yMode val="edge"/>
              <c:x val="0.45243175853018364"/>
              <c:y val="0.846156028832829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284824704"/>
        <c:crosses val="autoZero"/>
        <c:crossBetween val="midCat"/>
      </c:valAx>
      <c:valAx>
        <c:axId val="2848247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Амплитуда, </a:t>
                </a:r>
                <a:r>
                  <a:rPr lang="en-US"/>
                  <a:t>g\</a:t>
                </a:r>
                <a:r>
                  <a:rPr lang="ru-RU"/>
                  <a:t>Н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84822528"/>
        <c:crosses val="autoZero"/>
        <c:crossBetween val="midCat"/>
        <c:majorUnit val="2"/>
      </c:valAx>
    </c:plotArea>
    <c:legend>
      <c:legendPos val="b"/>
      <c:layout>
        <c:manualLayout>
          <c:xMode val="edge"/>
          <c:yMode val="edge"/>
          <c:x val="0.21889781277340337"/>
          <c:y val="0.91387769077762548"/>
          <c:w val="0.57109326334208244"/>
          <c:h val="7.8745641158787461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0">
          <a:latin typeface="Calibri" pitchFamily="34" charset="0"/>
          <a:cs typeface="Calibri" pitchFamily="34" charset="0"/>
        </a:defRPr>
      </a:pPr>
      <a:endParaRPr lang="ru-RU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0.52041</cdr:x>
      <cdr:y>0.32302</cdr:y>
    </cdr:from>
    <cdr:to>
      <cdr:x>0.71625</cdr:x>
      <cdr:y>0.41677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55185" y="926068"/>
          <a:ext cx="848669" cy="2687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>
              <a:latin typeface="Times New Roman" pitchFamily="18" charset="0"/>
              <a:cs typeface="Times New Roman" pitchFamily="18" charset="0"/>
            </a:rPr>
            <a:t>Форма 1</a:t>
          </a:r>
        </a:p>
      </cdr:txBody>
    </cdr:sp>
  </cdr:relSizeAnchor>
  <cdr:relSizeAnchor xmlns:cdr="http://schemas.openxmlformats.org/drawingml/2006/chartDrawing">
    <cdr:from>
      <cdr:x>0.2362</cdr:x>
      <cdr:y>0.07872</cdr:y>
    </cdr:from>
    <cdr:to>
      <cdr:x>0.47162</cdr:x>
      <cdr:y>0.20719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349899" y="271031"/>
          <a:ext cx="1345426" cy="4423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>
              <a:latin typeface="Times New Roman" pitchFamily="18" charset="0"/>
              <a:cs typeface="Times New Roman" pitchFamily="18" charset="0"/>
            </a:rPr>
            <a:t>Форма 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15E1E5CD-D5D8-4480-ADC3-46C6A0FC208F}" type="datetimeFigureOut">
              <a:rPr lang="ru-RU" smtClean="0"/>
              <a:t>11.02.2025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754CBAE9-5FB0-43CF-AAA5-33DB266C64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052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lmetro.ru/production/flowmeters/elmetro_flomac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gisp.gov.ru/pp719v2/pub/prod/" TargetMode="External"/><Relationship Id="rId4" Type="http://schemas.openxmlformats.org/officeDocument/2006/relationships/hyperlink" Target="https://gisp.gov.ru/pp719v2/pub/org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Здравствуйте уважаемые коллеги. Меня зовут Евгения Махнач.</a:t>
            </a:r>
          </a:p>
          <a:p>
            <a:r>
              <a:rPr lang="ru-RU" dirty="0"/>
              <a:t>Я являюсь начальником  отдела маркетинга компании ЭлМетро, одного  из ведущих Российских производителей приборо-строительного и метрологического оборудования.</a:t>
            </a:r>
          </a:p>
          <a:p>
            <a:r>
              <a:rPr lang="ru-RU" dirty="0"/>
              <a:t>Прежде всего хотелось бы выразить вам  благодарность за приглашение участия в данном мероприятии и предоставлении  возможности рассказать о нашей компании, </a:t>
            </a:r>
          </a:p>
          <a:p>
            <a:r>
              <a:rPr lang="ru-RU" dirty="0"/>
              <a:t>наших достижениях и перспективах развития, новинках в продукции и планах на будущее.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967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7338" y="354013"/>
            <a:ext cx="5961062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91928" y="3914946"/>
            <a:ext cx="5438140" cy="5372704"/>
          </a:xfrm>
        </p:spPr>
        <p:txBody>
          <a:bodyPr/>
          <a:lstStyle/>
          <a:p>
            <a:r>
              <a:rPr lang="ru-RU" dirty="0"/>
              <a:t>Кориолисовые</a:t>
            </a:r>
            <a:r>
              <a:rPr lang="ru-RU" baseline="0" dirty="0"/>
              <a:t> расходомеры Элметро-Фломак это наш флагман, наш главный продукт и кормилец, который мы начали разрабатывать в 2007 году, а запустили только в 2011г. и по сегодняшний день отдаем на его модернизацию большинство ресурсов.</a:t>
            </a:r>
          </a:p>
          <a:p>
            <a:r>
              <a:rPr lang="ru-RU" baseline="0" dirty="0"/>
              <a:t>Думаю большинство из вас знакомы с этими многопараметрическими расходомерами, которые одновременно измеряют массовый расход,  плотность  и температуру различных  жидкостей и газов, </a:t>
            </a:r>
          </a:p>
          <a:p>
            <a:r>
              <a:rPr lang="ru-RU" baseline="0" dirty="0"/>
              <a:t>причем прямым способом,  в отличие от других типов расходомеров.</a:t>
            </a:r>
          </a:p>
          <a:p>
            <a:r>
              <a:rPr lang="ru-RU" baseline="0" dirty="0"/>
              <a:t>За много лет работы,  мы освоили самый широкий среди отечественных производителей диапазон типоразмеров, от Ду2 мм до Ду 200 мм, </a:t>
            </a:r>
          </a:p>
          <a:p>
            <a:r>
              <a:rPr lang="ru-RU" baseline="0" dirty="0"/>
              <a:t>Причем, мы единственные в России производим маленькие диаметры 2,3,5 мм!!! </a:t>
            </a:r>
          </a:p>
          <a:p>
            <a:r>
              <a:rPr lang="ru-RU" baseline="0" dirty="0"/>
              <a:t>Наши расходомеры могут работать как при низкой температуре измеряемой среды от -100 град. С (-200 град в разработке), так и при высокой до  350 град. С,</a:t>
            </a:r>
          </a:p>
          <a:p>
            <a:r>
              <a:rPr lang="ru-RU" baseline="0" dirty="0"/>
              <a:t>в том числе во взрывозащищенном исполнении.</a:t>
            </a:r>
          </a:p>
          <a:p>
            <a:r>
              <a:rPr lang="ru-RU" baseline="0" dirty="0"/>
              <a:t>На экране вы видите основные характеристики кориолисовых  расходомеров. Голубым цветом выделены характеристики, которые стали доступны  не так давно-буквально в начале этого лета.</a:t>
            </a:r>
          </a:p>
          <a:p>
            <a:r>
              <a:rPr lang="ru-RU" baseline="0" dirty="0"/>
              <a:t>Появились два токовых пассивных сигнала, сейчас ведется работа чтобы сделать один из выходов активным. </a:t>
            </a:r>
          </a:p>
          <a:p>
            <a:r>
              <a:rPr lang="ru-RU" baseline="0" dirty="0"/>
              <a:t>Обращаю внимание, что с 2 мая этого года  код строки заказа был изменен. Добавлены некоторые новые опции, удобнее и понятнее для выбора некоторые параметры, особенно КМЧ.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Ну и повторюсь, что после тщательных испытаний, наши кориолисовые расходомеры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01.10.2024  получени Заключение Министерства промышленности и торговли Российской Федерации о подтверждении производства промышленной продукции на территории Российской Федерации в соответствии с Постановлением Правительства Российской Федерации № 719 от 17.07.2015 года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были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включены в Реестр промышленной продукции произведенной на территории Российской Федерации под реестровым номером №10578755 от 01.10.2024 г, с кодом 26.51.52.110 по ОК0342014 (ОКПД2).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baseline="0" dirty="0"/>
          </a:p>
          <a:p>
            <a:endParaRPr lang="ru-RU" baseline="0" dirty="0"/>
          </a:p>
          <a:p>
            <a:endParaRPr lang="ru-RU" baseline="0" dirty="0"/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114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3525" y="8686726"/>
            <a:ext cx="2972837" cy="45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48" tIns="46924" rIns="93848" bIns="46924" anchor="b"/>
          <a:lstStyle>
            <a:lvl1pPr defTabSz="955675"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5675"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5675"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5675"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5675"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8D26BD1-C74D-4DB7-9009-9FDA233E4F9B}" type="slidenum">
              <a:rPr lang="ru-RU" altLang="ru-RU" sz="1300">
                <a:solidFill>
                  <a:srgbClr val="000000"/>
                </a:solidFill>
                <a:ea typeface="Arial Unicode MS" pitchFamily="34" charset="-128"/>
              </a:rPr>
              <a:pPr algn="r" eaLnBrk="1" hangingPunct="1"/>
              <a:t>11</a:t>
            </a:fld>
            <a:endParaRPr lang="ru-RU" altLang="ru-RU" sz="1300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265113" fontAlgn="base"/>
            <a:r>
              <a:rPr lang="ru-RU" baseline="0" dirty="0"/>
              <a:t>Благодаря высокому качеству и полному циклу производства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своей продукции на территории Российской Федерации, доказав уникальность своих расходомеров,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</a:t>
            </a:r>
            <a:r>
              <a:rPr lang="ru-RU" sz="1200" dirty="0">
                <a:solidFill>
                  <a:srgbClr val="000000"/>
                </a:solidFill>
                <a:latin typeface="Open Sans"/>
                <a:ea typeface="Times New Roman"/>
              </a:rPr>
              <a:t>а счётчики-расходомеры массовые </a:t>
            </a:r>
            <a:r>
              <a:rPr lang="ru-RU" sz="1200" dirty="0">
                <a:solidFill>
                  <a:srgbClr val="000000"/>
                </a:solidFill>
                <a:latin typeface="Open Sans"/>
                <a:ea typeface="Times New Roman"/>
                <a:hlinkClick r:id="rId3"/>
              </a:rPr>
              <a:t>ЭЛМЕТРО-Фломак</a:t>
            </a:r>
            <a:r>
              <a:rPr lang="ru-RU" sz="1200" dirty="0">
                <a:solidFill>
                  <a:srgbClr val="000000"/>
                </a:solidFill>
                <a:latin typeface="Open Sans"/>
                <a:ea typeface="Times New Roman"/>
              </a:rPr>
              <a:t>, Группой компаний «ЭлМетро», получено Заключение Министерства промышленности и торговли Российской Федерации</a:t>
            </a:r>
          </a:p>
          <a:p>
            <a:pPr fontAlgn="base"/>
            <a:r>
              <a:rPr lang="ru-RU" sz="1200" dirty="0">
                <a:solidFill>
                  <a:srgbClr val="000000"/>
                </a:solidFill>
                <a:latin typeface="Open Sans"/>
                <a:ea typeface="Times New Roman"/>
              </a:rPr>
              <a:t>о подтверждении производства промышленной продукции на территории Российской Федерации в соответствии с Постановлением Правительства Российской Федерации                                                      № 719 от 17.07.2015 года.</a:t>
            </a:r>
            <a:endParaRPr lang="ru-RU" sz="1200" dirty="0">
              <a:latin typeface="Times New Roman"/>
              <a:ea typeface="Times New Roman"/>
            </a:endParaRPr>
          </a:p>
          <a:p>
            <a:pPr marR="441960" indent="270510" algn="just" fontAlgn="base">
              <a:lnSpc>
                <a:spcPts val="1680"/>
              </a:lnSpc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  <a:latin typeface="Open Sans"/>
              <a:ea typeface="Times New Roman"/>
            </a:endParaRPr>
          </a:p>
          <a:p>
            <a:pPr marR="441960" indent="270510" fontAlgn="base">
              <a:lnSpc>
                <a:spcPts val="168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Open Sans"/>
                <a:ea typeface="Times New Roman"/>
              </a:rPr>
              <a:t>На основании выданного Заключения счётчики-расходомеры массовые  </a:t>
            </a:r>
            <a:endParaRPr lang="ru-RU" sz="1200" dirty="0">
              <a:latin typeface="Times New Roman"/>
              <a:ea typeface="Times New Roman"/>
            </a:endParaRPr>
          </a:p>
          <a:p>
            <a:pPr marR="441960" fontAlgn="base">
              <a:lnSpc>
                <a:spcPts val="168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Open Sans"/>
                <a:ea typeface="Times New Roman"/>
                <a:hlinkClick r:id="rId3"/>
              </a:rPr>
              <a:t>ЭЛМЕТРО-Фломак</a:t>
            </a:r>
            <a:r>
              <a:rPr lang="ru-RU" sz="1200" dirty="0">
                <a:solidFill>
                  <a:srgbClr val="000000"/>
                </a:solidFill>
                <a:latin typeface="Open Sans"/>
                <a:ea typeface="Times New Roman"/>
              </a:rPr>
              <a:t> включены Реестр промышленной продукции произведенной на территории Российской Федерации под реестровым номером: </a:t>
            </a:r>
          </a:p>
          <a:p>
            <a:pPr marR="441960" fontAlgn="base">
              <a:lnSpc>
                <a:spcPts val="168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Open Sans"/>
                <a:ea typeface="Times New Roman"/>
              </a:rPr>
              <a:t>№10578755 от 01.10.2024 г, с кодом 26.51.52.110 по ОК0342014 (ОКПД2).</a:t>
            </a:r>
            <a:endParaRPr lang="ru-RU" sz="1200" dirty="0">
              <a:latin typeface="Times New Roman"/>
              <a:ea typeface="Times New Roman"/>
            </a:endParaRPr>
          </a:p>
          <a:p>
            <a:pPr marR="441960" indent="270510" algn="just" fontAlgn="base">
              <a:lnSpc>
                <a:spcPts val="1680"/>
              </a:lnSpc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  <a:latin typeface="Open Sans"/>
              <a:ea typeface="Times New Roman"/>
            </a:endParaRPr>
          </a:p>
          <a:p>
            <a:pPr marR="441960" indent="270510" fontAlgn="base">
              <a:lnSpc>
                <a:spcPts val="168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Open Sans"/>
                <a:ea typeface="Times New Roman"/>
              </a:rPr>
              <a:t>Информация об этом размещена на сайте Минпромторга в Перечне производителей Российской промышленной продукции: </a:t>
            </a:r>
            <a:r>
              <a:rPr lang="ru-RU" sz="1200" u="sng" dirty="0">
                <a:solidFill>
                  <a:srgbClr val="0000FF"/>
                </a:solidFill>
                <a:latin typeface="Open Sans"/>
                <a:ea typeface="Times New Roman"/>
                <a:hlinkClick r:id="rId4"/>
              </a:rPr>
              <a:t>https://gisp.gov.ru/pp719v2/pub/org</a:t>
            </a:r>
            <a:endParaRPr lang="ru-RU" sz="1200" u="sng" dirty="0">
              <a:solidFill>
                <a:srgbClr val="0000FF"/>
              </a:solidFill>
              <a:latin typeface="Open Sans"/>
              <a:ea typeface="Times New Roman"/>
            </a:endParaRPr>
          </a:p>
          <a:p>
            <a:pPr marR="441960" fontAlgn="base">
              <a:lnSpc>
                <a:spcPts val="168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Open Sans"/>
                <a:ea typeface="Times New Roman"/>
              </a:rPr>
              <a:t>и в Реестре Российской промышленной продукции: </a:t>
            </a:r>
            <a:r>
              <a:rPr lang="ru-RU" sz="1200" u="sng" dirty="0">
                <a:solidFill>
                  <a:srgbClr val="0000FF"/>
                </a:solidFill>
                <a:latin typeface="Open Sans"/>
                <a:ea typeface="Times New Roman"/>
                <a:hlinkClick r:id="rId5"/>
              </a:rPr>
              <a:t>https://gisp.gov.ru/pp719v2/pub/prod/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на сегодняшний день единственных кориолисовых расходомеров в реестре Минпромторга.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сегодняшний день,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наши ЭЛМЕТРО-Фломак-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единственные кориолисовые расходомеры в реестре Минпромторга!!!</a:t>
            </a:r>
          </a:p>
          <a:p>
            <a:endParaRPr lang="ru-RU" dirty="0"/>
          </a:p>
          <a:p>
            <a:pPr eaLnBrk="1" hangingPunct="1"/>
            <a:endParaRPr lang="ru-RU" altLang="ru-RU" dirty="0"/>
          </a:p>
        </p:txBody>
      </p:sp>
      <p:sp>
        <p:nvSpPr>
          <p:cNvPr id="2" name="Нижний колонтитул 1"/>
          <p:cNvSpPr txBox="1">
            <a:spLocks noGrp="1"/>
          </p:cNvSpPr>
          <p:nvPr/>
        </p:nvSpPr>
        <p:spPr bwMode="auto">
          <a:xfrm>
            <a:off x="0" y="8686726"/>
            <a:ext cx="2972838" cy="45578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848" tIns="46924" rIns="93848" bIns="46924" anchor="b"/>
          <a:lstStyle/>
          <a:p>
            <a:pPr defTabSz="938421" eaLnBrk="1" hangingPunct="1">
              <a:defRPr/>
            </a:pPr>
            <a:r>
              <a:rPr lang="ru-RU" sz="1300" dirty="0">
                <a:cs typeface="+mn-cs"/>
              </a:rPr>
              <a:t>Совещание с российскими производителями по вопросу "Разработка и импортозамещение средств измерения расхода и контроля показателей качества жидких углеводородных средств"</a:t>
            </a:r>
          </a:p>
        </p:txBody>
      </p:sp>
    </p:spTree>
    <p:extLst>
      <p:ext uri="{BB962C8B-B14F-4D97-AF65-F5344CB8AC3E}">
        <p14:creationId xmlns:p14="http://schemas.microsoft.com/office/powerpoint/2010/main" val="879624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tabLst>
                <a:tab pos="738188" algn="l"/>
                <a:tab pos="1481138" algn="l"/>
                <a:tab pos="2224088" algn="l"/>
                <a:tab pos="2967038" algn="l"/>
              </a:tabLs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27075" indent="-277813" defTabSz="936625">
              <a:tabLst>
                <a:tab pos="738188" algn="l"/>
                <a:tab pos="1481138" algn="l"/>
                <a:tab pos="2224088" algn="l"/>
                <a:tab pos="2967038" algn="l"/>
              </a:tabLs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0775" indent="-222250" defTabSz="936625">
              <a:tabLst>
                <a:tab pos="738188" algn="l"/>
                <a:tab pos="1481138" algn="l"/>
                <a:tab pos="2224088" algn="l"/>
                <a:tab pos="2967038" algn="l"/>
              </a:tabLs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68450" indent="-222250" defTabSz="936625">
              <a:tabLst>
                <a:tab pos="738188" algn="l"/>
                <a:tab pos="1481138" algn="l"/>
                <a:tab pos="2224088" algn="l"/>
                <a:tab pos="2967038" algn="l"/>
              </a:tabLs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17713" indent="-222250" defTabSz="936625">
              <a:tabLst>
                <a:tab pos="738188" algn="l"/>
                <a:tab pos="1481138" algn="l"/>
                <a:tab pos="2224088" algn="l"/>
                <a:tab pos="2967038" algn="l"/>
              </a:tabLs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4913" indent="-222250" defTabSz="936625" eaLnBrk="0" fontAlgn="base" hangingPunct="0">
              <a:spcBef>
                <a:spcPct val="0"/>
              </a:spcBef>
              <a:spcAft>
                <a:spcPct val="0"/>
              </a:spcAft>
              <a:tabLst>
                <a:tab pos="738188" algn="l"/>
                <a:tab pos="1481138" algn="l"/>
                <a:tab pos="2224088" algn="l"/>
                <a:tab pos="2967038" algn="l"/>
              </a:tabLs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2113" indent="-222250" defTabSz="936625" eaLnBrk="0" fontAlgn="base" hangingPunct="0">
              <a:spcBef>
                <a:spcPct val="0"/>
              </a:spcBef>
              <a:spcAft>
                <a:spcPct val="0"/>
              </a:spcAft>
              <a:tabLst>
                <a:tab pos="738188" algn="l"/>
                <a:tab pos="1481138" algn="l"/>
                <a:tab pos="2224088" algn="l"/>
                <a:tab pos="2967038" algn="l"/>
              </a:tabLs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9313" indent="-222250" defTabSz="936625" eaLnBrk="0" fontAlgn="base" hangingPunct="0">
              <a:spcBef>
                <a:spcPct val="0"/>
              </a:spcBef>
              <a:spcAft>
                <a:spcPct val="0"/>
              </a:spcAft>
              <a:tabLst>
                <a:tab pos="738188" algn="l"/>
                <a:tab pos="1481138" algn="l"/>
                <a:tab pos="2224088" algn="l"/>
                <a:tab pos="2967038" algn="l"/>
              </a:tabLs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46513" indent="-222250" defTabSz="936625" eaLnBrk="0" fontAlgn="base" hangingPunct="0">
              <a:spcBef>
                <a:spcPct val="0"/>
              </a:spcBef>
              <a:spcAft>
                <a:spcPct val="0"/>
              </a:spcAft>
              <a:tabLst>
                <a:tab pos="738188" algn="l"/>
                <a:tab pos="1481138" algn="l"/>
                <a:tab pos="2224088" algn="l"/>
                <a:tab pos="2967038" algn="l"/>
              </a:tabLs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E00C5AF4-C553-4D77-B927-E422A6B1095B}" type="slidenum">
              <a:rPr lang="ru-RU" altLang="ru-RU" sz="1300" smtClean="0">
                <a:solidFill>
                  <a:srgbClr val="000000"/>
                </a:solidFill>
                <a:ea typeface="Arial Unicode MS"/>
                <a:cs typeface="Arial Unicode MS"/>
              </a:rPr>
              <a:pPr/>
              <a:t>12</a:t>
            </a:fld>
            <a:endParaRPr lang="ru-RU" altLang="ru-RU" sz="1300">
              <a:solidFill>
                <a:srgbClr val="000000"/>
              </a:solidFill>
              <a:ea typeface="Arial Unicode MS"/>
              <a:cs typeface="Arial Unicode M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>
                <a:latin typeface="Arial" pitchFamily="34" charset="0"/>
              </a:rPr>
              <a:t>Производители блочного оборудования в своих методиках выполнения измерений (МВИ) уже наработали решения по снижению погрешностей измерения массовыми расходомерами (в основном </a:t>
            </a:r>
            <a:r>
              <a:rPr lang="en-US" altLang="ru-RU">
                <a:latin typeface="Arial" pitchFamily="34" charset="0"/>
              </a:rPr>
              <a:t>MicroMotion</a:t>
            </a:r>
            <a:r>
              <a:rPr lang="ru-RU" altLang="ru-RU">
                <a:latin typeface="Arial" pitchFamily="34" charset="0"/>
              </a:rPr>
              <a:t>). Мы позволяем им</a:t>
            </a:r>
            <a:r>
              <a:rPr lang="en-US" altLang="ru-RU">
                <a:latin typeface="Arial" pitchFamily="34" charset="0"/>
              </a:rPr>
              <a:t> </a:t>
            </a:r>
            <a:r>
              <a:rPr lang="ru-RU" altLang="ru-RU">
                <a:latin typeface="Arial" pitchFamily="34" charset="0"/>
              </a:rPr>
              <a:t>воспользоваться этим багажом, унифицировав карту регистров ЭлМетро-Фломак и </a:t>
            </a:r>
            <a:r>
              <a:rPr lang="en-US" altLang="ru-RU">
                <a:latin typeface="Arial" pitchFamily="34" charset="0"/>
              </a:rPr>
              <a:t>MicroMotion.</a:t>
            </a:r>
            <a:r>
              <a:rPr lang="ru-RU" altLang="ru-RU">
                <a:latin typeface="Arial" pitchFamily="34" charset="0"/>
              </a:rPr>
              <a:t>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импортозамещение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95C0-94E2-4F22-8101-1661BED946C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36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  <a:p>
            <a:r>
              <a:rPr lang="ru-RU" baseline="0" dirty="0"/>
              <a:t>В 2022 году мы узаконили, сертифицировали имитационный метод поверки расходомера ЭЛМЕТРО-Фломак без ухудшения погрешности, который не имеет аналогов в мире!</a:t>
            </a:r>
          </a:p>
          <a:p>
            <a:r>
              <a:rPr lang="ru-RU" baseline="0" dirty="0"/>
              <a:t>Теперь мы обладатели уникальной методики, которая позволяет сократить временные и финансовые затраты, связанные с поверкой,  нашим заказчикам.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7034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810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Следующие расходомеры это Ультразвуковые</a:t>
            </a:r>
            <a:r>
              <a:rPr lang="ru-RU" baseline="0" dirty="0"/>
              <a:t> расходомеры ЭЛМЕТРО-Флоус,   для измерения чистых или грязных газов. </a:t>
            </a:r>
          </a:p>
          <a:p>
            <a:r>
              <a:rPr lang="ru-RU" baseline="0" dirty="0"/>
              <a:t>Эти расходомеры также с нами уже </a:t>
            </a:r>
            <a:r>
              <a:rPr lang="ru-RU" sz="1200" dirty="0"/>
              <a:t> с 2014 года,</a:t>
            </a:r>
            <a:r>
              <a:rPr lang="ru-RU" sz="1200" baseline="0" dirty="0"/>
              <a:t> когда выпускались </a:t>
            </a:r>
            <a:r>
              <a:rPr lang="ru-RU" sz="1200" dirty="0"/>
              <a:t>под названием ДРУ, а с 2019 года стали наименоваться Флоус.</a:t>
            </a:r>
          </a:p>
          <a:p>
            <a:r>
              <a:rPr lang="ru-RU" sz="1200" dirty="0"/>
              <a:t>Расходомеры хорошо зарекомендовали себя при испытаниях и в эксплуатации, представляют интерес для потребителей  и думаю вам тоже хорошо знакомы.</a:t>
            </a:r>
            <a:endParaRPr lang="en-US" sz="1200" dirty="0"/>
          </a:p>
          <a:p>
            <a:endParaRPr lang="ru-RU" baseline="0" dirty="0"/>
          </a:p>
          <a:p>
            <a:r>
              <a:rPr lang="ru-RU" baseline="0" dirty="0"/>
              <a:t>Количество лучей у расходомера может быть  1, 2 или 4 в зависимости от типоразмера и длины прямолинейных участков, и не зависит от класса точности. </a:t>
            </a:r>
          </a:p>
          <a:p>
            <a:pPr defTabSz="882213">
              <a:defRPr/>
            </a:pPr>
            <a:r>
              <a:rPr lang="ru-RU" dirty="0"/>
              <a:t>Чтобы при прохождении грязных, влажных газов  не происходило налипание на излучатели, они утоплены в корпус прибора. При</a:t>
            </a:r>
            <a:r>
              <a:rPr lang="ru-RU" baseline="0" dirty="0"/>
              <a:t> их загрязнении (определяет самодиагностика прибора),</a:t>
            </a:r>
          </a:p>
          <a:p>
            <a:pPr defTabSz="882213">
              <a:defRPr/>
            </a:pPr>
            <a:r>
              <a:rPr lang="ru-RU" baseline="0" dirty="0"/>
              <a:t>возможна прочистка излучателей с помощью спец инструмента путем снятия крышек на проточной части и выкручиванием излучателей.  После их демонтажа поверки расходомера не требуется.</a:t>
            </a:r>
            <a:endParaRPr lang="ru-RU" dirty="0"/>
          </a:p>
          <a:p>
            <a:pPr marL="0" marR="0" indent="0" algn="l" defTabSz="882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Корпуса на давление выше 16МПа идут </a:t>
            </a:r>
            <a:r>
              <a:rPr lang="ru-RU" baseline="0" dirty="0" err="1"/>
              <a:t>цельноточеные</a:t>
            </a:r>
            <a:r>
              <a:rPr lang="ru-RU" baseline="0" dirty="0"/>
              <a:t>. </a:t>
            </a:r>
          </a:p>
          <a:p>
            <a:pPr defTabSz="882213">
              <a:defRPr/>
            </a:pP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Расходомеры корпусные исполнения диаметром от 50 мм до 300мм, освоили производство корпусов из сплава хастеллой с титановыми излучателями, на агрессивные газы, например,  содержащих сероводород.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  <a:p>
            <a:endParaRPr lang="ru-RU" baseline="0" dirty="0"/>
          </a:p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114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>
              <a:defRPr/>
            </a:pPr>
            <a:endParaRPr lang="ru-RU" baseline="0" dirty="0"/>
          </a:p>
          <a:p>
            <a:pPr defTabSz="882213">
              <a:defRPr/>
            </a:pPr>
            <a:r>
              <a:rPr lang="ru-RU" baseline="0" dirty="0"/>
              <a:t>Мы встроили вычислитель в голову расходомера,  который  вычисляет расход газа, приведенный к стандартным условиям (т.е с коррекцией по температуре и давлению), </a:t>
            </a:r>
          </a:p>
          <a:p>
            <a:pPr defTabSz="882213">
              <a:defRPr/>
            </a:pPr>
            <a:r>
              <a:rPr lang="ru-RU" baseline="0" dirty="0"/>
              <a:t>а также расширили диагностические функции, появилась возможность автоматически  определять степень загрязнения излучателей.</a:t>
            </a:r>
          </a:p>
          <a:p>
            <a:endParaRPr lang="ru-RU" baseline="0" dirty="0"/>
          </a:p>
          <a:p>
            <a:r>
              <a:rPr lang="ru-RU" baseline="0" dirty="0"/>
              <a:t>Для данных расходомеров также доступна  бездемонтажная имитационная поверка без остановки процесса и другие функции, которые вы видите на экране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95C0-94E2-4F22-8101-1661BED946CF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216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ru-RU" altLang="ru-RU" sz="1200" dirty="0"/>
              <a:t>Д</a:t>
            </a:r>
            <a:r>
              <a:rPr lang="ru-RU" altLang="ru-RU" sz="1200" baseline="0" dirty="0"/>
              <a:t>алеко не все газы сухие и чистые. При первой же ОПЭ на </a:t>
            </a:r>
            <a:r>
              <a:rPr lang="ru-RU" altLang="ru-RU" sz="1200" baseline="0" dirty="0" err="1"/>
              <a:t>Стрежевском</a:t>
            </a:r>
            <a:r>
              <a:rPr lang="ru-RU" altLang="ru-RU" sz="1200" baseline="0" dirty="0"/>
              <a:t> НПЗ выявлено периодическое заливание нижних излучателей расходомера жидкостью. Отложения на стенке излучателя создают паразитные связи с корпусом, приводя к резкому ухудшению качества сигнала. А наличие агрессивных компонентов в газе приводит к полному выходу из строя излучателей.</a:t>
            </a:r>
          </a:p>
          <a:p>
            <a:pPr marL="0" indent="0">
              <a:buFontTx/>
              <a:buNone/>
            </a:pPr>
            <a:r>
              <a:rPr lang="ru-RU" altLang="ru-RU" sz="1200" baseline="0" dirty="0"/>
              <a:t>Для решения проблемы пришлось применить комплекс мер из разнообразных областей: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altLang="ru-RU" sz="1200" baseline="0" dirty="0"/>
              <a:t>  Специальная конструкция излучателей с толстостенной оболочкой (в том числе из титана) позволила значительно повысить ресурс изделия;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altLang="ru-RU" sz="1200" baseline="0" dirty="0"/>
              <a:t>  Форма излучателя обеспечивает высокий уровень акустической развязки полезного сигнала от корпуса расходомера;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altLang="ru-RU" sz="1200" baseline="0" dirty="0"/>
              <a:t>  </a:t>
            </a:r>
            <a:r>
              <a:rPr lang="ru-RU" altLang="ru-RU" sz="1200" baseline="0" dirty="0" err="1"/>
              <a:t>Гидродиамические</a:t>
            </a:r>
            <a:r>
              <a:rPr lang="ru-RU" altLang="ru-RU" sz="1200" baseline="0" dirty="0"/>
              <a:t> расчеты позволили сформировать конструкцию, в которой жидкость из пазух </a:t>
            </a:r>
            <a:r>
              <a:rPr lang="ru-RU" altLang="ru-RU" sz="1200" baseline="0" dirty="0" err="1"/>
              <a:t>удалятеся</a:t>
            </a:r>
            <a:r>
              <a:rPr lang="ru-RU" altLang="ru-RU" sz="1200" baseline="0" dirty="0"/>
              <a:t> естественным путем;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altLang="ru-RU" sz="1200" baseline="0" dirty="0"/>
              <a:t>  </a:t>
            </a:r>
            <a:r>
              <a:rPr lang="ru-RU" altLang="ru-RU" sz="1200" baseline="0" dirty="0"/>
              <a:t>А расширенная диагностика позволяет динамически менять параметры излучаемых сигналов и внедрить принудительную продувку пазух расходомера для автоматического восстановления </a:t>
            </a:r>
            <a:r>
              <a:rPr lang="ru-RU" altLang="ru-RU" sz="1200" baseline="0" dirty="0" err="1"/>
              <a:t>работоспосо</a:t>
            </a:r>
            <a:endParaRPr lang="en-US" altLang="ru-RU" sz="1200" baseline="0" dirty="0"/>
          </a:p>
          <a:p>
            <a:pPr marL="0" indent="0">
              <a:buFont typeface="Arial" pitchFamily="34" charset="0"/>
              <a:buNone/>
            </a:pPr>
            <a:r>
              <a:rPr lang="ru-RU" altLang="ru-RU" sz="1200" baseline="0" dirty="0" err="1"/>
              <a:t>бности</a:t>
            </a:r>
            <a:r>
              <a:rPr lang="ru-RU" altLang="ru-RU" sz="1200" baseline="0" dirty="0"/>
              <a:t>.</a:t>
            </a:r>
            <a:endParaRPr lang="en-US" altLang="ru-RU" sz="1200" baseline="0" dirty="0"/>
          </a:p>
          <a:p>
            <a:pPr marL="0" indent="0">
              <a:buFont typeface="Arial" pitchFamily="34" charset="0"/>
              <a:buNone/>
            </a:pPr>
            <a:endParaRPr lang="en-US" altLang="ru-RU" sz="1200" baseline="0" dirty="0"/>
          </a:p>
          <a:p>
            <a:pPr marL="0" indent="0">
              <a:buFont typeface="Arial" pitchFamily="34" charset="0"/>
              <a:buNone/>
            </a:pPr>
            <a:r>
              <a:rPr lang="ru-RU" altLang="ru-RU" sz="1200" baseline="0" dirty="0"/>
              <a:t>Также для исполнения влажных газов есть исполнение с продувкой посадочных мест излучателей. В коде заказа это опция </a:t>
            </a:r>
            <a:r>
              <a:rPr lang="en-US" altLang="ru-RU" sz="1200" baseline="0" dirty="0"/>
              <a:t>W</a:t>
            </a:r>
            <a:r>
              <a:rPr lang="ru-RU" altLang="ru-RU" sz="1200" baseline="0" dirty="0"/>
              <a:t> –поток содержит существенное количество жидкости.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95C0-94E2-4F22-8101-1661BED946C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566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537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98475" y="552450"/>
            <a:ext cx="5608638" cy="3155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764890" y="3865675"/>
            <a:ext cx="5438140" cy="5890053"/>
          </a:xfrm>
        </p:spPr>
        <p:txBody>
          <a:bodyPr/>
          <a:lstStyle/>
          <a:p>
            <a:r>
              <a:rPr lang="ru-RU" dirty="0"/>
              <a:t>Наша компания </a:t>
            </a:r>
            <a:r>
              <a:rPr lang="ru-RU" baseline="0" dirty="0"/>
              <a:t> ЭлМетро располагается  в столице Южного Урала- городе Челябинске.</a:t>
            </a:r>
          </a:p>
          <a:p>
            <a:r>
              <a:rPr lang="ru-RU" baseline="0" dirty="0"/>
              <a:t>И такое расположение не случайно, ведь Челябинск является  передовым промышленным центром России,  в котором  наблюдается  </a:t>
            </a:r>
            <a:r>
              <a:rPr lang="ru-RU" dirty="0"/>
              <a:t>тесный союз науки и производства. </a:t>
            </a:r>
          </a:p>
          <a:p>
            <a:r>
              <a:rPr lang="ru-RU" dirty="0"/>
              <a:t>Так,  благодаря научным деятелям, в 1996 г на базе лаборатории приборостроительного факультета Южно-Уральского госуниверситета (его вид на фотографии) </a:t>
            </a:r>
          </a:p>
          <a:p>
            <a:r>
              <a:rPr lang="ru-RU" baseline="0" dirty="0"/>
              <a:t>Было организовано </a:t>
            </a:r>
            <a:r>
              <a:rPr lang="ru-RU" dirty="0"/>
              <a:t> конструкторское бюро, а позднее</a:t>
            </a:r>
            <a:r>
              <a:rPr lang="ru-RU" baseline="0" dirty="0"/>
              <a:t> предприятие «Специальная Автоматика (СпецАвто)» которое занималось разработкой и изготовлением электроники </a:t>
            </a:r>
            <a:r>
              <a:rPr lang="ru-RU" dirty="0"/>
              <a:t>для </a:t>
            </a:r>
          </a:p>
          <a:p>
            <a:r>
              <a:rPr lang="ru-RU" dirty="0"/>
              <a:t>ведущих российских приборостроительных компаний. </a:t>
            </a:r>
          </a:p>
          <a:p>
            <a:r>
              <a:rPr lang="ru-RU" dirty="0"/>
              <a:t>Это  были проекты первых российских калибраторов давления, разработка и производство плат для микропроцессорных датчиков давления, температуры</a:t>
            </a:r>
          </a:p>
          <a:p>
            <a:r>
              <a:rPr lang="ru-RU" dirty="0"/>
              <a:t>с первым в России</a:t>
            </a:r>
            <a:r>
              <a:rPr lang="ru-RU" baseline="0" dirty="0"/>
              <a:t> </a:t>
            </a:r>
            <a:r>
              <a:rPr lang="ru-RU" dirty="0"/>
              <a:t>выходным сигналом  по </a:t>
            </a:r>
            <a:r>
              <a:rPr lang="en-US" dirty="0"/>
              <a:t>HART-</a:t>
            </a:r>
            <a:r>
              <a:rPr lang="ru-RU" dirty="0"/>
              <a:t>протоколу, GPS-навигаторов, теплосчетчиков и т.д. </a:t>
            </a:r>
          </a:p>
          <a:p>
            <a:r>
              <a:rPr lang="ru-RU" dirty="0"/>
              <a:t>В</a:t>
            </a:r>
            <a:r>
              <a:rPr lang="ru-RU" baseline="0" dirty="0"/>
              <a:t> 2008 году, в силу всяких обстоятельств, было решено, что пора  выходить на рынок под своей торговой маркой, со своей разработанной и произведенной от А до Я продукцией.  </a:t>
            </a:r>
            <a:endParaRPr lang="ru-RU" dirty="0"/>
          </a:p>
          <a:p>
            <a:r>
              <a:rPr lang="ru-RU" baseline="0" dirty="0"/>
              <a:t>Так появилась торговая марка ЭлМетро, означающая  сочетание начала двух очень важных и значимых в мире автоматизации слов: Электроника и Метрология.</a:t>
            </a:r>
          </a:p>
          <a:p>
            <a:r>
              <a:rPr lang="ru-RU" baseline="0" dirty="0"/>
              <a:t>И вот мы с вами  уже более 15 лет вместе! </a:t>
            </a:r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114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Новинка 2024 года -  «ЭЛМЕТРО-Флоус» врезного исполнения, т.е. с монтажом излучателей на существующую трубу  для  измерения факельных и технологических газов.</a:t>
            </a:r>
          </a:p>
          <a:p>
            <a:r>
              <a:rPr lang="ru-RU" dirty="0"/>
              <a:t>Вы видите фотографию реально установленного врезного расходомера на трубе учета факельного газа Ду200мм, на объекте нашего заказчика в районе крайнего Севера.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660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установки врезных Флоусов нами разработана оснастка, позволяющая без приварки и врезки в трубопровод  установить излучатели  через патрубки. </a:t>
            </a:r>
          </a:p>
          <a:p>
            <a:r>
              <a:rPr lang="ru-RU" dirty="0"/>
              <a:t>Единственное ограничение, это то,  что врезка должна осуществляться без  давления в системе</a:t>
            </a:r>
            <a:r>
              <a:rPr lang="ru-RU" baseline="0" dirty="0"/>
              <a:t> т.е это </a:t>
            </a:r>
            <a:r>
              <a:rPr lang="ru-RU" dirty="0"/>
              <a:t> </a:t>
            </a:r>
            <a:r>
              <a:rPr lang="ru-RU" sz="1200" dirty="0"/>
              <a:t>«холодная» врезка с остановкой процесса.</a:t>
            </a:r>
          </a:p>
          <a:p>
            <a:r>
              <a:rPr lang="ru-RU" sz="1200" dirty="0"/>
              <a:t>Сейчас идет р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азработка исполнения с горячей врезкой (без остановки процесса)</a:t>
            </a:r>
            <a:r>
              <a:rPr lang="ru-RU" sz="12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работа над оснасткой для имитационной поверки.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050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В 2023 году изготовлен и установлен первый образец. Установка выполнялась в цехе на вырезанном участке трубопровода;</a:t>
            </a:r>
          </a:p>
          <a:p>
            <a:r>
              <a:rPr lang="ru-RU" sz="1200" dirty="0"/>
              <a:t>Заказы стали поступать регулярно.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436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>
              <a:defRPr/>
            </a:pPr>
            <a:r>
              <a:rPr lang="ru-RU" baseline="0" dirty="0"/>
              <a:t>Расходомеры ЭЛМЕТРО-Флоус могут быть использованы в узлах учета, в ГРС нового поколения, на </a:t>
            </a:r>
            <a:r>
              <a:rPr lang="ru-RU" dirty="0"/>
              <a:t>НПЗ и на нефте- и газодобыче, где в основном грязные газы. </a:t>
            </a:r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687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Кроме приборов измерения расхода мы также производим  сигнализаторы и датчики измерения уровня.</a:t>
            </a:r>
          </a:p>
          <a:p>
            <a:r>
              <a:rPr lang="ru-RU" dirty="0"/>
              <a:t>Это направление деятельности относительно молодое, но очень востребованное и перспективное,</a:t>
            </a:r>
            <a:r>
              <a:rPr lang="ru-RU" baseline="0" dirty="0"/>
              <a:t> особенно сейчас. </a:t>
            </a:r>
            <a:endParaRPr lang="ru-RU" dirty="0"/>
          </a:p>
          <a:p>
            <a:r>
              <a:rPr lang="ru-RU" dirty="0"/>
              <a:t>В сентябре 2019 года были изготовлены первые вибрационные сигнализаторы плотности и уровня ЭЛМЕТРО-ВСПУ</a:t>
            </a:r>
            <a:r>
              <a:rPr lang="ru-RU" baseline="0" dirty="0"/>
              <a:t>, </a:t>
            </a:r>
          </a:p>
          <a:p>
            <a:r>
              <a:rPr lang="ru-RU" baseline="0" dirty="0"/>
              <a:t>предназначенные для контроля и сигнализации предельных уровней жидкостей в открытых или закрытых резервуарах, трубопроводах.</a:t>
            </a:r>
            <a:endParaRPr lang="ru-RU" dirty="0"/>
          </a:p>
          <a:p>
            <a:r>
              <a:rPr lang="ru-RU" dirty="0"/>
              <a:t>Подробную информацию</a:t>
            </a:r>
            <a:r>
              <a:rPr lang="ru-RU" baseline="0" dirty="0"/>
              <a:t> по ним вы видите на экране. </a:t>
            </a:r>
          </a:p>
          <a:p>
            <a:r>
              <a:rPr lang="ru-RU" baseline="0" dirty="0"/>
              <a:t>Хотелось бы отметить, что сигнализаторы были разработаны конструкторами нашего научно-технического  центра и изготавливаются нашим предприятием полностью.</a:t>
            </a:r>
          </a:p>
          <a:p>
            <a:r>
              <a:rPr lang="ru-RU" baseline="0" dirty="0"/>
              <a:t>В механическом цехе осуществляются  все операции по производству корпуса и сенсорной части</a:t>
            </a:r>
            <a:r>
              <a:rPr lang="en-US" baseline="0" dirty="0"/>
              <a:t>: </a:t>
            </a:r>
            <a:r>
              <a:rPr lang="ru-RU" baseline="0" dirty="0"/>
              <a:t>штамповка, покраска, резка, шлифовка, пайка, сварка и др.</a:t>
            </a:r>
          </a:p>
          <a:p>
            <a:r>
              <a:rPr lang="ru-RU" baseline="0" dirty="0"/>
              <a:t>В цехе по производству электроники методом поверхностного монтажа изготавливаются и проверяются устанавливаемые в сигнализаторы электронные  платы.</a:t>
            </a:r>
          </a:p>
          <a:p>
            <a:r>
              <a:rPr lang="ru-RU" baseline="0" dirty="0"/>
              <a:t>При этом качество, технические характеристики и конструкция наших сигнализаторов нисколько не уступают зарубежным  аналогам, а Российские аналоги даже превосходят.</a:t>
            </a:r>
          </a:p>
          <a:p>
            <a:r>
              <a:rPr lang="ru-RU" baseline="0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7996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799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799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февраля 2022года  в нашей линейке появились бесконтактные</a:t>
            </a:r>
            <a:r>
              <a:rPr lang="ru-RU" baseline="0" dirty="0"/>
              <a:t> радарные уровнемеры ЭЛМЕТРО-РПУ предназначенные для бесконтактного измерения уровня жидких, </a:t>
            </a:r>
          </a:p>
          <a:p>
            <a:r>
              <a:rPr lang="ru-RU" baseline="0" dirty="0"/>
              <a:t>вязких и сыпучих взрывоопасных и общепромышленных сред  в резервуарах и емкостях различных отраслях промышленности.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Уровнемеры ЭЛМЕТРО-РПУ </a:t>
            </a:r>
            <a:r>
              <a:rPr lang="ru-RU" sz="1200" b="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могут применяться </a:t>
            </a:r>
            <a:r>
              <a:rPr lang="ru-RU" sz="1200" b="0" dirty="0">
                <a:latin typeface="Open Sans" charset="0"/>
                <a:ea typeface="Open Sans" charset="0"/>
                <a:cs typeface="Open Sans" charset="0"/>
              </a:rPr>
              <a:t>как </a:t>
            </a: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при технологическом, так и  коммерческом учете уровня светлых и темных нефтепродуктов, водных растворов, охлаждающих жидкостей,  а также  вязких, клейких и липких сред: масла, гудрона, мазута, суспензий. Абразивных жидкостей. Подходят для измерения агрессивных сред: кислот и щелочей. А также сыпучих и кусковых продуктов: шлама, угля, цемента, руды, пшеницы, гранул.</a:t>
            </a:r>
          </a:p>
          <a:p>
            <a:endParaRPr lang="ru-RU" baseline="0" dirty="0"/>
          </a:p>
          <a:p>
            <a:endParaRPr lang="ru-RU" baseline="0" dirty="0"/>
          </a:p>
          <a:p>
            <a:endParaRPr lang="ru-RU" baseline="0" dirty="0"/>
          </a:p>
          <a:p>
            <a:r>
              <a:rPr lang="ru-RU" baseline="0" dirty="0"/>
              <a:t>На сегодняшний день полным ходом идет производство уровнемеров с техническими характеристиками и возможностями указанными на слайде.</a:t>
            </a:r>
          </a:p>
          <a:p>
            <a:r>
              <a:rPr lang="ru-RU" baseline="0" dirty="0"/>
              <a:t>При этом  продолжается процесс  усовершенствования возможностей выпускаемых моделей в части конструкций и характеристик (выделены синим цветом).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Для настройки уровнемеров по месту установки  разработано и предоставляется нами  б</a:t>
            </a:r>
            <a:r>
              <a:rPr lang="ru-RU" altLang="ru-RU" sz="1200" dirty="0">
                <a:cs typeface="Calibri" pitchFamily="34" charset="0"/>
              </a:rPr>
              <a:t>есплатное пользовательское ПО</a:t>
            </a:r>
            <a:r>
              <a:rPr lang="en-US" altLang="ru-RU" sz="1200" dirty="0">
                <a:cs typeface="Calibri" pitchFamily="34" charset="0"/>
              </a:rPr>
              <a:t> </a:t>
            </a:r>
            <a:r>
              <a:rPr lang="ru-RU" altLang="ru-RU" sz="1200" dirty="0">
                <a:cs typeface="Calibri" pitchFamily="34" charset="0"/>
              </a:rPr>
              <a:t>«</a:t>
            </a:r>
            <a:r>
              <a:rPr lang="en-GB" altLang="ru-RU" sz="1200" dirty="0">
                <a:cs typeface="Calibri" pitchFamily="34" charset="0"/>
              </a:rPr>
              <a:t>RadarConfig</a:t>
            </a:r>
            <a:r>
              <a:rPr lang="ru-RU" altLang="ru-RU" sz="1200" dirty="0">
                <a:cs typeface="Calibri" pitchFamily="34" charset="0"/>
              </a:rPr>
              <a:t>».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>
                <a:cs typeface="Calibri" pitchFamily="34" charset="0"/>
              </a:rPr>
              <a:t>Как и сигнализаторы, уровнемеры изготавливаются на наших производственных площадках без привлечения санкционных комплектующих.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>
                <a:cs typeface="Calibri" pitchFamily="34" charset="0"/>
              </a:rPr>
              <a:t>На</a:t>
            </a:r>
            <a:r>
              <a:rPr lang="ru-RU" altLang="ru-RU" sz="1200" baseline="0" dirty="0">
                <a:cs typeface="Calibri" pitchFamily="34" charset="0"/>
              </a:rPr>
              <a:t> РПУ имеются все необходимые документы и получены все требуемые сертификаты и разрешения.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>
              <a:cs typeface="Calibri" pitchFamily="34" charset="0"/>
            </a:endParaRPr>
          </a:p>
          <a:p>
            <a:endParaRPr lang="ru-RU" baseline="0" dirty="0"/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114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основе принципа измерения положена революционная технология - частотно-модулированная непрерывная волна (ЛЧМ). </a:t>
            </a: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Международное название FMCW-</a:t>
            </a:r>
            <a:r>
              <a:rPr lang="en-US" sz="1200" dirty="0">
                <a:latin typeface="Open Sans" charset="0"/>
                <a:ea typeface="Open Sans" charset="0"/>
                <a:cs typeface="Open Sans" charset="0"/>
              </a:rPr>
              <a:t>Frequency-Modulated Continuous Wave</a:t>
            </a: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.</a:t>
            </a:r>
          </a:p>
          <a:p>
            <a:pPr marL="0" marR="0" lvl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Ранее, лет 5 назад повсеместно применялся менее точный импульсный метод, сейчас же большинство компаний использует новый принцип, хотя некоторые отечественные производители до сих пор остались на импульсном методе.</a:t>
            </a:r>
          </a:p>
          <a:p>
            <a:pPr marL="0" marR="0" lvl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Преимущества технологии Частотно-модулированной непрерывной волны – значительное повышение чувствительности и разрешения</a:t>
            </a:r>
            <a:r>
              <a:rPr lang="en-US" sz="12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измерений. Отсюда большие</a:t>
            </a:r>
            <a:r>
              <a:rPr lang="ru-RU" sz="1200" baseline="0" dirty="0">
                <a:latin typeface="Open Sans" charset="0"/>
                <a:ea typeface="Open Sans" charset="0"/>
                <a:cs typeface="Open Sans" charset="0"/>
              </a:rPr>
              <a:t> возможности по точности, расстоянию измерений при одной и той же частоте.</a:t>
            </a: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1" u="none" strike="noStrike" kern="1200" baseline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Информация для  пояснений заказчикам принципов методов, при необходимости:</a:t>
            </a:r>
          </a:p>
          <a:p>
            <a:pPr marL="0" indent="0">
              <a:buNone/>
            </a:pPr>
            <a:r>
              <a:rPr lang="ru-RU" sz="1200" b="0" dirty="0">
                <a:solidFill>
                  <a:schemeClr val="tx2"/>
                </a:solidFill>
              </a:rPr>
              <a:t>Как работает метод </a:t>
            </a:r>
            <a:r>
              <a:rPr lang="ru-RU" sz="1200" b="0" dirty="0">
                <a:latin typeface="Open Sans" charset="0"/>
                <a:ea typeface="Open Sans" charset="0"/>
                <a:cs typeface="Open Sans" charset="0"/>
              </a:rPr>
              <a:t>FMCW</a:t>
            </a:r>
            <a:r>
              <a:rPr lang="sv-SE" sz="1200" b="0" dirty="0">
                <a:solidFill>
                  <a:schemeClr val="tx2"/>
                </a:solidFill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Уровнемер непрерывно излучает сигналы постоянно меняющейся частоты в направлении продукта </a:t>
            </a:r>
            <a:r>
              <a:rPr lang="ru-RU" sz="1200" dirty="0"/>
              <a:t>в диапазоне 24-25,9ГГц</a:t>
            </a:r>
          </a:p>
          <a:p>
            <a:pPr marL="342900" marR="0" lvl="0" indent="-34290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 как уровнемер постоянно меняет частоты передаваемого сигнала, между переданными и отраженными сигналами будет разница по частоте. </a:t>
            </a:r>
            <a:endParaRPr lang="en-US" sz="1200" b="1" dirty="0"/>
          </a:p>
          <a:p>
            <a:pPr marL="0" indent="0">
              <a:buFont typeface="+mj-lt"/>
              <a:buNone/>
            </a:pPr>
            <a:r>
              <a:rPr lang="ru-RU" sz="1200" dirty="0"/>
              <a:t>Кривые зависимости частоты от времени отраженного и излученного сигнала будут пропорциональны.</a:t>
            </a:r>
          </a:p>
          <a:p>
            <a:pPr marL="0" indent="0">
              <a:buFont typeface="+mj-lt"/>
              <a:buNone/>
            </a:pPr>
            <a:r>
              <a:rPr lang="ru-RU" sz="1200" dirty="0"/>
              <a:t>3. Расстояние до цели (уровень) будет рассчитано по разнице частот излученного и отраженного сигнала</a:t>
            </a:r>
            <a:endParaRPr lang="en-US" sz="1200" dirty="0"/>
          </a:p>
          <a:p>
            <a:pPr marL="0" indent="0">
              <a:buFont typeface="+mj-lt"/>
              <a:buNone/>
            </a:pPr>
            <a:r>
              <a:rPr lang="ru-RU" sz="1200" b="0" dirty="0">
                <a:solidFill>
                  <a:schemeClr val="tx2"/>
                </a:solidFill>
              </a:rPr>
              <a:t>Как работал</a:t>
            </a:r>
            <a:r>
              <a:rPr lang="ru-RU" sz="1200" b="0" baseline="0" dirty="0">
                <a:solidFill>
                  <a:schemeClr val="tx2"/>
                </a:solidFill>
              </a:rPr>
              <a:t> </a:t>
            </a:r>
            <a:r>
              <a:rPr lang="ru-RU" sz="1200" b="0" dirty="0">
                <a:solidFill>
                  <a:schemeClr val="tx2"/>
                </a:solidFill>
              </a:rPr>
              <a:t> импульсный метод?</a:t>
            </a:r>
          </a:p>
          <a:p>
            <a:pPr marL="0" marR="0" lvl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altLang="ru-RU" sz="1200" dirty="0"/>
              <a:t>Короткие радарные импульсы</a:t>
            </a:r>
            <a:r>
              <a:rPr lang="sv-SE" altLang="ru-RU" sz="1200" dirty="0"/>
              <a:t> </a:t>
            </a:r>
            <a:r>
              <a:rPr lang="ru-RU" altLang="ru-RU" sz="1200" dirty="0"/>
              <a:t>передаются от излучателя с антенной по направлению к измеряемой среде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ru-RU" altLang="ru-RU" sz="1200" dirty="0"/>
              <a:t>Часть энергии импульса отражается от поверхности</a:t>
            </a:r>
            <a:r>
              <a:rPr lang="en-US" altLang="ru-RU" sz="1200" dirty="0"/>
              <a:t> </a:t>
            </a:r>
            <a:r>
              <a:rPr lang="ru-RU" altLang="ru-RU" sz="1200" dirty="0"/>
              <a:t>и антенна принимает отраженные импульсы</a:t>
            </a:r>
            <a:endParaRPr lang="sv-SE" altLang="ru-RU" sz="1200" dirty="0"/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ru-RU" altLang="ru-RU" sz="1200" dirty="0"/>
              <a:t>Время задержки между излучением  и приемом отраженного эхо-сигнала пропорционально расстоянию, на основе которого рассчитывается уровень</a:t>
            </a:r>
            <a:endParaRPr lang="sv-SE" alt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1140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11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 эти годы, вместе с ростом числа и количества  производимой  нами продукции, увеличилась и общая численность сотрудников нашего предприятия  с 50 до 271 человека.</a:t>
            </a:r>
          </a:p>
          <a:p>
            <a:r>
              <a:rPr lang="ru-RU" dirty="0"/>
              <a:t>Причем  более 70 % из них это люди с высшим образованием. Это связно с тем, что даже на производстве из-за сложности процессов и технологий, требуется высокая квалификация.</a:t>
            </a:r>
          </a:p>
          <a:p>
            <a:r>
              <a:rPr lang="ru-RU" dirty="0"/>
              <a:t>Производственные мощности также значительно расширились. Сейчас в нашей собственности находится 3 производственные площадки общей площадью около 20 тысяч квадратных метров.</a:t>
            </a:r>
          </a:p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9955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Отличия нового 80Гц РПУ  от 24Гц исполнения,</a:t>
            </a:r>
            <a:r>
              <a:rPr lang="ru-RU" baseline="0" dirty="0"/>
              <a:t> </a:t>
            </a:r>
            <a:r>
              <a:rPr lang="ru-RU" dirty="0"/>
              <a:t> выделены синим.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1140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baseline="0" dirty="0"/>
              <a:t> функциональным особенностям прибора относятся: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baseline="0" dirty="0"/>
              <a:t>Высокое отношение сигнал-шум (ОСШ), позволяющее применять уровнемер в более сложных условиях процесса.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dirty="0"/>
              <a:t>Возможность</a:t>
            </a:r>
            <a:r>
              <a:rPr lang="ru-RU" baseline="0" dirty="0"/>
              <a:t> применения с пеной на поверхности среды (Прибор фиксирует верхнюю границу пены).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baseline="0" dirty="0"/>
              <a:t>Возможность применения в условиях образования конденсата.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baseline="0" dirty="0"/>
              <a:t>Применения на сыпучих средах (специализированные типы антенн для измерения в условиях запыленности).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baseline="0" dirty="0"/>
              <a:t>Возможность применения в </a:t>
            </a:r>
            <a:r>
              <a:rPr lang="ru-RU" baseline="0" dirty="0" err="1"/>
              <a:t>байпасных</a:t>
            </a:r>
            <a:r>
              <a:rPr lang="ru-RU" baseline="0" dirty="0"/>
              <a:t> трубах и на высоких патрубках.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1140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Прибор можно</a:t>
            </a:r>
            <a:r>
              <a:rPr lang="ru-RU" baseline="0" dirty="0"/>
              <a:t> настроить</a:t>
            </a:r>
            <a:r>
              <a:rPr lang="ru-RU" dirty="0"/>
              <a:t> при помощи съемного ЖКИ дисплея</a:t>
            </a:r>
            <a:r>
              <a:rPr lang="en-US" dirty="0"/>
              <a:t> (</a:t>
            </a:r>
            <a:r>
              <a:rPr lang="ru-RU" dirty="0"/>
              <a:t>пока единственный вариант для двухпроводной схемы</a:t>
            </a:r>
            <a:r>
              <a:rPr lang="ru-RU" baseline="0" dirty="0"/>
              <a:t> подключения)</a:t>
            </a:r>
            <a:r>
              <a:rPr lang="ru-RU" dirty="0"/>
              <a:t>.</a:t>
            </a:r>
            <a:r>
              <a:rPr lang="ru-RU" baseline="0" dirty="0"/>
              <a:t> Также инструментом для гибкой настройки прибора является сервисное программное обеспечение </a:t>
            </a:r>
            <a:r>
              <a:rPr lang="en-US" baseline="0" dirty="0" err="1"/>
              <a:t>RadarConfig</a:t>
            </a:r>
            <a:r>
              <a:rPr lang="ru-RU" baseline="0" dirty="0"/>
              <a:t>2, которое позволяет подключаться к уровнемеру</a:t>
            </a:r>
            <a:r>
              <a:rPr lang="en-US" baseline="0" dirty="0"/>
              <a:t> </a:t>
            </a:r>
            <a:r>
              <a:rPr lang="ru-RU" baseline="0" dirty="0"/>
              <a:t>через </a:t>
            </a:r>
            <a:r>
              <a:rPr lang="en-US" baseline="0" dirty="0"/>
              <a:t>Modus</a:t>
            </a:r>
            <a:r>
              <a:rPr lang="ru-RU" baseline="0" dirty="0"/>
              <a:t> (реализовано) или </a:t>
            </a:r>
            <a:r>
              <a:rPr lang="en-US" baseline="0" dirty="0"/>
              <a:t>Hart</a:t>
            </a:r>
            <a:r>
              <a:rPr lang="ru-RU" baseline="0" dirty="0"/>
              <a:t> (в проработке)</a:t>
            </a:r>
            <a:r>
              <a:rPr lang="en-US" baseline="0" dirty="0"/>
              <a:t> </a:t>
            </a:r>
            <a:r>
              <a:rPr lang="ru-RU" baseline="0" dirty="0"/>
              <a:t>протокол в зависимости от исполнения. В новой версии ПО ПК реализована кроссплатформенность, оно совместимо как с </a:t>
            </a:r>
            <a:r>
              <a:rPr lang="en-US" baseline="0" dirty="0"/>
              <a:t>Windows,</a:t>
            </a:r>
            <a:r>
              <a:rPr lang="ru-RU" baseline="0" dirty="0"/>
              <a:t> так и с </a:t>
            </a:r>
            <a:r>
              <a:rPr lang="en-US" baseline="0" dirty="0" err="1"/>
              <a:t>AstraLinux</a:t>
            </a:r>
            <a:r>
              <a:rPr lang="ru-RU" baseline="0" dirty="0"/>
              <a:t>. Кроме того настройку возможно произвести с помощью </a:t>
            </a:r>
            <a:r>
              <a:rPr lang="en-US" baseline="0" dirty="0"/>
              <a:t>Hart </a:t>
            </a:r>
            <a:r>
              <a:rPr lang="ru-RU" baseline="0" dirty="0"/>
              <a:t>коммуникатора или стороннего ПО, например </a:t>
            </a:r>
            <a:r>
              <a:rPr lang="en-US" altLang="ru-RU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PACTware</a:t>
            </a:r>
            <a:r>
              <a:rPr lang="ru-RU" alt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(для исполнения с 2-х проводным токовым выходом с </a:t>
            </a:r>
            <a:r>
              <a:rPr lang="en-US" alt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Hart)</a:t>
            </a:r>
            <a:r>
              <a:rPr lang="ru-RU" alt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3731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0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  <a:t>ЭЛМЕТРО-МПУ - э</a:t>
            </a:r>
            <a:r>
              <a:rPr lang="ru-RU" altLang="ru-RU" b="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то волноводные радарные уровнемеры с погружным зондом для измерения уровня и </a:t>
            </a:r>
            <a:r>
              <a:rPr lang="ru-RU" altLang="ru-RU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границы раздела двух сред.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Микроволновый импульс распространяется вниз по зонду, погруженному в технологическую среду, отражается при контакте со средой, имеющей другой коэффициент диэлектрической проницаемости. Разница во времени между моментом передачи радарного импульса и моментом приема эхо-сигнала пропорциональна расстоянию, согласно которому рассчитывается уровень жидкости или раздела сред.</a:t>
            </a:r>
            <a:endParaRPr lang="ru-RU" altLang="ru-RU" sz="1200" dirty="0">
              <a:latin typeface="Open Sans" charset="0"/>
              <a:ea typeface="Open Sans" charset="0"/>
              <a:cs typeface="Open Sans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ru-RU" altLang="ru-RU" b="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Основные применения: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Установки гидроочистки и сепарации , отстойники и конденсатосборники на НПЗ для контроля уровня и границы  раздела  нефтепродуктов и воды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Ректификационные колонны, резервуары с технической водой (там, где сложные условия эксплуатации по температуре и давлению, насыщенному  пару, низкой диал. проницаемостью и налипанию)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b="0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95C0-94E2-4F22-8101-1661BED946CF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2838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3063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95C0-94E2-4F22-8101-1661BED946CF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58953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Следующее</a:t>
            </a:r>
            <a:r>
              <a:rPr lang="ru-RU" baseline="0" dirty="0"/>
              <a:t> направление нашей деятельности это видеографические регистраторы и функциональная аппаратура. </a:t>
            </a:r>
          </a:p>
          <a:p>
            <a:r>
              <a:rPr lang="ru-RU" dirty="0"/>
              <a:t>Эти устройства  давно и крепко обосновались в нашей номенклатуре и продолжают оставаться востребованными</a:t>
            </a:r>
            <a:r>
              <a:rPr lang="ru-RU" baseline="0" dirty="0"/>
              <a:t> в простых локальных системах автоматизации.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1140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Основное</a:t>
            </a:r>
            <a:r>
              <a:rPr lang="ru-RU" baseline="0" dirty="0"/>
              <a:t> назначение видеографических регистраторов ЭЛМЕТРО-ВиЭР, это сбор информации, до 20 физических каналов может быть на нем, а </a:t>
            </a:r>
            <a:r>
              <a:rPr lang="ru-RU" dirty="0"/>
              <a:t>с помощью модуля ввода-вывода ЭЛМЕТРО-МВВ, можно их  расширить до 64.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Параллельный опрос всех каналов, все очень</a:t>
            </a:r>
            <a:r>
              <a:rPr lang="ru-RU" baseline="0" dirty="0"/>
              <a:t> </a:t>
            </a:r>
            <a:r>
              <a:rPr lang="ru-RU" dirty="0"/>
              <a:t> шустро, быстро работает, отображается информация в любом виде, тренды,</a:t>
            </a:r>
            <a:r>
              <a:rPr lang="ru-RU" baseline="0" dirty="0"/>
              <a:t> шкалы, мнемосхемы,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все, что угодно, можно подключить внешнее табло.</a:t>
            </a: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Напичканы</a:t>
            </a:r>
            <a:r>
              <a:rPr lang="ru-RU" baseline="0" dirty="0"/>
              <a:t> приборы различными дополнительными полезными  функциями: математическими сумматорами, счетчиками, таймерами, работа по расписанию,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установка меток, журналы событий. Прибор имеет достаточно глубокий архив, записываемый в оперативную память.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Также регистраторы оснащены функциями сигнализации и пид-регулирования.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Наличие различных входов и возможностей подключения различных датчиков, позволяет  использовать регистраторы в качестве контроллеров.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При чем программу для него могут написать как программисты на языке С, залив потом ее в прибор, так и простые специалисты КИПиА с помощью удобного для этого интерфейса.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1140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Наличие различных входов и возможностей подключения различных датчиков, позволяет  использовать регистраторы в качестве контроллеров.</a:t>
            </a:r>
          </a:p>
          <a:p>
            <a:endParaRPr lang="ru-RU" altLang="ru-RU" dirty="0">
              <a:latin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Совещание с российскими производителями по вопросу "Разработка и импортозамещение средств измерения расхода и контроля показателей качества жидких углеводородных средств"</a:t>
            </a:r>
          </a:p>
        </p:txBody>
      </p:sp>
      <p:sp>
        <p:nvSpPr>
          <p:cNvPr id="62469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8213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8213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8213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8213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9BE305F4-30E4-4D3B-A448-9B50BAE8F9AD}" type="slidenum">
              <a:rPr lang="ru-RU" altLang="ru-RU" sz="1300" smtClean="0"/>
              <a:pPr/>
              <a:t>43</a:t>
            </a:fld>
            <a:endParaRPr lang="ru-RU" altLang="ru-RU" sz="13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При чем программу для него могут написать как программисты на языке С, залив потом ее в прибор, так и простые специалисты КИПиА с помощью удобного для этого интерфейса.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нашем предприятии есть собственный научно-технический центр, состоящий из 55 разработчиков: конструкторов, электронщиков и программистов. Собственное производство как электронных плат, так и первичных преобразователей.  Поэтому, наша продукция имеет  полный цикл производства,</a:t>
            </a:r>
            <a:r>
              <a:rPr lang="ru-RU" baseline="0" dirty="0"/>
              <a:t> включая </a:t>
            </a:r>
            <a:r>
              <a:rPr lang="ru-RU" dirty="0"/>
              <a:t>пост продажную техническую поддержку и сервисное обслуживание на протяжении всего жизненного цикла  наших приборов! </a:t>
            </a:r>
          </a:p>
          <a:p>
            <a:r>
              <a:rPr lang="ru-RU" dirty="0"/>
              <a:t>Тех, кто у нас еще не был в гостях, с большим удовольствием приглашаем, приезжайте, мы все вам покажем</a:t>
            </a:r>
            <a:r>
              <a:rPr lang="ru-RU" baseline="0" dirty="0"/>
              <a:t> и </a:t>
            </a:r>
            <a:r>
              <a:rPr lang="ru-RU" dirty="0"/>
              <a:t>расскажем!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1140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Метрологическое оборудование еще одно наше большое направление</a:t>
            </a:r>
            <a:r>
              <a:rPr lang="ru-RU" baseline="0" dirty="0"/>
              <a:t> деятельности, с которого в свое время компания начинала развиваться.</a:t>
            </a:r>
          </a:p>
          <a:p>
            <a:r>
              <a:rPr lang="ru-RU" baseline="0" dirty="0"/>
              <a:t>В номенклатуре различные многофункциональные калибраторы,  калибраторы давления, источники создания давления, насосы электрические пневматические и др.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8872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1A90339F-3583-42E8-9657-7820A4366D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8748">
              <a:tabLst>
                <a:tab pos="788050" algn="l"/>
                <a:tab pos="1579416" algn="l"/>
                <a:tab pos="2369124" algn="l"/>
                <a:tab pos="3160492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435" indent="-298629" defTabSz="998748">
              <a:tabLst>
                <a:tab pos="788050" algn="l"/>
                <a:tab pos="1579416" algn="l"/>
                <a:tab pos="2369124" algn="l"/>
                <a:tab pos="3160492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4517" indent="-238904" defTabSz="998748">
              <a:tabLst>
                <a:tab pos="788050" algn="l"/>
                <a:tab pos="1579416" algn="l"/>
                <a:tab pos="2369124" algn="l"/>
                <a:tab pos="3160492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2324" indent="-238904" defTabSz="998748">
              <a:tabLst>
                <a:tab pos="788050" algn="l"/>
                <a:tab pos="1579416" algn="l"/>
                <a:tab pos="2369124" algn="l"/>
                <a:tab pos="3160492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0130" indent="-238904" defTabSz="998748">
              <a:tabLst>
                <a:tab pos="788050" algn="l"/>
                <a:tab pos="1579416" algn="l"/>
                <a:tab pos="2369124" algn="l"/>
                <a:tab pos="3160492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7937" indent="-238904" defTabSz="998748" eaLnBrk="0" fontAlgn="base" hangingPunct="0">
              <a:spcBef>
                <a:spcPct val="0"/>
              </a:spcBef>
              <a:spcAft>
                <a:spcPct val="0"/>
              </a:spcAft>
              <a:tabLst>
                <a:tab pos="788050" algn="l"/>
                <a:tab pos="1579416" algn="l"/>
                <a:tab pos="2369124" algn="l"/>
                <a:tab pos="3160492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05743" indent="-238904" defTabSz="998748" eaLnBrk="0" fontAlgn="base" hangingPunct="0">
              <a:spcBef>
                <a:spcPct val="0"/>
              </a:spcBef>
              <a:spcAft>
                <a:spcPct val="0"/>
              </a:spcAft>
              <a:tabLst>
                <a:tab pos="788050" algn="l"/>
                <a:tab pos="1579416" algn="l"/>
                <a:tab pos="2369124" algn="l"/>
                <a:tab pos="3160492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83550" indent="-238904" defTabSz="998748" eaLnBrk="0" fontAlgn="base" hangingPunct="0">
              <a:spcBef>
                <a:spcPct val="0"/>
              </a:spcBef>
              <a:spcAft>
                <a:spcPct val="0"/>
              </a:spcAft>
              <a:tabLst>
                <a:tab pos="788050" algn="l"/>
                <a:tab pos="1579416" algn="l"/>
                <a:tab pos="2369124" algn="l"/>
                <a:tab pos="3160492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61356" indent="-238904" defTabSz="998748" eaLnBrk="0" fontAlgn="base" hangingPunct="0">
              <a:spcBef>
                <a:spcPct val="0"/>
              </a:spcBef>
              <a:spcAft>
                <a:spcPct val="0"/>
              </a:spcAft>
              <a:tabLst>
                <a:tab pos="788050" algn="l"/>
                <a:tab pos="1579416" algn="l"/>
                <a:tab pos="2369124" algn="l"/>
                <a:tab pos="3160492" algn="l"/>
              </a:tabLs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C75F60-73AC-47AE-9D01-F7670F3970AE}" type="slidenum">
              <a:rPr lang="ru-RU" altLang="ru-RU" sz="1400">
                <a:solidFill>
                  <a:srgbClr val="000000"/>
                </a:solidFill>
                <a:ea typeface="Arial Unicode MS" pitchFamily="34" charset="-128"/>
              </a:rPr>
              <a:pPr/>
              <a:t>48</a:t>
            </a:fld>
            <a:endParaRPr lang="ru-RU" altLang="ru-RU" sz="1400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D0FC93C0-DA7F-4287-9B1D-74B548B455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53A01B2-6A8D-4A91-9A44-9DBD71EDA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текущий момент нами реализовано более 300 проектов метрологических стендов и установок, как по отдельности так и в виде полностью оснащенных лабораторий. </a:t>
            </a:r>
          </a:p>
          <a:p>
            <a:r>
              <a:rPr lang="ru-RU" dirty="0"/>
              <a:t>На нашем</a:t>
            </a:r>
            <a:r>
              <a:rPr lang="ru-RU" baseline="0" dirty="0"/>
              <a:t> счету б</a:t>
            </a:r>
            <a:r>
              <a:rPr lang="ru-RU" dirty="0"/>
              <a:t>олее десятка видов стендов различной степени оснащенности и автоматизации для поверки различных типов средств измерений.</a:t>
            </a:r>
          </a:p>
          <a:p>
            <a:r>
              <a:rPr lang="ru-RU" dirty="0"/>
              <a:t>Далее можно увидеть примеры некоторых их них.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A95C0-94E2-4F22-8101-1661BED946CF}" type="slidenum">
              <a:rPr lang="ru-RU" smtClean="0"/>
              <a:t>49</a:t>
            </a:fld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D02956-2F05-466C-A258-9615F6E4C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8834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A95C0-94E2-4F22-8101-1661BED946CF}" type="slidenum">
              <a:rPr lang="ru-RU" smtClean="0"/>
              <a:t>50</a:t>
            </a:fld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D02956-2F05-466C-A258-9615F6E4C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613">
              <a:defRPr/>
            </a:pPr>
            <a:r>
              <a:rPr lang="ru-RU" i="0" dirty="0"/>
              <a:t>Стенды поверки СИ давления на</a:t>
            </a:r>
            <a:r>
              <a:rPr lang="ru-RU" i="0" baseline="0" dirty="0"/>
              <a:t> различные типы давления, диапазоны с различными выходными сигналами.. Более 150 проектов.</a:t>
            </a:r>
            <a:endParaRPr lang="ru-RU" i="0" dirty="0"/>
          </a:p>
        </p:txBody>
      </p:sp>
    </p:spTree>
    <p:extLst>
      <p:ext uri="{BB962C8B-B14F-4D97-AF65-F5344CB8AC3E}">
        <p14:creationId xmlns:p14="http://schemas.microsoft.com/office/powerpoint/2010/main" val="31990854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A95C0-94E2-4F22-8101-1661BED946CF}" type="slidenum">
              <a:rPr lang="ru-RU" smtClean="0"/>
              <a:t>51</a:t>
            </a:fld>
            <a:endParaRPr lang="ru-RU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924C210A-12BD-42E2-9BFE-89D1E3428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Стенды для поверки СИ температуры. </a:t>
            </a:r>
          </a:p>
        </p:txBody>
      </p:sp>
    </p:spTree>
    <p:extLst>
      <p:ext uri="{BB962C8B-B14F-4D97-AF65-F5344CB8AC3E}">
        <p14:creationId xmlns:p14="http://schemas.microsoft.com/office/powerpoint/2010/main" val="930134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метрологические стенды поверки СИ уровня. Реализовано более 50 проектов.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A95C0-94E2-4F22-8101-1661BED946CF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2228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Метрологические стенды для поверки и калибровки газоанализаторов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A95C0-94E2-4F22-8101-1661BED946CF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4293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A95C0-94E2-4F22-8101-1661BED946CF}" type="slidenum">
              <a:rPr lang="ru-RU" smtClean="0"/>
              <a:t>54</a:t>
            </a:fld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D02956-2F05-466C-A258-9615F6E4C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5424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A95C0-94E2-4F22-8101-1661BED946CF}" type="slidenum">
              <a:rPr lang="ru-RU" smtClean="0"/>
              <a:t>55</a:t>
            </a:fld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D02956-2F05-466C-A258-9615F6E4C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0789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A95C0-94E2-4F22-8101-1661BED946CF}" type="slidenum">
              <a:rPr lang="ru-RU" smtClean="0"/>
              <a:t>56</a:t>
            </a:fld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D02956-2F05-466C-A258-9615F6E4C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5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/>
              <a:t>А пока, для информации,  несколько фотографий с нашего производства.</a:t>
            </a:r>
          </a:p>
          <a:p>
            <a:r>
              <a:rPr lang="ru-RU" dirty="0"/>
              <a:t>Это сборка печатных плат, находящееся на производственной площадке электроники.</a:t>
            </a:r>
            <a:endParaRPr lang="ru-RU" alt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Совещание с российскими производителями по вопросу "Разработка и импортозамещение средств измерения расхода и контроля показателей качества жидких углеводородных средств"</a:t>
            </a:r>
          </a:p>
        </p:txBody>
      </p:sp>
      <p:sp>
        <p:nvSpPr>
          <p:cNvPr id="17413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8213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8213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8213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8213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9657FDF-B863-4492-9AC2-7B128C0E28F8}" type="slidenum">
              <a:rPr lang="ru-RU" altLang="ru-RU" sz="1300" smtClean="0"/>
              <a:pPr/>
              <a:t>5</a:t>
            </a:fld>
            <a:endParaRPr lang="ru-RU" altLang="ru-RU" sz="1300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A95C0-94E2-4F22-8101-1661BED946CF}" type="slidenum">
              <a:rPr lang="ru-RU" smtClean="0"/>
              <a:t>57</a:t>
            </a:fld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D02956-2F05-466C-A258-9615F6E4C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071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Приглашаю посетить</a:t>
            </a:r>
            <a:r>
              <a:rPr lang="ru-RU" baseline="0" dirty="0"/>
              <a:t> наш мини стенд с оборудованием, который находится  в зале Берлин справа от входа.</a:t>
            </a:r>
          </a:p>
          <a:p>
            <a:r>
              <a:rPr lang="ru-RU" baseline="0" dirty="0"/>
              <a:t>Более полная линейка нашей  продукции будет представлена на 22-й  международной выставке Нефтегаз в Москве, с 15 по 18 апреля.</a:t>
            </a:r>
          </a:p>
          <a:p>
            <a:r>
              <a:rPr lang="ru-RU" baseline="0" dirty="0"/>
              <a:t>Наш стенд будет располагаться в 3-м зале 2-го павильона. Приходите, будем ждать.</a:t>
            </a:r>
          </a:p>
          <a:p>
            <a:r>
              <a:rPr lang="ru-RU" baseline="0" dirty="0"/>
              <a:t>Спасибо за внимание, если есть вопросы, подходите к нашему стенду в  </a:t>
            </a:r>
            <a:r>
              <a:rPr lang="ru-RU" baseline="0" dirty="0" err="1"/>
              <a:t>демозоне</a:t>
            </a:r>
            <a:r>
              <a:rPr lang="ru-RU" baseline="0" dirty="0"/>
              <a:t>, там и переговорим.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558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А это фото с производства сенсорной части продукции.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114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3525" y="8686726"/>
            <a:ext cx="2972837" cy="45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48" tIns="46924" rIns="93848" bIns="46924" anchor="b"/>
          <a:lstStyle>
            <a:lvl1pPr defTabSz="955675"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5675"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5675"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5675"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5675"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8D26BD1-C74D-4DB7-9009-9FDA233E4F9B}" type="slidenum">
              <a:rPr lang="ru-RU" altLang="ru-RU" sz="1300">
                <a:solidFill>
                  <a:srgbClr val="000000"/>
                </a:solidFill>
                <a:ea typeface="Arial Unicode MS" pitchFamily="34" charset="-128"/>
              </a:rPr>
              <a:pPr algn="r" eaLnBrk="1" hangingPunct="1"/>
              <a:t>7</a:t>
            </a:fld>
            <a:endParaRPr lang="ru-RU" altLang="ru-RU" sz="1300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baseline="0" dirty="0"/>
              <a:t>Вот уникальная вакуумная печь, не имея которой,  фактически невозможно серийно выпускать кориолисовые расходомеры.</a:t>
            </a:r>
          </a:p>
          <a:p>
            <a:r>
              <a:rPr lang="ru-RU" baseline="0" dirty="0"/>
              <a:t>Она большая, сложная и дорогая.</a:t>
            </a:r>
            <a:endParaRPr lang="ru-RU" dirty="0"/>
          </a:p>
          <a:p>
            <a:pPr eaLnBrk="1" hangingPunct="1"/>
            <a:endParaRPr lang="ru-RU" altLang="ru-RU" dirty="0"/>
          </a:p>
        </p:txBody>
      </p:sp>
      <p:sp>
        <p:nvSpPr>
          <p:cNvPr id="2" name="Нижний колонтитул 1"/>
          <p:cNvSpPr txBox="1">
            <a:spLocks noGrp="1"/>
          </p:cNvSpPr>
          <p:nvPr/>
        </p:nvSpPr>
        <p:spPr bwMode="auto">
          <a:xfrm>
            <a:off x="0" y="8686726"/>
            <a:ext cx="2972838" cy="45578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848" tIns="46924" rIns="93848" bIns="46924" anchor="b"/>
          <a:lstStyle/>
          <a:p>
            <a:pPr defTabSz="938421" eaLnBrk="1" hangingPunct="1">
              <a:defRPr/>
            </a:pPr>
            <a:r>
              <a:rPr lang="ru-RU" sz="1300" dirty="0">
                <a:cs typeface="+mn-cs"/>
              </a:rPr>
              <a:t>Совещание с российскими производителями по вопросу "Разработка и импортозамещение средств измерения расхода и контроля показателей качества жидких углеводородных средств"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68918-A807-A012-A192-EC6CC82D1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6A4CE8ED-59E9-82D1-86E7-F88FAB0886D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3525" y="8686726"/>
            <a:ext cx="2972837" cy="45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48" tIns="46924" rIns="93848" bIns="46924" anchor="b"/>
          <a:lstStyle>
            <a:lvl1pPr defTabSz="955675"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5675"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5675"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5675"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5675"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11300" algn="l"/>
                <a:tab pos="2266950" algn="l"/>
                <a:tab pos="3024188" algn="l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8D26BD1-C74D-4DB7-9009-9FDA233E4F9B}" type="slidenum">
              <a:rPr lang="ru-RU" altLang="ru-RU" sz="1300">
                <a:solidFill>
                  <a:srgbClr val="000000"/>
                </a:solidFill>
                <a:ea typeface="Arial Unicode MS" pitchFamily="34" charset="-128"/>
              </a:rPr>
              <a:pPr algn="r" eaLnBrk="1" hangingPunct="1"/>
              <a:t>8</a:t>
            </a:fld>
            <a:endParaRPr lang="ru-RU" altLang="ru-RU" sz="1300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24E8CE57-6C1B-72E0-CB6D-EFCFA61759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F2BB6CDE-9AB3-A0AD-46D8-C0FD33B570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baseline="0" dirty="0"/>
              <a:t>Вот уникальная вакуумная печь, не имея которой,  фактически невозможно серийно выпускать кориолисовые расходомеры.</a:t>
            </a:r>
          </a:p>
          <a:p>
            <a:r>
              <a:rPr lang="ru-RU" baseline="0" dirty="0"/>
              <a:t>Она большая, сложная и дорогая.</a:t>
            </a:r>
            <a:endParaRPr lang="ru-RU" dirty="0"/>
          </a:p>
          <a:p>
            <a:pPr eaLnBrk="1" hangingPunct="1"/>
            <a:endParaRPr lang="ru-RU" alt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B147A07-59D4-E411-E2A1-F4CD13AF93BF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8686726"/>
            <a:ext cx="2972838" cy="45578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848" tIns="46924" rIns="93848" bIns="46924" anchor="b"/>
          <a:lstStyle/>
          <a:p>
            <a:pPr defTabSz="938421" eaLnBrk="1" hangingPunct="1">
              <a:defRPr/>
            </a:pPr>
            <a:r>
              <a:rPr lang="ru-RU" sz="1300" dirty="0">
                <a:cs typeface="+mn-cs"/>
              </a:rPr>
              <a:t>Совещание с российскими производителями по вопросу "Разработка и импортозамещение средств измерения расхода и контроля показателей качества жидких углеводородных средств"</a:t>
            </a:r>
          </a:p>
        </p:txBody>
      </p:sp>
    </p:spTree>
    <p:extLst>
      <p:ext uri="{BB962C8B-B14F-4D97-AF65-F5344CB8AC3E}">
        <p14:creationId xmlns:p14="http://schemas.microsoft.com/office/powerpoint/2010/main" val="3749945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Итак, что же мы предлагаем.</a:t>
            </a:r>
          </a:p>
          <a:p>
            <a:r>
              <a:rPr lang="ru-RU" dirty="0"/>
              <a:t>На нашем предприятии есть</a:t>
            </a:r>
            <a:r>
              <a:rPr lang="ru-RU" baseline="0" dirty="0"/>
              <a:t> </a:t>
            </a:r>
            <a:r>
              <a:rPr lang="ru-RU" dirty="0"/>
              <a:t> четыре основных продуктовых</a:t>
            </a:r>
            <a:r>
              <a:rPr lang="ru-RU" baseline="0" dirty="0"/>
              <a:t> направления:</a:t>
            </a:r>
          </a:p>
          <a:p>
            <a:pPr defTabSz="882213">
              <a:defRPr/>
            </a:pPr>
            <a:r>
              <a:rPr lang="ru-RU" baseline="0" dirty="0"/>
              <a:t>Первое-  это первичное оборудование, такое как расходомеры, плотномеры и уровнемеры. Это можно сказать наш флагман, наше основное направление, на которое сейчас делается основной упор. </a:t>
            </a:r>
          </a:p>
          <a:p>
            <a:pPr defTabSz="882213">
              <a:defRPr/>
            </a:pPr>
            <a:r>
              <a:rPr lang="ru-RU" baseline="0" dirty="0"/>
              <a:t>Второе – видеографические регистраторы и функциональная аппаратура. Это большое направление с которого мы начинали и вышли на рынок.</a:t>
            </a:r>
          </a:p>
          <a:p>
            <a:r>
              <a:rPr lang="ru-RU" baseline="0" dirty="0"/>
              <a:t>Третье- метрологическое оборудование, метрологические и учебные стенды, лаборатории, установки. Т.е. все, что связано с точностью, калибровкой и поверкой.</a:t>
            </a:r>
          </a:p>
          <a:p>
            <a:r>
              <a:rPr lang="ru-RU" baseline="0" dirty="0"/>
              <a:t>Четвертое направление - это комплексные проекты автоматизации. Когда вам нужно выполнить работу под ключ, нужен проект и пуско-наладка, мы готовы вам это обеспечить. </a:t>
            </a:r>
          </a:p>
          <a:p>
            <a:r>
              <a:rPr lang="ru-RU" baseline="0" dirty="0"/>
              <a:t>А также можем автоматизировать какой-то периферийный участок, собрать шкаф управления или поставить узел учета.</a:t>
            </a:r>
          </a:p>
          <a:p>
            <a:endParaRPr lang="ru-RU" baseline="0" dirty="0"/>
          </a:p>
          <a:p>
            <a:endParaRPr lang="ru-RU" baseline="0" dirty="0"/>
          </a:p>
          <a:p>
            <a:endParaRPr lang="ru-RU" baseline="0" dirty="0"/>
          </a:p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BAE9-5FB0-43CF-AAA5-33DB266C645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11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C3D6C-36B4-4FC3-AAE1-70961829D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40875"/>
            <a:ext cx="9144000" cy="190976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FE68F4D-F930-4DCF-B84A-AAD364B75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2714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3D5320-4AA8-41F6-936A-890C24711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B3A4-76D5-4B21-91EB-A1A704309834}" type="datetimeFigureOut">
              <a:rPr lang="ru-RU" smtClean="0"/>
              <a:t>11.02.2025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D3F61-049B-4025-9534-A77C4073F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04206A-AEB2-411B-8F3E-EE56C3FF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508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4B3CE-BB23-4FBD-B8C7-3C9F7625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DB5806-B46C-4E47-BE1D-8EF18C3F7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6A37A-78B7-4DAD-B5B4-65A499F71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B3A4-76D5-4B21-91EB-A1A704309834}" type="datetimeFigureOut">
              <a:rPr lang="ru-RU" smtClean="0"/>
              <a:t>11.02.2025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53818F-F918-4CA2-863E-D1D40C74F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49E276-26F9-4AE4-8D5F-BCB55ABBD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48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233AE3-6650-41F9-AFCF-976322A21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70A4F7-7F0E-498F-BE29-C1FAB6D61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6A2D8-0D0C-46C4-ABDC-7E959CFED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B3A4-76D5-4B21-91EB-A1A704309834}" type="datetimeFigureOut">
              <a:rPr lang="ru-RU" smtClean="0"/>
              <a:t>11.02.2025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A0044B-7C4C-4C3A-BED8-0F9C4523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202E88-13E2-495B-8F33-988D0952F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673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14856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Рисунок со спис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453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07542222"/>
      </p:ext>
    </p:extLst>
  </p:cSld>
  <p:clrMapOvr>
    <a:masterClrMapping/>
  </p:clrMapOvr>
  <p:transition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9F286-E60D-4718-9DC7-ED3E36C71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8654E3-9233-4810-A508-8A88836BC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ABE7C3-A905-4713-B23F-C8D2A128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B3A4-76D5-4B21-91EB-A1A704309834}" type="datetimeFigureOut">
              <a:rPr lang="ru-RU" smtClean="0"/>
              <a:t>11.02.2025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959100-82C5-4BEF-8831-D7161B99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97790F-0025-4329-8FDF-CB291E8D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400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67EBE-8B2B-444C-99C0-E0C5B05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241B0E-D11D-4BDF-B039-0DE78E145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CBCE00-66B2-46F4-9DA4-6BF9BF031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B3A4-76D5-4B21-91EB-A1A704309834}" type="datetimeFigureOut">
              <a:rPr lang="ru-RU" smtClean="0"/>
              <a:t>11.02.2025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1BBF49-9326-4B23-B8B8-1CD2B42C5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F05681-806B-4074-9250-80154CD1D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209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F4793-B7F1-4F85-9675-4F55FEB2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E256A2-0A56-4F73-8361-E34B8550B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EE514C-D96A-472C-8A10-8BDE41CF9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F00081-957D-4293-8ED3-1331F7A7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B3A4-76D5-4B21-91EB-A1A704309834}" type="datetimeFigureOut">
              <a:rPr lang="ru-RU" smtClean="0"/>
              <a:t>11.02.2025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3DDAE1-9186-4BD8-B122-9FC2FD27A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F9B2FC-4F24-46C0-914F-02157255D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07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C577F-783D-4427-A37D-066FFC5D3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687157-7451-4883-AFED-6AE48E83B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B07FCA-7A7B-45BE-B822-B7100A6CB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F1A32A-AD53-4D00-958B-2E764C398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24A601-E215-496F-9CFA-660F6526D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141F59-FF3D-4FE6-A8EB-4ABCE375D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B3A4-76D5-4B21-91EB-A1A704309834}" type="datetimeFigureOut">
              <a:rPr lang="ru-RU" smtClean="0"/>
              <a:t>11.02.2025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4F1227-396D-42F4-BDED-9A9668AB9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407EEE8-B643-43A5-95F6-B8E18A9C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3783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215CE-4A0C-4BAD-BD7C-6B03F3C4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9F5BFD-0CF9-49D1-B5DA-D1FDA29A8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B3A4-76D5-4B21-91EB-A1A704309834}" type="datetimeFigureOut">
              <a:rPr lang="ru-RU" smtClean="0"/>
              <a:t>11.02.2025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AFBE46-8ECF-42DB-A0A5-CC089007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E98964-1416-4ACD-81A2-89F7D2EA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558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F0BBB0-BE2B-477F-8243-33C05243D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B3A4-76D5-4B21-91EB-A1A704309834}" type="datetimeFigureOut">
              <a:rPr lang="ru-RU" smtClean="0"/>
              <a:t>11.02.2025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8263FE-76C4-4151-B426-BAA20B96F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858DE5-59AA-4B6A-94EB-B0A07678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5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FDEE-3417-4C9E-8F50-071CE2300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6979A2-C76D-4DEB-B44F-B1F2EF355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4F665-A8EA-48ED-84D4-C252526D7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3769B5-F869-4EA6-BBE0-44A15ABB7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B3A4-76D5-4B21-91EB-A1A704309834}" type="datetimeFigureOut">
              <a:rPr lang="ru-RU" smtClean="0"/>
              <a:t>11.02.2025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0FA1F1-E05E-4C62-B83D-C321F2CB2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395EBD-173D-46B4-9092-9568FED73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9845F-D739-4542-B476-FCD6028D3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54509BE-112A-45BA-B68C-5763293D2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4A85A9-E37B-42BD-9EAC-51B678F81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368E66-BBE6-41FF-A287-7C6189A8F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B3A4-76D5-4B21-91EB-A1A704309834}" type="datetimeFigureOut">
              <a:rPr lang="ru-RU" smtClean="0"/>
              <a:t>11.02.2025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BB0E20-A573-498F-8F70-39AA8D993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B9ADE2-F0F8-462A-B5D2-ED6949E5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99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1C51B-114B-467B-BBD8-C38E06FF0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8704386" cy="70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AFD9D5-BE43-4E4E-8CB1-045FE1F04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7EBEC-9E46-408E-9793-E990F69B37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BB3A4-76D5-4B21-91EB-A1A704309834}" type="datetimeFigureOut">
              <a:rPr lang="ru-RU" smtClean="0"/>
              <a:t>11.02.2025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258C99-E7F8-42B6-BA9A-5989BF6AF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84DE78-CEF0-43B9-8F72-9C58ACDC4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2738" y="6494585"/>
            <a:ext cx="3810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2E24F44-D35B-40D9-8F0A-EF1BB5872A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33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7" r:id="rId13"/>
    <p:sldLayoutId id="214748366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Supermolot" panose="02000503050000020004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isp.gov.ru/pp719v2/pub/prod/" TargetMode="External"/><Relationship Id="rId5" Type="http://schemas.openxmlformats.org/officeDocument/2006/relationships/hyperlink" Target="https://gisp.gov.ru/pp719v2/pub/org" TargetMode="External"/><Relationship Id="rId4" Type="http://schemas.openxmlformats.org/officeDocument/2006/relationships/hyperlink" Target="https://elmetro.ru/production/flowmeters/elmetro_flomac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w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12" Type="http://schemas.openxmlformats.org/officeDocument/2006/relationships/image" Target="../media/image9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7.png"/><Relationship Id="rId9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g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aav@elmetro.ru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jpeg"/><Relationship Id="rId10" Type="http://schemas.openxmlformats.org/officeDocument/2006/relationships/image" Target="../media/image45.png"/><Relationship Id="rId4" Type="http://schemas.openxmlformats.org/officeDocument/2006/relationships/image" Target="../media/image40.jpe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3821" y="2767280"/>
            <a:ext cx="11085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Supermolot" panose="02000503050000020004" pitchFamily="2" charset="-52"/>
                <a:ea typeface="+mj-ea"/>
                <a:cs typeface="+mj-cs"/>
              </a:rPr>
              <a:t>Решения </a:t>
            </a:r>
            <a:r>
              <a:rPr lang="ru-RU" sz="4000" b="1" dirty="0">
                <a:solidFill>
                  <a:srgbClr val="00B050"/>
                </a:solidFill>
                <a:latin typeface="Supermolot" panose="02000503050000020004" pitchFamily="2" charset="-52"/>
                <a:ea typeface="+mj-ea"/>
                <a:cs typeface="+mj-cs"/>
              </a:rPr>
              <a:t>«</a:t>
            </a:r>
            <a:r>
              <a:rPr lang="ru-RU" sz="4000" b="1" dirty="0" err="1">
                <a:solidFill>
                  <a:srgbClr val="00B050"/>
                </a:solidFill>
                <a:latin typeface="Supermolot" panose="02000503050000020004" pitchFamily="2" charset="-52"/>
                <a:ea typeface="+mj-ea"/>
                <a:cs typeface="+mj-cs"/>
              </a:rPr>
              <a:t>ЭлМетро</a:t>
            </a:r>
            <a:r>
              <a:rPr lang="ru-RU" sz="4000" b="1" dirty="0">
                <a:solidFill>
                  <a:srgbClr val="00B050"/>
                </a:solidFill>
                <a:latin typeface="Supermolot" panose="02000503050000020004" pitchFamily="2" charset="-52"/>
                <a:ea typeface="+mj-ea"/>
                <a:cs typeface="+mj-cs"/>
              </a:rPr>
              <a:t>» </a:t>
            </a:r>
            <a:r>
              <a:rPr lang="ru-RU" sz="4000" b="1" dirty="0">
                <a:latin typeface="Supermolot" panose="02000503050000020004" pitchFamily="2" charset="-52"/>
                <a:ea typeface="+mj-ea"/>
                <a:cs typeface="+mj-cs"/>
              </a:rPr>
              <a:t>для метрологического обеспечения и автоматизации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2267149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7" y="161576"/>
            <a:ext cx="9695445" cy="7059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2200" b="1" dirty="0">
                <a:latin typeface="Supermolot" charset="-52"/>
                <a:cs typeface="Calibri" pitchFamily="34" charset="0"/>
              </a:rPr>
              <a:t>Счётчики-расходомеры массовые ЭЛМЕТРО-Фломак</a:t>
            </a:r>
            <a:endParaRPr lang="ru-RU" sz="2200" b="1" dirty="0">
              <a:latin typeface="Supermolot" charset="-52"/>
              <a:cs typeface="Calibri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10</a:t>
            </a:fld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928" y="1058075"/>
            <a:ext cx="3649772" cy="460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6702A160-8DA5-4517-842E-469C362CA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5294" y="2041944"/>
            <a:ext cx="7776706" cy="330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defTabSz="457200">
              <a:spcBef>
                <a:spcPct val="10000"/>
              </a:spcBef>
              <a:buClr>
                <a:srgbClr val="008F39"/>
              </a:buClr>
              <a:buFontTx/>
              <a:buChar char="»"/>
              <a:defRPr/>
            </a:pPr>
            <a:r>
              <a:rPr lang="ru-RU" altLang="ru-RU" sz="1800" dirty="0">
                <a:latin typeface="Open Sans" charset="0"/>
                <a:ea typeface="Open Sans" charset="0"/>
                <a:cs typeface="Open Sans" charset="0"/>
              </a:rPr>
              <a:t>Измеряемая среда: </a:t>
            </a:r>
            <a:r>
              <a:rPr lang="ru-RU" altLang="ru-RU" sz="18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жидкость/газ</a:t>
            </a:r>
            <a:endParaRPr lang="ru-RU" altLang="ru-RU" sz="1800" dirty="0">
              <a:solidFill>
                <a:schemeClr val="tx1">
                  <a:lumMod val="95000"/>
                  <a:lumOff val="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 defTabSz="457200">
              <a:spcBef>
                <a:spcPct val="10000"/>
              </a:spcBef>
              <a:buClr>
                <a:srgbClr val="008F39"/>
              </a:buClr>
              <a:buFontTx/>
              <a:buChar char="»"/>
              <a:defRPr/>
            </a:pPr>
            <a:r>
              <a:rPr lang="ru-RU" altLang="ru-RU" sz="1800" dirty="0">
                <a:latin typeface="Open Sans" charset="0"/>
                <a:ea typeface="Open Sans" charset="0"/>
                <a:cs typeface="Open Sans" charset="0"/>
              </a:rPr>
              <a:t>Ду: </a:t>
            </a:r>
            <a:r>
              <a:rPr lang="ru-RU" altLang="ru-RU" sz="18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2</a:t>
            </a:r>
            <a:r>
              <a:rPr lang="ru-RU" altLang="ru-RU" sz="18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…200 мм (от 0,8 до 1 500 000 кг/ч)</a:t>
            </a:r>
          </a:p>
          <a:p>
            <a:pPr marL="342900" indent="-342900" defTabSz="457200">
              <a:spcBef>
                <a:spcPct val="10000"/>
              </a:spcBef>
              <a:buClr>
                <a:srgbClr val="008F39"/>
              </a:buClr>
              <a:buFontTx/>
              <a:buChar char="»"/>
              <a:defRPr/>
            </a:pPr>
            <a:r>
              <a:rPr lang="ru-RU" altLang="ru-RU" sz="1800" dirty="0">
                <a:latin typeface="Open Sans" charset="0"/>
                <a:ea typeface="Open Sans" charset="0"/>
                <a:cs typeface="Open Sans" charset="0"/>
              </a:rPr>
              <a:t>Класс точности: </a:t>
            </a:r>
            <a:r>
              <a:rPr lang="ru-RU" altLang="ru-RU" sz="18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0.1, 0.15</a:t>
            </a:r>
            <a:r>
              <a:rPr lang="ru-RU" altLang="ru-RU" sz="18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, 0.2, 0.5 %</a:t>
            </a:r>
          </a:p>
          <a:p>
            <a:pPr marL="342900" indent="-342900" defTabSz="457200">
              <a:spcBef>
                <a:spcPct val="10000"/>
              </a:spcBef>
              <a:buClr>
                <a:srgbClr val="008F39"/>
              </a:buClr>
              <a:buFontTx/>
              <a:buChar char="»"/>
              <a:defRPr/>
            </a:pPr>
            <a:r>
              <a:rPr lang="ru-RU" altLang="ru-RU" sz="1800" dirty="0">
                <a:latin typeface="Open Sans" charset="0"/>
                <a:ea typeface="Open Sans" charset="0"/>
                <a:cs typeface="Open Sans" charset="0"/>
              </a:rPr>
              <a:t>Давление измеряемой среды</a:t>
            </a:r>
            <a:r>
              <a:rPr lang="en-US" altLang="ru-RU" sz="1800" dirty="0">
                <a:latin typeface="Open Sans" charset="0"/>
                <a:ea typeface="Open Sans" charset="0"/>
                <a:cs typeface="Open Sans" charset="0"/>
              </a:rPr>
              <a:t>:</a:t>
            </a:r>
            <a:r>
              <a:rPr lang="ru-RU" altLang="ru-RU" sz="18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altLang="ru-RU" sz="1800" b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до 25 МПа </a:t>
            </a:r>
            <a:r>
              <a:rPr lang="ru-RU" altLang="ru-RU" sz="18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(50 МПа*)</a:t>
            </a:r>
            <a:endParaRPr lang="ru-RU" altLang="ru-RU" sz="1800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 defTabSz="457200">
              <a:spcBef>
                <a:spcPct val="10000"/>
              </a:spcBef>
              <a:buClr>
                <a:srgbClr val="008F39"/>
              </a:buClr>
              <a:buFontTx/>
              <a:buChar char="»"/>
              <a:defRPr/>
            </a:pPr>
            <a:r>
              <a:rPr lang="ru-RU" altLang="ru-RU" sz="1800" dirty="0">
                <a:latin typeface="Open Sans" charset="0"/>
                <a:ea typeface="Open Sans" charset="0"/>
                <a:cs typeface="Open Sans" charset="0"/>
              </a:rPr>
              <a:t>Температура измеряемой среды</a:t>
            </a:r>
            <a:r>
              <a:rPr lang="en-US" altLang="ru-RU" sz="1800" b="1" dirty="0">
                <a:latin typeface="Open Sans" charset="0"/>
                <a:ea typeface="Open Sans" charset="0"/>
                <a:cs typeface="Open Sans" charset="0"/>
              </a:rPr>
              <a:t>:</a:t>
            </a:r>
            <a:r>
              <a:rPr lang="ru-RU" altLang="ru-RU" sz="1800" b="1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altLang="ru-RU" sz="18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-60 (-200*)…</a:t>
            </a:r>
            <a:r>
              <a:rPr lang="ru-RU" altLang="ru-RU" sz="1800" b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350 ⁰С</a:t>
            </a:r>
          </a:p>
          <a:p>
            <a:pPr marL="342900" indent="-342900" defTabSz="457200">
              <a:spcBef>
                <a:spcPct val="10000"/>
              </a:spcBef>
              <a:buClr>
                <a:srgbClr val="008F39"/>
              </a:buClr>
              <a:buFontTx/>
              <a:buChar char="»"/>
              <a:defRPr/>
            </a:pPr>
            <a:r>
              <a:rPr lang="ru-RU" altLang="ru-RU" sz="1800" dirty="0">
                <a:latin typeface="Open Sans" charset="0"/>
                <a:ea typeface="Open Sans" charset="0"/>
                <a:cs typeface="Open Sans" charset="0"/>
              </a:rPr>
              <a:t>Диапазон измерения плотности: </a:t>
            </a:r>
            <a:r>
              <a:rPr lang="ru-RU" altLang="ru-RU" sz="18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1…3000 кг/м</a:t>
            </a:r>
            <a:r>
              <a:rPr lang="ru-RU" sz="18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3</a:t>
            </a:r>
            <a:endParaRPr lang="ru-RU" altLang="ru-RU" sz="1800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 defTabSz="457200">
              <a:spcBef>
                <a:spcPct val="10000"/>
              </a:spcBef>
              <a:buClr>
                <a:srgbClr val="008F39"/>
              </a:buClr>
              <a:buFontTx/>
              <a:buChar char="»"/>
              <a:defRPr/>
            </a:pPr>
            <a:r>
              <a:rPr lang="ru-RU" altLang="ru-RU" sz="1800" dirty="0">
                <a:latin typeface="Open Sans" charset="0"/>
                <a:ea typeface="Open Sans" charset="0"/>
                <a:cs typeface="Open Sans" charset="0"/>
              </a:rPr>
              <a:t>Погрешность измерения плотности:</a:t>
            </a:r>
            <a:r>
              <a:rPr lang="ru-RU" altLang="ru-RU" sz="18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±2, ±5 </a:t>
            </a:r>
            <a:r>
              <a:rPr lang="ru-RU" altLang="ru-RU" sz="18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(±0.3, </a:t>
            </a:r>
            <a:r>
              <a:rPr lang="ru-RU" altLang="ru-RU" sz="18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±0.5, ±1) кг/м</a:t>
            </a:r>
            <a:r>
              <a:rPr lang="ru-RU" sz="1800" baseline="300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3</a:t>
            </a:r>
            <a:endParaRPr lang="ru-RU" altLang="ru-RU" sz="1800" baseline="30000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 defTabSz="457200">
              <a:spcBef>
                <a:spcPct val="10000"/>
              </a:spcBef>
              <a:buClr>
                <a:srgbClr val="008F39"/>
              </a:buClr>
              <a:buFontTx/>
              <a:buChar char="»"/>
              <a:defRPr/>
            </a:pPr>
            <a:r>
              <a:rPr lang="ru-RU" altLang="ru-RU" sz="1800" dirty="0">
                <a:latin typeface="Open Sans" charset="0"/>
                <a:ea typeface="Open Sans" charset="0"/>
                <a:cs typeface="Open Sans" charset="0"/>
              </a:rPr>
              <a:t>Погрешность измерения температуры</a:t>
            </a:r>
            <a:r>
              <a:rPr lang="en-US" altLang="ru-RU" sz="1800" dirty="0">
                <a:latin typeface="Open Sans" charset="0"/>
                <a:ea typeface="Open Sans" charset="0"/>
                <a:cs typeface="Open Sans" charset="0"/>
              </a:rPr>
              <a:t>:</a:t>
            </a:r>
            <a:r>
              <a:rPr lang="ru-RU" altLang="ru-RU" sz="18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altLang="ru-RU" sz="18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±0,5, ±1 ⁰С</a:t>
            </a:r>
          </a:p>
          <a:p>
            <a:pPr marL="342900" indent="-342900" defTabSz="457200">
              <a:spcBef>
                <a:spcPct val="10000"/>
              </a:spcBef>
              <a:buClr>
                <a:srgbClr val="008F39"/>
              </a:buClr>
              <a:buFontTx/>
              <a:buChar char="»"/>
              <a:defRPr/>
            </a:pPr>
            <a:r>
              <a:rPr lang="ru-RU" altLang="ru-RU" sz="1800" dirty="0">
                <a:latin typeface="Open Sans" charset="0"/>
                <a:ea typeface="Open Sans" charset="0"/>
                <a:cs typeface="Open Sans" charset="0"/>
              </a:rPr>
              <a:t>Пылевлагозащита: </a:t>
            </a:r>
            <a:r>
              <a:rPr lang="en-US" altLang="ru-RU" sz="18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IP65,</a:t>
            </a:r>
            <a:r>
              <a:rPr lang="en-US" altLang="ru-RU" sz="18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ru-RU" sz="18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IP6</a:t>
            </a:r>
            <a:r>
              <a:rPr lang="ru-RU" altLang="ru-RU" sz="18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6</a:t>
            </a:r>
            <a:r>
              <a:rPr lang="en-US" altLang="ru-RU" sz="18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ru-RU" sz="18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IP67</a:t>
            </a:r>
            <a:endParaRPr lang="ru-RU" altLang="ru-RU" sz="18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>
              <a:spcBef>
                <a:spcPct val="10000"/>
              </a:spcBef>
              <a:buClr>
                <a:srgbClr val="008F39"/>
              </a:buClr>
              <a:buFontTx/>
              <a:buChar char="»"/>
              <a:defRPr/>
            </a:pPr>
            <a:r>
              <a:rPr lang="ru-RU" altLang="ru-RU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Выходные сигналы:</a:t>
            </a:r>
            <a:r>
              <a:rPr lang="en-US" altLang="ru-RU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sz="1800" b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два токовых </a:t>
            </a:r>
            <a:r>
              <a:rPr lang="en-US" altLang="ru-RU" sz="1800" b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4</a:t>
            </a:r>
            <a:r>
              <a:rPr lang="ru-RU" altLang="ru-RU" sz="1800" b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…20 мА</a:t>
            </a:r>
            <a:r>
              <a:rPr lang="ru-RU" altLang="ru-RU" sz="1800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статусные, частотные, импульсный, </a:t>
            </a:r>
            <a:r>
              <a:rPr lang="en-US" altLang="ru-RU" sz="1800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HART v.5/HART v.7, RS-485 (Modbus RTU)</a:t>
            </a:r>
            <a:endParaRPr lang="ru-RU" altLang="ru-RU" sz="1800" dirty="0">
              <a:solidFill>
                <a:srgbClr val="008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457200">
              <a:spcBef>
                <a:spcPct val="10000"/>
              </a:spcBef>
              <a:buClr>
                <a:srgbClr val="008F39"/>
              </a:buClr>
              <a:defRPr/>
            </a:pPr>
            <a:endParaRPr lang="ru-RU" altLang="ru-RU" sz="1800" i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36BEE2C2-2D73-5AB9-C4AB-B26CF5669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31" y="5703176"/>
            <a:ext cx="27475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600" b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С 02 мая 2024 введена </a:t>
            </a:r>
          </a:p>
          <a:p>
            <a:r>
              <a:rPr lang="ru-RU" altLang="ru-RU" sz="1600" b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новая строка заказа!!!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93784" y="1326042"/>
            <a:ext cx="3798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Технические характеристики</a:t>
            </a:r>
          </a:p>
        </p:txBody>
      </p:sp>
    </p:spTree>
    <p:extLst>
      <p:ext uri="{BB962C8B-B14F-4D97-AF65-F5344CB8AC3E}">
        <p14:creationId xmlns:p14="http://schemas.microsoft.com/office/powerpoint/2010/main" val="3157375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80218" y="147639"/>
            <a:ext cx="889746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Supermolot" charset="-52"/>
                <a:ea typeface="+mj-ea"/>
                <a:cs typeface="Calibri" pitchFamily="34" charset="0"/>
              </a:defRPr>
            </a:lvl1pPr>
          </a:lstStyle>
          <a:p>
            <a:r>
              <a:rPr lang="ru-RU" altLang="ru-RU" dirty="0"/>
              <a:t>Полный цикл производства кориолисовых расходомеров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26118" y="1021062"/>
            <a:ext cx="78112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lnSpc>
                <a:spcPts val="1800"/>
              </a:lnSpc>
              <a:spcAft>
                <a:spcPts val="375"/>
              </a:spcAft>
            </a:pPr>
            <a:r>
              <a:rPr lang="ru-RU" b="1" dirty="0">
                <a:solidFill>
                  <a:srgbClr val="000000"/>
                </a:solidFill>
                <a:latin typeface="Super molot"/>
                <a:ea typeface="Times New Roman"/>
                <a:cs typeface="Open Sans"/>
              </a:rPr>
              <a:t>ЭЛМЕТРО-Фломак включены Реестр промышленной продукции произведенной на территории Российской Федерации</a:t>
            </a:r>
            <a:endParaRPr lang="ru-RU" sz="28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4" y="3543201"/>
            <a:ext cx="3518179" cy="26432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795058" y="1801935"/>
            <a:ext cx="8546353" cy="313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 fontAlgn="base"/>
            <a:r>
              <a:rPr lang="ru-RU" sz="1400" dirty="0">
                <a:solidFill>
                  <a:srgbClr val="000000"/>
                </a:solidFill>
                <a:latin typeface="Open Sans"/>
                <a:ea typeface="Times New Roman"/>
              </a:rPr>
              <a:t>На счётчики-расходомеры массовые </a:t>
            </a:r>
            <a:r>
              <a:rPr lang="ru-RU" sz="1400" dirty="0">
                <a:solidFill>
                  <a:srgbClr val="000000"/>
                </a:solidFill>
                <a:latin typeface="Open Sans"/>
                <a:ea typeface="Times New Roman"/>
                <a:hlinkClick r:id="rId4"/>
              </a:rPr>
              <a:t>ЭЛМЕТРО-Фломак</a:t>
            </a:r>
            <a:r>
              <a:rPr lang="ru-RU" sz="1400" dirty="0">
                <a:solidFill>
                  <a:srgbClr val="000000"/>
                </a:solidFill>
                <a:latin typeface="Open Sans"/>
                <a:ea typeface="Times New Roman"/>
              </a:rPr>
              <a:t>, Группой компаний «ЭлМетро», получено Заключение Министерства промышленности и торговли Российской Федерации</a:t>
            </a:r>
          </a:p>
          <a:p>
            <a:pPr fontAlgn="base"/>
            <a:r>
              <a:rPr lang="ru-RU" sz="1400" dirty="0">
                <a:solidFill>
                  <a:srgbClr val="000000"/>
                </a:solidFill>
                <a:latin typeface="Open Sans"/>
                <a:ea typeface="Times New Roman"/>
              </a:rPr>
              <a:t>о подтверждении производства промышленной продукции на территории Российской Федерации в соответствии с Постановлением Правительства Российской Федерации                                                      № 719 от 17.07.2015 года.</a:t>
            </a:r>
            <a:endParaRPr lang="ru-RU" sz="1400" dirty="0">
              <a:latin typeface="Times New Roman"/>
              <a:ea typeface="Times New Roman"/>
            </a:endParaRPr>
          </a:p>
          <a:p>
            <a:pPr marR="441960" indent="270510" algn="just" fontAlgn="base">
              <a:lnSpc>
                <a:spcPts val="168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Open Sans"/>
              <a:ea typeface="Times New Roman"/>
            </a:endParaRPr>
          </a:p>
          <a:p>
            <a:pPr marR="441960" indent="270510" fontAlgn="base">
              <a:lnSpc>
                <a:spcPts val="168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Open Sans"/>
                <a:ea typeface="Times New Roman"/>
              </a:rPr>
              <a:t>На основании выданного Заключения счётчики-расходомеры массовые  </a:t>
            </a:r>
            <a:endParaRPr lang="ru-RU" sz="1400" dirty="0">
              <a:latin typeface="Times New Roman"/>
              <a:ea typeface="Times New Roman"/>
            </a:endParaRPr>
          </a:p>
          <a:p>
            <a:pPr marR="441960" fontAlgn="base">
              <a:lnSpc>
                <a:spcPts val="1680"/>
              </a:lnSpc>
              <a:spcAft>
                <a:spcPts val="0"/>
              </a:spcAft>
            </a:pPr>
            <a:r>
              <a:rPr lang="ru-RU" sz="1400" u="sng" dirty="0">
                <a:solidFill>
                  <a:srgbClr val="0000FF"/>
                </a:solidFill>
                <a:latin typeface="Open Sans"/>
                <a:ea typeface="Times New Roman"/>
                <a:hlinkClick r:id="rId4"/>
              </a:rPr>
              <a:t>ЭЛМЕТРО-Фломак</a:t>
            </a:r>
            <a:r>
              <a:rPr lang="ru-RU" sz="1400" dirty="0">
                <a:solidFill>
                  <a:srgbClr val="000000"/>
                </a:solidFill>
                <a:latin typeface="Open Sans"/>
                <a:ea typeface="Times New Roman"/>
              </a:rPr>
              <a:t> включены в Реестр промышленной продукции произведенной на территории Российской Федерации под реестровым номером: </a:t>
            </a:r>
          </a:p>
          <a:p>
            <a:pPr marR="441960" fontAlgn="base">
              <a:lnSpc>
                <a:spcPts val="168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Open Sans"/>
                <a:ea typeface="Times New Roman"/>
              </a:rPr>
              <a:t>№10578755 от 01.10.2024 г, с кодом 26.51.52.110 по ОК0342014 (ОКПД2).</a:t>
            </a:r>
            <a:endParaRPr lang="ru-RU" sz="1400" dirty="0">
              <a:latin typeface="Times New Roman"/>
              <a:ea typeface="Times New Roman"/>
            </a:endParaRPr>
          </a:p>
          <a:p>
            <a:pPr marR="441960" indent="270510" algn="just" fontAlgn="base">
              <a:lnSpc>
                <a:spcPts val="168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Open Sans"/>
              <a:ea typeface="Times New Roman"/>
            </a:endParaRPr>
          </a:p>
          <a:p>
            <a:pPr marR="441960" indent="270510" fontAlgn="base">
              <a:lnSpc>
                <a:spcPts val="168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Open Sans"/>
                <a:ea typeface="Times New Roman"/>
              </a:rPr>
              <a:t>Информация об этом размещена на сайте Минпромторга в Перечне производителей Российской промышленной продукции: </a:t>
            </a:r>
            <a:r>
              <a:rPr lang="ru-RU" sz="1400" u="sng" dirty="0">
                <a:solidFill>
                  <a:srgbClr val="0000FF"/>
                </a:solidFill>
                <a:latin typeface="Open Sans"/>
                <a:ea typeface="Times New Roman"/>
                <a:hlinkClick r:id="rId5"/>
              </a:rPr>
              <a:t>https://gisp.gov.ru/pp719v2/pub/org</a:t>
            </a:r>
            <a:endParaRPr lang="ru-RU" sz="1400" u="sng" dirty="0">
              <a:solidFill>
                <a:srgbClr val="0000FF"/>
              </a:solidFill>
              <a:latin typeface="Open Sans"/>
              <a:ea typeface="Times New Roman"/>
            </a:endParaRPr>
          </a:p>
          <a:p>
            <a:pPr marR="441960" fontAlgn="base">
              <a:lnSpc>
                <a:spcPts val="168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Open Sans"/>
                <a:ea typeface="Times New Roman"/>
              </a:rPr>
              <a:t>и в Реестре Российской промышленной продукции: </a:t>
            </a:r>
            <a:r>
              <a:rPr lang="ru-RU" sz="1400" u="sng" dirty="0">
                <a:solidFill>
                  <a:srgbClr val="0000FF"/>
                </a:solidFill>
                <a:latin typeface="Open Sans"/>
                <a:ea typeface="Times New Roman"/>
                <a:hlinkClick r:id="rId6"/>
              </a:rPr>
              <a:t>https://gisp.gov.ru/pp719v2/pub/prod/</a:t>
            </a:r>
            <a:r>
              <a:rPr lang="ru-RU" sz="1400" dirty="0">
                <a:solidFill>
                  <a:srgbClr val="000000"/>
                </a:solidFill>
                <a:latin typeface="Open Sans"/>
                <a:ea typeface="Times New Roman"/>
              </a:rPr>
              <a:t>.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348" y="4891726"/>
            <a:ext cx="1936788" cy="1459750"/>
          </a:xfrm>
          <a:prstGeom prst="rect">
            <a:avLst/>
          </a:prstGeom>
          <a:noFill/>
          <a:ln w="3175">
            <a:solidFill>
              <a:sysClr val="windowText" lastClr="000000">
                <a:lumMod val="50000"/>
                <a:lumOff val="50000"/>
              </a:sysClr>
            </a:solidFill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09" y="1104790"/>
            <a:ext cx="2464330" cy="206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573213" y="1501775"/>
            <a:ext cx="6551612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2400"/>
              <a:t>Удобство настройки (аналогично ПК) расходомера и индикации показаний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2400"/>
              <a:t>Контроль несанкционированного вмешательства в работу массомера «ЭлМетро-Фломак» - </a:t>
            </a:r>
            <a:r>
              <a:rPr lang="ru-RU" altLang="ru-RU" sz="2400" b="1" i="1"/>
              <a:t>архив данных недоступен для редактирования и удаления!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2400"/>
              <a:t>Формирование суточного (почасового) отчета с привязкой к реальному  времени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2400"/>
              <a:t>Сложная математическая обработка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2400"/>
              <a:t>8</a:t>
            </a:r>
            <a:r>
              <a:rPr lang="en-US" altLang="ru-RU" sz="2400"/>
              <a:t>”</a:t>
            </a:r>
            <a:r>
              <a:rPr lang="ru-RU" altLang="ru-RU" sz="2400"/>
              <a:t>- </a:t>
            </a:r>
            <a:r>
              <a:rPr lang="en-US" altLang="ru-RU" sz="2400"/>
              <a:t>TFT</a:t>
            </a:r>
            <a:r>
              <a:rPr lang="ru-RU" altLang="ru-RU" sz="2400"/>
              <a:t> емкостной </a:t>
            </a:r>
            <a:r>
              <a:rPr lang="en-US" altLang="ru-RU" sz="2400"/>
              <a:t>Touch-screen – </a:t>
            </a:r>
            <a:r>
              <a:rPr lang="ru-RU" altLang="ru-RU" sz="2400"/>
              <a:t>дисплей</a:t>
            </a:r>
            <a:endParaRPr lang="en-US" altLang="ru-RU" sz="240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2400"/>
              <a:t>Функция управления / регулирования</a:t>
            </a:r>
          </a:p>
        </p:txBody>
      </p:sp>
      <p:pic>
        <p:nvPicPr>
          <p:cNvPr id="18435" name="Рисунок 4" descr="D:\Загрузки\3124 Фломак (срочные вопросы)\Рендеринг на плакат x\Датчик Фломак Ду15 (рендеринг 0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6" y="4005263"/>
            <a:ext cx="27654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15"/>
          <p:cNvSpPr txBox="1">
            <a:spLocks noChangeArrowheads="1"/>
          </p:cNvSpPr>
          <p:nvPr/>
        </p:nvSpPr>
        <p:spPr bwMode="auto">
          <a:xfrm>
            <a:off x="1487487" y="-68263"/>
            <a:ext cx="6588126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625"/>
              </a:spcBef>
              <a:buClr>
                <a:srgbClr val="000000"/>
              </a:buClr>
              <a:buSzPct val="100000"/>
            </a:pPr>
            <a:r>
              <a:rPr lang="ru-RU" altLang="ru-RU" sz="3200" b="1" i="1"/>
              <a:t>Исполнение с видео-графическим регистратором в качестве трансмиттера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1341438"/>
            <a:ext cx="251936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52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EB787C3-D336-49DB-8732-2730FCF38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643" y="102341"/>
            <a:ext cx="6503349" cy="734744"/>
          </a:xfrm>
        </p:spPr>
        <p:txBody>
          <a:bodyPr>
            <a:noAutofit/>
          </a:bodyPr>
          <a:lstStyle/>
          <a:p>
            <a:r>
              <a:rPr lang="ru-RU" altLang="ru-RU" sz="2300" b="1" dirty="0">
                <a:cs typeface="Calibri" pitchFamily="34" charset="0"/>
              </a:rPr>
              <a:t>Детектирование многофазного потока и компенсация погрешности измерений</a:t>
            </a:r>
            <a:endParaRPr lang="ru-RU" sz="2300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mtClean="0">
                <a:solidFill>
                  <a:schemeClr val="tx1"/>
                </a:solidFill>
              </a:rPr>
              <a:t>13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3" name="Объект 2"/>
          <p:cNvGraphicFramePr>
            <a:graphicFrameLocks/>
          </p:cNvGraphicFramePr>
          <p:nvPr/>
        </p:nvGraphicFramePr>
        <p:xfrm>
          <a:off x="1590570" y="1034419"/>
          <a:ext cx="8958263" cy="388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" r:id="rId3" imgW="8961120" imgH="3878517" progId="Excel.Sheet.8">
                  <p:embed/>
                </p:oleObj>
              </mc:Choice>
              <mc:Fallback>
                <p:oleObj name="Лист" r:id="rId3" imgW="8961120" imgH="3878517" progId="Excel.Sheet.8">
                  <p:embed/>
                  <p:pic>
                    <p:nvPicPr>
                      <p:cNvPr id="3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570" y="1034419"/>
                        <a:ext cx="8958263" cy="3881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40145" y="5283625"/>
            <a:ext cx="7659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10000"/>
              </a:spcBef>
              <a:defRPr/>
            </a:pPr>
            <a:r>
              <a:rPr lang="ru-RU" altLang="ru-RU" sz="2000" b="1" dirty="0">
                <a:cs typeface="Calibri" pitchFamily="34" charset="0"/>
              </a:rPr>
              <a:t>Работоспособность при любом % содержания газа</a:t>
            </a:r>
            <a:r>
              <a:rPr lang="ru-RU" altLang="ru-RU" sz="2000" dirty="0">
                <a:cs typeface="Calibri" pitchFamily="34" charset="0"/>
              </a:rPr>
              <a:t>, высокая повторяемость с точностью до 0.5% при объемной доле газа до 10%. </a:t>
            </a:r>
            <a:endParaRPr lang="ru-RU" altLang="ru-RU" sz="2000" b="1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85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E5854-E902-46F5-A5FF-F272A4A8B0C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1558926" y="1773238"/>
            <a:ext cx="47339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ru-RU" altLang="ru-RU" sz="2000">
                <a:latin typeface="Calibri" pitchFamily="34" charset="0"/>
                <a:cs typeface="Calibri" pitchFamily="34" charset="0"/>
              </a:rPr>
              <a:t>Анализ собственных частот и их соотношения самим прибором позволяет диагностировать уход метрологических характеристик колебательной системы и расходомера в целом.</a:t>
            </a:r>
          </a:p>
          <a:p>
            <a:pPr>
              <a:buFont typeface="Arial" pitchFamily="34" charset="0"/>
              <a:buChar char="•"/>
            </a:pPr>
            <a:r>
              <a:rPr lang="ru-RU" altLang="ru-RU" sz="2000">
                <a:latin typeface="Calibri" pitchFamily="34" charset="0"/>
                <a:cs typeface="Calibri" pitchFamily="34" charset="0"/>
              </a:rPr>
              <a:t>Это обеспечивает раннее предупреждение о проблемах измерений или, наоборот, может свидетельствовать о  сохранении калибровочной характеристики за пределами межповерочного интервала</a:t>
            </a: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1847851" y="1016001"/>
            <a:ext cx="5186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800" b="1">
                <a:latin typeface="Calibri" pitchFamily="34" charset="0"/>
                <a:cs typeface="Calibri" pitchFamily="34" charset="0"/>
              </a:rPr>
              <a:t>Самодиагностика расходомера: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5807967" y="2276372"/>
          <a:ext cx="4848696" cy="3674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270" name="Заголовок 1"/>
          <p:cNvSpPr>
            <a:spLocks noGrp="1"/>
          </p:cNvSpPr>
          <p:nvPr>
            <p:ph type="title"/>
          </p:nvPr>
        </p:nvSpPr>
        <p:spPr bwMode="auto">
          <a:xfrm>
            <a:off x="1524000" y="12700"/>
            <a:ext cx="67500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ru-RU" sz="3100" b="1" dirty="0" err="1">
                <a:cs typeface="Calibri" pitchFamily="34" charset="0"/>
              </a:rPr>
              <a:t>Кориолисовые</a:t>
            </a:r>
            <a:r>
              <a:rPr lang="ru-RU" altLang="ru-RU" sz="3100" b="1" dirty="0">
                <a:cs typeface="Calibri" pitchFamily="34" charset="0"/>
              </a:rPr>
              <a:t> расходомеры ЭлМетро-</a:t>
            </a:r>
            <a:r>
              <a:rPr lang="ru-RU" altLang="ru-RU" sz="3100" b="1" dirty="0" err="1">
                <a:cs typeface="Calibri" pitchFamily="34" charset="0"/>
              </a:rPr>
              <a:t>Фломак</a:t>
            </a:r>
            <a:endParaRPr lang="ru-RU" altLang="ru-RU" sz="3100" b="1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221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7" y="161576"/>
            <a:ext cx="9695445" cy="7059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2200" b="1" dirty="0">
                <a:latin typeface="Supermolot" charset="-52"/>
                <a:cs typeface="Calibri" pitchFamily="34" charset="0"/>
              </a:rPr>
              <a:t>Счётчики-расходомеры массовые ЭЛМЕТРО-Фломак</a:t>
            </a:r>
            <a:endParaRPr lang="ru-RU" sz="2200" b="1" dirty="0">
              <a:latin typeface="Supermolot" charset="-52"/>
              <a:cs typeface="Calibri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15</a:t>
            </a:fld>
            <a:endParaRPr lang="ru-RU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B1325C8E-38A8-46E9-9B3F-D68BE5EDE4A5}"/>
              </a:ext>
            </a:extLst>
          </p:cNvPr>
          <p:cNvSpPr txBox="1">
            <a:spLocks/>
          </p:cNvSpPr>
          <p:nvPr/>
        </p:nvSpPr>
        <p:spPr>
          <a:xfrm>
            <a:off x="405287" y="1148192"/>
            <a:ext cx="8648278" cy="3830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lnSpc>
                <a:spcPct val="114000"/>
              </a:lnSpc>
              <a:spcBef>
                <a:spcPts val="450"/>
              </a:spcBef>
              <a:buClr>
                <a:srgbClr val="008F39"/>
              </a:buClr>
              <a:buFont typeface="Open Sans" pitchFamily="34" charset="0"/>
              <a:buChar char="»"/>
            </a:pPr>
            <a:r>
              <a:rPr lang="ru-RU" b="1" dirty="0"/>
              <a:t>Сохранение класса точности после проведения имитационной поверки</a:t>
            </a:r>
          </a:p>
          <a:p>
            <a:pPr marL="214313" indent="-214313">
              <a:lnSpc>
                <a:spcPct val="114000"/>
              </a:lnSpc>
              <a:spcBef>
                <a:spcPts val="450"/>
              </a:spcBef>
              <a:buClr>
                <a:srgbClr val="008F39"/>
              </a:buClr>
              <a:buFont typeface="Open Sans" pitchFamily="34" charset="0"/>
              <a:buChar char="»"/>
            </a:pPr>
            <a:r>
              <a:rPr lang="ru-RU" b="1" dirty="0"/>
              <a:t>Бездемонтажная поверка - возможность проведения поверки без остановки процесса</a:t>
            </a:r>
          </a:p>
          <a:p>
            <a:pPr marL="214313" indent="-214313">
              <a:lnSpc>
                <a:spcPct val="114000"/>
              </a:lnSpc>
              <a:spcBef>
                <a:spcPts val="450"/>
              </a:spcBef>
              <a:buClr>
                <a:srgbClr val="008F39"/>
              </a:buClr>
              <a:buFont typeface="Open Sans" pitchFamily="34" charset="0"/>
              <a:buChar char="»"/>
            </a:pPr>
            <a:r>
              <a:rPr lang="ru-RU" dirty="0"/>
              <a:t>Демонтажная поверка</a:t>
            </a:r>
          </a:p>
          <a:p>
            <a:pPr marL="214313" indent="-214313">
              <a:lnSpc>
                <a:spcPct val="114000"/>
              </a:lnSpc>
              <a:spcBef>
                <a:spcPts val="450"/>
              </a:spcBef>
              <a:buClr>
                <a:srgbClr val="008F39"/>
              </a:buClr>
              <a:buFont typeface="Open Sans" pitchFamily="34" charset="0"/>
              <a:buChar char="»"/>
            </a:pPr>
            <a:r>
              <a:rPr lang="ru-RU" dirty="0"/>
              <a:t>Самодиагностика </a:t>
            </a:r>
          </a:p>
          <a:p>
            <a:pPr marL="214313" indent="-214313">
              <a:lnSpc>
                <a:spcPct val="114000"/>
              </a:lnSpc>
              <a:spcBef>
                <a:spcPts val="450"/>
              </a:spcBef>
              <a:buClr>
                <a:srgbClr val="008F39"/>
              </a:buClr>
              <a:buFont typeface="Open Sans" pitchFamily="34" charset="0"/>
              <a:buChar char="»"/>
            </a:pPr>
            <a:r>
              <a:rPr lang="ru-RU" b="1" dirty="0"/>
              <a:t>Требуется только ПК</a:t>
            </a:r>
          </a:p>
          <a:p>
            <a:pPr marL="214313" indent="-214313">
              <a:lnSpc>
                <a:spcPct val="114000"/>
              </a:lnSpc>
              <a:spcBef>
                <a:spcPts val="450"/>
              </a:spcBef>
              <a:buClr>
                <a:srgbClr val="00B050"/>
              </a:buClr>
              <a:buFont typeface="Open Sans" pitchFamily="34" charset="0"/>
              <a:buChar char="»"/>
            </a:pPr>
            <a:endParaRPr lang="ru-RU" dirty="0"/>
          </a:p>
          <a:p>
            <a:pPr marL="0" indent="0">
              <a:lnSpc>
                <a:spcPct val="114000"/>
              </a:lnSpc>
              <a:spcBef>
                <a:spcPts val="45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endParaRPr lang="ru-RU" dirty="0"/>
          </a:p>
          <a:p>
            <a:pPr marL="0" indent="0">
              <a:lnSpc>
                <a:spcPct val="114000"/>
              </a:lnSpc>
              <a:spcBef>
                <a:spcPts val="45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ru-RU" dirty="0"/>
              <a:t>Утвержденная МП превосходит возможности всех существующих конкурентов. </a:t>
            </a: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8981381" y="1587641"/>
          <a:ext cx="2671357" cy="854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2560325" imgH="819914" progId="Photoshop.Image.13">
                  <p:embed/>
                </p:oleObj>
              </mc:Choice>
              <mc:Fallback>
                <p:oleObj name="Image" r:id="rId3" imgW="2560325" imgH="819914" progId="Photoshop.Image.13">
                  <p:embed/>
                  <p:pic>
                    <p:nvPicPr>
                      <p:cNvPr id="12" name="Объект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1381" y="1587641"/>
                        <a:ext cx="2671357" cy="8545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66889" y="2720769"/>
            <a:ext cx="2300339" cy="37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201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7EB787C3-D336-49DB-8732-2730FCF38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>
                <a:solidFill>
                  <a:srgbClr val="00B050"/>
                </a:solidFill>
                <a:cs typeface="Calibri" pitchFamily="34" charset="0"/>
              </a:rPr>
              <a:t>ЭЛМЕТРО-</a:t>
            </a:r>
            <a:r>
              <a:rPr lang="ru-RU" altLang="ru-RU" dirty="0" err="1">
                <a:solidFill>
                  <a:srgbClr val="00B050"/>
                </a:solidFill>
                <a:cs typeface="Calibri" pitchFamily="34" charset="0"/>
              </a:rPr>
              <a:t>Фломак</a:t>
            </a:r>
            <a:r>
              <a:rPr lang="ru-RU" altLang="ru-RU" dirty="0">
                <a:cs typeface="Calibri" pitchFamily="34" charset="0"/>
              </a:rPr>
              <a:t> в АСН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mtClean="0">
                <a:solidFill>
                  <a:schemeClr val="tx1"/>
                </a:solidFill>
              </a:rPr>
              <a:t>16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5E6DAE2-873B-4EA1-BFF1-EB5A5E4F1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1" y="1676401"/>
            <a:ext cx="1597025" cy="26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altLang="ru-RU" sz="16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122" name="Picture 2" descr="C:\Users\Евгений\Desktop\Рабочая папка\Презентации\Башнефть\IMG0027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49" y="1124889"/>
            <a:ext cx="1847446" cy="246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вгений\Desktop\Рабочая папка\Презентации\Башнефть\IMG-20190618-WA00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7961" y="1101231"/>
            <a:ext cx="3719725" cy="208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Евгений\Desktop\Рабочая папка\Презентации\Башнефть\IMG-20201124-WA00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701" y="3728024"/>
            <a:ext cx="1954352" cy="260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Евгений\Desktop\Рабочая папка\Презентации\Башнефть\P_20180725_10095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5401" y="3545064"/>
            <a:ext cx="3684844" cy="276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F2B4B68C-BBCD-455B-BF44-2DE581DEE6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34936" y="1124889"/>
          <a:ext cx="4400357" cy="5183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Brush" r:id="rId6" imgW="3860640" imgH="6064200" progId="">
                  <p:embed/>
                </p:oleObj>
              </mc:Choice>
              <mc:Fallback>
                <p:oleObj name="PBrush" r:id="rId6" imgW="3860640" imgH="6064200" progId="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F2B4B68C-BBCD-455B-BF44-2DE581DEE6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34936" y="1124889"/>
                        <a:ext cx="4400357" cy="5183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1135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EB787C3-D336-49DB-8732-2730FCF38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>
                <a:cs typeface="Calibri" pitchFamily="34" charset="0"/>
              </a:rPr>
              <a:t>Измерение компримированного природного газа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mtClean="0">
                <a:solidFill>
                  <a:schemeClr val="tx1"/>
                </a:solidFill>
              </a:rPr>
              <a:t>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697DCD1-33E1-423A-81FF-391FFC52BD45}"/>
              </a:ext>
            </a:extLst>
          </p:cNvPr>
          <p:cNvSpPr/>
          <p:nvPr/>
        </p:nvSpPr>
        <p:spPr>
          <a:xfrm>
            <a:off x="1720904" y="1204715"/>
            <a:ext cx="8652628" cy="174047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/>
              <a:t>Успешная реализация проекта </a:t>
            </a:r>
            <a:r>
              <a:rPr lang="ru-RU" sz="2000" dirty="0" err="1"/>
              <a:t>кориолисовых</a:t>
            </a:r>
            <a:r>
              <a:rPr lang="ru-RU" sz="2000" dirty="0"/>
              <a:t> расходомеров для </a:t>
            </a:r>
            <a:r>
              <a:rPr lang="ru-RU" sz="2000" i="1" dirty="0"/>
              <a:t>газомоторного топлива:</a:t>
            </a:r>
          </a:p>
          <a:p>
            <a:pPr marL="457200" indent="-457200">
              <a:lnSpc>
                <a:spcPct val="114000"/>
              </a:lnSpc>
              <a:buClr>
                <a:srgbClr val="00B050"/>
              </a:buClr>
              <a:buFont typeface="Open Sans" pitchFamily="34" charset="0"/>
              <a:buChar char="»"/>
              <a:defRPr/>
            </a:pPr>
            <a:r>
              <a:rPr lang="ru-RU" sz="2000" dirty="0"/>
              <a:t>Давление до 25 МПа, Ду15 мм</a:t>
            </a:r>
          </a:p>
          <a:p>
            <a:pPr marL="457200" indent="-457200">
              <a:lnSpc>
                <a:spcPct val="114000"/>
              </a:lnSpc>
              <a:buClr>
                <a:srgbClr val="00B050"/>
              </a:buClr>
              <a:buFont typeface="Open Sans" pitchFamily="34" charset="0"/>
              <a:buChar char="»"/>
              <a:defRPr/>
            </a:pPr>
            <a:r>
              <a:rPr lang="ru-RU" sz="2000" dirty="0"/>
              <a:t>Более 150 расходомеров для КПГ поставлено для топливораздаточных колонок АГНКС и измерительных узлов ПАГЗ</a:t>
            </a:r>
          </a:p>
        </p:txBody>
      </p:sp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7601CCC0-E0E1-4A35-96CE-142D17A49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6984" y="3513039"/>
            <a:ext cx="3694112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83E24DD-8705-4A5C-A7F5-75D279D8804C}"/>
              </a:ext>
            </a:extLst>
          </p:cNvPr>
          <p:cNvSpPr/>
          <p:nvPr/>
        </p:nvSpPr>
        <p:spPr>
          <a:xfrm>
            <a:off x="1720904" y="3924668"/>
            <a:ext cx="28843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/>
              <a:t>Разработаны и изготовлены первые образцы криогенных (до -200°С) приборов для сжиженного природного газа (СПГ)</a:t>
            </a:r>
          </a:p>
        </p:txBody>
      </p:sp>
      <p:pic>
        <p:nvPicPr>
          <p:cNvPr id="6146" name="Picture 2" descr="C:\Users\Евгений\Desktop\Рабочая папка\Презентации\Башнефть\в составе АГНКС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900" y="3318461"/>
            <a:ext cx="1649095" cy="296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77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7EB787C3-D336-49DB-8732-2730FCF38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>
                <a:solidFill>
                  <a:srgbClr val="00B050"/>
                </a:solidFill>
                <a:cs typeface="Calibri" pitchFamily="34" charset="0"/>
              </a:rPr>
              <a:t>ЭЛМЕТРО-</a:t>
            </a:r>
            <a:r>
              <a:rPr lang="ru-RU" altLang="ru-RU" dirty="0" err="1">
                <a:solidFill>
                  <a:srgbClr val="00B050"/>
                </a:solidFill>
                <a:cs typeface="Calibri" pitchFamily="34" charset="0"/>
              </a:rPr>
              <a:t>Фломак</a:t>
            </a:r>
            <a:r>
              <a:rPr lang="ru-RU" altLang="ru-RU" dirty="0">
                <a:cs typeface="Calibri" pitchFamily="34" charset="0"/>
              </a:rPr>
              <a:t> в блочных установках дозирования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mtClean="0">
                <a:solidFill>
                  <a:schemeClr val="tx1"/>
                </a:solidFill>
              </a:rPr>
              <a:t>18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5E6DAE2-873B-4EA1-BFF1-EB5A5E4F1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1" y="1676401"/>
            <a:ext cx="1597025" cy="26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altLang="ru-RU" sz="16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1D19A3F0-3EF0-4B08-AB2E-E25844630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910" y="3429000"/>
            <a:ext cx="4122549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000" dirty="0">
                <a:latin typeface="+mn-lt"/>
              </a:rPr>
              <a:t> ЭЛМЕТРО–</a:t>
            </a:r>
            <a:r>
              <a:rPr lang="ru-RU" altLang="ru-RU" sz="2000" dirty="0" err="1">
                <a:latin typeface="+mn-lt"/>
              </a:rPr>
              <a:t>Фломак</a:t>
            </a:r>
            <a:r>
              <a:rPr lang="ru-RU" altLang="ru-RU" sz="2000" dirty="0">
                <a:latin typeface="+mn-lt"/>
              </a:rPr>
              <a:t> в составе:</a:t>
            </a:r>
          </a:p>
          <a:p>
            <a:pPr marL="342900" indent="-342900">
              <a:spcBef>
                <a:spcPct val="50000"/>
              </a:spcBef>
              <a:buClr>
                <a:srgbClr val="00B050"/>
              </a:buClr>
              <a:buFont typeface="Open Sans" pitchFamily="34" charset="0"/>
              <a:buChar char="»"/>
            </a:pPr>
            <a:r>
              <a:rPr lang="ru-RU" altLang="ru-RU" sz="2000" dirty="0">
                <a:latin typeface="+mn-lt"/>
              </a:rPr>
              <a:t>дозировочных комплексов точного измерения ингибиторов коррозии и предотвращения </a:t>
            </a:r>
            <a:r>
              <a:rPr lang="ru-RU" altLang="ru-RU" sz="2000" dirty="0" err="1">
                <a:latin typeface="+mn-lt"/>
              </a:rPr>
              <a:t>гидратообразования</a:t>
            </a:r>
            <a:r>
              <a:rPr lang="ru-RU" altLang="ru-RU" sz="2000" dirty="0">
                <a:latin typeface="+mn-lt"/>
              </a:rPr>
              <a:t>;</a:t>
            </a:r>
          </a:p>
          <a:p>
            <a:pPr marL="342900" indent="-342900">
              <a:spcBef>
                <a:spcPct val="50000"/>
              </a:spcBef>
              <a:buClr>
                <a:srgbClr val="00B050"/>
              </a:buClr>
              <a:buFont typeface="Open Sans" pitchFamily="34" charset="0"/>
              <a:buChar char="»"/>
            </a:pPr>
            <a:r>
              <a:rPr lang="ru-RU" altLang="ru-RU" sz="2000" dirty="0">
                <a:latin typeface="+mn-lt"/>
              </a:rPr>
              <a:t>установок одоризации газа</a:t>
            </a:r>
          </a:p>
          <a:p>
            <a:pPr>
              <a:spcBef>
                <a:spcPct val="50000"/>
              </a:spcBef>
            </a:pPr>
            <a:endParaRPr lang="ru-RU" altLang="ru-RU" sz="2000" b="1" dirty="0">
              <a:latin typeface="+mn-lt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7296BD21-1650-4537-B76D-38D1C2D76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91" y="1130482"/>
            <a:ext cx="471734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+mn-lt"/>
              </a:rPr>
              <a:t>Точное дозирование реагентов и присадок!</a:t>
            </a:r>
          </a:p>
          <a:p>
            <a:r>
              <a:rPr lang="ru-RU" altLang="ru-RU" sz="2000" b="1" dirty="0">
                <a:latin typeface="+mn-lt"/>
              </a:rPr>
              <a:t>Измерение малых расходов, вплоть до 400 г/ч с погрешностью 1%.</a:t>
            </a:r>
          </a:p>
          <a:p>
            <a:r>
              <a:rPr lang="ru-RU" altLang="ru-RU" sz="2000" b="1" dirty="0">
                <a:latin typeface="+mn-lt"/>
              </a:rPr>
              <a:t>Давление среды до 50 МПа.</a:t>
            </a:r>
          </a:p>
        </p:txBody>
      </p:sp>
      <p:pic>
        <p:nvPicPr>
          <p:cNvPr id="3" name="Picture 3" descr="C:\Users\Евгений\Desktop\Рабочая папка\Проекты (ОПЭ)\РУСТ95\WhatsApp Image 2022-09-18 at 21.19.18(1).jpeg">
            <a:extLst>
              <a:ext uri="{FF2B5EF4-FFF2-40B4-BE49-F238E27FC236}">
                <a16:creationId xmlns:a16="http://schemas.microsoft.com/office/drawing/2014/main" id="{3E00F1E2-E027-FFCE-5EFF-48B82E07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8352" y="1006897"/>
            <a:ext cx="3955254" cy="52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230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cs typeface="Calibri" pitchFamily="34" charset="0"/>
              </a:rPr>
              <a:t>Одоризатор</a:t>
            </a:r>
            <a:r>
              <a:rPr lang="ru-RU" dirty="0">
                <a:cs typeface="Calibri" pitchFamily="34" charset="0"/>
              </a:rPr>
              <a:t> нового поколения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19</a:t>
            </a:fld>
            <a:endParaRPr lang="ru-RU"/>
          </a:p>
        </p:txBody>
      </p:sp>
      <p:pic>
        <p:nvPicPr>
          <p:cNvPr id="4100" name="Picture 4" descr="C:\Users\Евгений\Downloads\IMG_20220831_1259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108757" y="1718207"/>
            <a:ext cx="5304101" cy="396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Евгений\Downloads\IMG_20220831_12592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804196" y="1718208"/>
            <a:ext cx="5304098" cy="396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029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8" y="161576"/>
            <a:ext cx="8704386" cy="70595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Supermolot" charset="-52"/>
                <a:cs typeface="Calibri" pitchFamily="34" charset="0"/>
              </a:rPr>
              <a:t>Несколько слов о компании…</a:t>
            </a:r>
            <a:endParaRPr lang="ru-RU" sz="2400" b="1" dirty="0">
              <a:solidFill>
                <a:srgbClr val="008F39"/>
              </a:solidFill>
              <a:latin typeface="Supermolot" charset="-52"/>
              <a:cs typeface="Calibri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2</a:t>
            </a:fld>
            <a:endParaRPr lang="ru-RU" dirty="0"/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E2CC432A-A804-A0B1-B015-4D0D26CD681E}"/>
              </a:ext>
            </a:extLst>
          </p:cNvPr>
          <p:cNvSpPr txBox="1"/>
          <p:nvPr/>
        </p:nvSpPr>
        <p:spPr>
          <a:xfrm>
            <a:off x="383604" y="966895"/>
            <a:ext cx="6571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latin typeface="Open Sans" charset="0"/>
                <a:ea typeface="Open Sans" charset="0"/>
                <a:cs typeface="Open Sans" charset="0"/>
              </a:rPr>
              <a:t>Группа компаний «ЭлМетро»: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Open Sans" charset="0"/>
                <a:ea typeface="Open Sans" charset="0"/>
                <a:cs typeface="Open Sans" charset="0"/>
              </a:rPr>
              <a:t>ООО «ЭлМетро Групп»  - разработка и производство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Open Sans" charset="0"/>
                <a:ea typeface="Open Sans" charset="0"/>
                <a:cs typeface="Open Sans" charset="0"/>
              </a:rPr>
              <a:t>ООО «ЭлМетро-Инжиниринг» - продвижение, продажи и инжиниринг</a:t>
            </a:r>
          </a:p>
          <a:p>
            <a:endParaRPr lang="ru-RU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553" y="1700738"/>
            <a:ext cx="4706950" cy="333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E2CC432A-A804-A0B1-B015-4D0D26CD681E}"/>
              </a:ext>
            </a:extLst>
          </p:cNvPr>
          <p:cNvSpPr txBox="1"/>
          <p:nvPr/>
        </p:nvSpPr>
        <p:spPr>
          <a:xfrm>
            <a:off x="394095" y="2305722"/>
            <a:ext cx="657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B050"/>
                </a:solidFill>
                <a:latin typeface="Open Sans" charset="0"/>
                <a:ea typeface="Open Sans" charset="0"/>
                <a:cs typeface="Open Sans" charset="0"/>
              </a:rPr>
              <a:t>ЭлМетро</a:t>
            </a:r>
            <a:r>
              <a:rPr lang="ru-RU" sz="2400" b="1" dirty="0">
                <a:latin typeface="Open Sans" charset="0"/>
                <a:ea typeface="Open Sans" charset="0"/>
                <a:cs typeface="Open Sans" charset="0"/>
              </a:rPr>
              <a:t> = </a:t>
            </a:r>
            <a:r>
              <a:rPr lang="ru-RU" sz="2400" b="1" dirty="0">
                <a:solidFill>
                  <a:srgbClr val="00B050"/>
                </a:solidFill>
                <a:latin typeface="Open Sans" charset="0"/>
                <a:ea typeface="Open Sans" charset="0"/>
                <a:cs typeface="Open Sans" charset="0"/>
              </a:rPr>
              <a:t>Эл</a:t>
            </a:r>
            <a:r>
              <a:rPr lang="ru-RU" sz="2400" b="1" dirty="0">
                <a:latin typeface="Open Sans" charset="0"/>
                <a:ea typeface="Open Sans" charset="0"/>
                <a:cs typeface="Open Sans" charset="0"/>
              </a:rPr>
              <a:t>ектроника + </a:t>
            </a:r>
            <a:r>
              <a:rPr lang="ru-RU" sz="2400" b="1" dirty="0">
                <a:solidFill>
                  <a:srgbClr val="00B050"/>
                </a:solidFill>
                <a:latin typeface="Open Sans" charset="0"/>
                <a:ea typeface="Open Sans" charset="0"/>
                <a:cs typeface="Open Sans" charset="0"/>
              </a:rPr>
              <a:t>Метро</a:t>
            </a:r>
            <a:r>
              <a:rPr lang="ru-RU" sz="2400" b="1" dirty="0">
                <a:latin typeface="Open Sans" charset="0"/>
                <a:ea typeface="Open Sans" charset="0"/>
                <a:cs typeface="Open Sans" charset="0"/>
              </a:rPr>
              <a:t>логия</a:t>
            </a:r>
            <a:endParaRPr lang="ru-RU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E2CC432A-A804-A0B1-B015-4D0D26CD681E}"/>
              </a:ext>
            </a:extLst>
          </p:cNvPr>
          <p:cNvSpPr txBox="1"/>
          <p:nvPr/>
        </p:nvSpPr>
        <p:spPr>
          <a:xfrm>
            <a:off x="8388102" y="5434077"/>
            <a:ext cx="2143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atin typeface="Open Sans" charset="0"/>
                <a:ea typeface="Open Sans" charset="0"/>
                <a:cs typeface="Open Sans" charset="0"/>
              </a:rPr>
              <a:t>г. Челябинск</a:t>
            </a:r>
            <a:endParaRPr lang="ru-RU" dirty="0"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393658" y="3461410"/>
            <a:ext cx="4263647" cy="2661139"/>
            <a:chOff x="6813" y="3179987"/>
            <a:chExt cx="4566713" cy="261729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DFE626-AB55-A1D9-A7FE-7D6A3697BF10}"/>
                </a:ext>
              </a:extLst>
            </p:cNvPr>
            <p:cNvSpPr txBox="1"/>
            <p:nvPr/>
          </p:nvSpPr>
          <p:spPr>
            <a:xfrm>
              <a:off x="6813" y="4254437"/>
              <a:ext cx="4566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rPr>
                <a:t>1996   2008   2023   </a:t>
              </a:r>
              <a:r>
                <a:rPr lang="en-US" sz="2800" dirty="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rPr>
                <a:t> </a:t>
              </a:r>
              <a:r>
                <a:rPr lang="ru-RU" sz="2800" dirty="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rPr>
                <a:t>∞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169D9B6-7A3E-D07D-3BD6-6C0199595F0A}"/>
                </a:ext>
              </a:extLst>
            </p:cNvPr>
            <p:cNvSpPr txBox="1"/>
            <p:nvPr/>
          </p:nvSpPr>
          <p:spPr>
            <a:xfrm>
              <a:off x="181521" y="5150955"/>
              <a:ext cx="17507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latin typeface="Open Sans" charset="0"/>
                  <a:ea typeface="Open Sans" charset="0"/>
                  <a:cs typeface="Open Sans" charset="0"/>
                </a:rPr>
                <a:t>Специальная </a:t>
              </a:r>
            </a:p>
            <a:p>
              <a:pPr algn="ctr"/>
              <a:r>
                <a:rPr lang="ru-RU" dirty="0">
                  <a:latin typeface="Open Sans" charset="0"/>
                  <a:ea typeface="Open Sans" charset="0"/>
                  <a:cs typeface="Open Sans" charset="0"/>
                </a:rPr>
                <a:t>Автоматика</a:t>
              </a:r>
            </a:p>
          </p:txBody>
        </p:sp>
        <p:sp>
          <p:nvSpPr>
            <p:cNvPr id="29" name="Левая фигурная скобка 28">
              <a:extLst>
                <a:ext uri="{FF2B5EF4-FFF2-40B4-BE49-F238E27FC236}">
                  <a16:creationId xmlns:a16="http://schemas.microsoft.com/office/drawing/2014/main" id="{F24E8CBA-FE84-8F57-A348-199DCA796856}"/>
                </a:ext>
              </a:extLst>
            </p:cNvPr>
            <p:cNvSpPr/>
            <p:nvPr/>
          </p:nvSpPr>
          <p:spPr bwMode="auto">
            <a:xfrm rot="16200000">
              <a:off x="930365" y="3993643"/>
              <a:ext cx="233492" cy="1770418"/>
            </a:xfrm>
            <a:prstGeom prst="leftBrace">
              <a:avLst>
                <a:gd name="adj1" fmla="val 8333"/>
                <a:gd name="adj2" fmla="val 49152"/>
              </a:avLst>
            </a:prstGeom>
            <a:noFill/>
            <a:ln w="508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Левая фигурная скобка 29">
              <a:extLst>
                <a:ext uri="{FF2B5EF4-FFF2-40B4-BE49-F238E27FC236}">
                  <a16:creationId xmlns:a16="http://schemas.microsoft.com/office/drawing/2014/main" id="{0FB48502-E647-7E79-21EB-1E05B914DF88}"/>
                </a:ext>
              </a:extLst>
            </p:cNvPr>
            <p:cNvSpPr/>
            <p:nvPr/>
          </p:nvSpPr>
          <p:spPr bwMode="auto">
            <a:xfrm rot="16200000">
              <a:off x="3000892" y="4007727"/>
              <a:ext cx="259181" cy="1767939"/>
            </a:xfrm>
            <a:prstGeom prst="leftBrace">
              <a:avLst>
                <a:gd name="adj1" fmla="val 8333"/>
                <a:gd name="adj2" fmla="val 49152"/>
              </a:avLst>
            </a:prstGeom>
            <a:noFill/>
            <a:ln w="508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Левая фигурная скобка 30">
              <a:extLst>
                <a:ext uri="{FF2B5EF4-FFF2-40B4-BE49-F238E27FC236}">
                  <a16:creationId xmlns:a16="http://schemas.microsoft.com/office/drawing/2014/main" id="{D33B7298-38CB-DAE2-19C6-E9727CA7CAC0}"/>
                </a:ext>
              </a:extLst>
            </p:cNvPr>
            <p:cNvSpPr/>
            <p:nvPr/>
          </p:nvSpPr>
          <p:spPr bwMode="auto">
            <a:xfrm rot="5400000">
              <a:off x="2389323" y="3631210"/>
              <a:ext cx="218629" cy="1132636"/>
            </a:xfrm>
            <a:prstGeom prst="leftBrace">
              <a:avLst>
                <a:gd name="adj1" fmla="val 8333"/>
                <a:gd name="adj2" fmla="val 49152"/>
              </a:avLst>
            </a:prstGeom>
            <a:noFill/>
            <a:ln w="508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3120E85-ABDB-9628-5910-E2F1B7C18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160" y="5160769"/>
              <a:ext cx="1958644" cy="56327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FB00C64E-2CE5-4DFE-820A-4E26FCD5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693" y="3179987"/>
              <a:ext cx="1031712" cy="803569"/>
            </a:xfrm>
            <a:prstGeom prst="rect">
              <a:avLst/>
            </a:prstGeom>
          </p:spPr>
        </p:pic>
      </p:grp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06" y="3370361"/>
            <a:ext cx="948422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Фото_Метран 514-ММП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0" y="3254966"/>
            <a:ext cx="885823" cy="65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58" y="4182382"/>
            <a:ext cx="952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40" y="3936472"/>
            <a:ext cx="1081027" cy="109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83" y="3319729"/>
            <a:ext cx="682212" cy="93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40" y="3087911"/>
            <a:ext cx="718148" cy="78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719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2" y="1345482"/>
            <a:ext cx="8928362" cy="4906514"/>
          </a:xfrm>
          <a:prstGeom prst="rect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20</a:t>
            </a:fld>
            <a:endParaRPr lang="ru-RU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B1325C8E-38A8-46E9-9B3F-D68BE5EDE4A5}"/>
              </a:ext>
            </a:extLst>
          </p:cNvPr>
          <p:cNvSpPr txBox="1">
            <a:spLocks/>
          </p:cNvSpPr>
          <p:nvPr/>
        </p:nvSpPr>
        <p:spPr>
          <a:xfrm>
            <a:off x="9319364" y="1981697"/>
            <a:ext cx="2871172" cy="3415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ru-RU" altLang="ru-RU" b="1" dirty="0"/>
              <a:t>Данное решение включено в реестр инновационной продукции ПАО «Газпром»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1325C8E-38A8-46E9-9B3F-D68BE5EDE4A5}"/>
              </a:ext>
            </a:extLst>
          </p:cNvPr>
          <p:cNvSpPr txBox="1">
            <a:spLocks/>
          </p:cNvSpPr>
          <p:nvPr/>
        </p:nvSpPr>
        <p:spPr>
          <a:xfrm>
            <a:off x="1600198" y="4857750"/>
            <a:ext cx="889000" cy="1079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ru-RU" altLang="ru-RU" sz="8000" b="1" dirty="0">
                <a:solidFill>
                  <a:srgbClr val="00B050"/>
                </a:solidFill>
                <a:latin typeface="Book Antiqua" pitchFamily="18" charset="0"/>
              </a:rPr>
              <a:t>!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6EF1411-95F2-DFC2-2790-C693F415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05105"/>
            <a:ext cx="8704386" cy="705950"/>
          </a:xfrm>
        </p:spPr>
        <p:txBody>
          <a:bodyPr>
            <a:normAutofit/>
          </a:bodyPr>
          <a:lstStyle/>
          <a:p>
            <a:r>
              <a:rPr lang="ru-RU" altLang="ru-RU" sz="2300" b="1" dirty="0">
                <a:solidFill>
                  <a:srgbClr val="00B050"/>
                </a:solidFill>
                <a:cs typeface="Calibri" pitchFamily="34" charset="0"/>
              </a:rPr>
              <a:t>ЭЛМЕТРО-</a:t>
            </a:r>
            <a:r>
              <a:rPr lang="ru-RU" altLang="ru-RU" sz="2300" b="1" dirty="0" err="1">
                <a:solidFill>
                  <a:srgbClr val="00B050"/>
                </a:solidFill>
                <a:cs typeface="Calibri" pitchFamily="34" charset="0"/>
              </a:rPr>
              <a:t>Фломак</a:t>
            </a:r>
            <a:r>
              <a:rPr lang="ru-RU" altLang="ru-RU" sz="2300" b="1" dirty="0">
                <a:cs typeface="Calibri" pitchFamily="34" charset="0"/>
              </a:rPr>
              <a:t> в </a:t>
            </a:r>
            <a:r>
              <a:rPr lang="ru-RU" altLang="ru-RU" sz="2300" b="1" dirty="0" err="1">
                <a:cs typeface="Calibri" pitchFamily="34" charset="0"/>
              </a:rPr>
              <a:t>одоризаторах</a:t>
            </a:r>
            <a:endParaRPr lang="ru-RU" sz="2300" b="1" dirty="0"/>
          </a:p>
        </p:txBody>
      </p:sp>
    </p:spTree>
    <p:extLst>
      <p:ext uri="{BB962C8B-B14F-4D97-AF65-F5344CB8AC3E}">
        <p14:creationId xmlns:p14="http://schemas.microsoft.com/office/powerpoint/2010/main" val="4003119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87" y="161576"/>
            <a:ext cx="9475313" cy="7059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altLang="ru-RU" sz="2200" b="1" dirty="0">
                <a:latin typeface="Supermolot" charset="-52"/>
                <a:cs typeface="Calibri" pitchFamily="34" charset="0"/>
              </a:rPr>
              <a:t>Расходомеры-счётчики газа ультразвуковые  ЭЛМЕТРО-Флоус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21</a:t>
            </a:fld>
            <a:endParaRPr lang="ru-RU" dirty="0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35"/>
          <a:stretch/>
        </p:blipFill>
        <p:spPr bwMode="auto">
          <a:xfrm>
            <a:off x="252887" y="1027252"/>
            <a:ext cx="4684873" cy="545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33474" y="1321946"/>
            <a:ext cx="7058526" cy="516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100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Измеряемая среда: </a:t>
            </a:r>
            <a:r>
              <a:rPr lang="ru-RU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газы, газовые смеси, свободный нефтяной газ</a:t>
            </a:r>
          </a:p>
          <a:p>
            <a:pPr marL="342900" indent="-342900">
              <a:spcBef>
                <a:spcPct val="100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Ду: </a:t>
            </a:r>
            <a:r>
              <a:rPr lang="ru-RU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корпусное:  50…300 мм, врезное: 100…1000 мм </a:t>
            </a:r>
          </a:p>
          <a:p>
            <a:pPr marL="342900" indent="-342900">
              <a:spcBef>
                <a:spcPct val="100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Погрешность измерения в рабочих условиях: </a:t>
            </a:r>
            <a:r>
              <a:rPr lang="ru-RU" altLang="ru-RU" b="1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± 0,5…2,0%</a:t>
            </a:r>
          </a:p>
          <a:p>
            <a:pPr marL="342900" indent="-342900">
              <a:spcBef>
                <a:spcPct val="100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Давление (абс.) измеряемой среды</a:t>
            </a:r>
            <a:r>
              <a:rPr lang="en-US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b="1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0,05…16 (25*) МПа, </a:t>
            </a:r>
          </a:p>
          <a:p>
            <a:pPr>
              <a:spcBef>
                <a:spcPct val="10000"/>
              </a:spcBef>
              <a:buClr>
                <a:srgbClr val="008F39"/>
              </a:buClr>
              <a:defRPr/>
            </a:pPr>
            <a:r>
              <a:rPr lang="ru-RU" b="1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</a:t>
            </a:r>
            <a:r>
              <a:rPr 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 0,05 до 2,5 МПа (врезное исполнение);</a:t>
            </a:r>
          </a:p>
          <a:p>
            <a:pPr marL="342900" indent="-342900">
              <a:spcBef>
                <a:spcPct val="100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Скорость потока: </a:t>
            </a:r>
            <a:r>
              <a:rPr lang="ru-RU" altLang="ru-RU" b="1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 0,1 </a:t>
            </a:r>
            <a:r>
              <a:rPr lang="ru-RU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(0,3  врезное исп.) </a:t>
            </a:r>
            <a:r>
              <a:rPr lang="ru-RU" altLang="ru-RU" b="1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60 м/с</a:t>
            </a:r>
          </a:p>
          <a:p>
            <a:pPr marL="342900" indent="-342900">
              <a:spcBef>
                <a:spcPct val="100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Температура измеряемой среды</a:t>
            </a:r>
            <a:r>
              <a:rPr lang="en-US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b="1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US" altLang="ru-RU" b="1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ru-RU" altLang="ru-RU" b="1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0…</a:t>
            </a:r>
            <a:r>
              <a:rPr lang="en-US" altLang="ru-RU" b="1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  <a:r>
              <a:rPr lang="ru-RU" altLang="ru-RU" b="1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 ⁰С </a:t>
            </a:r>
          </a:p>
          <a:p>
            <a:pPr>
              <a:spcBef>
                <a:spcPct val="10000"/>
              </a:spcBef>
              <a:buClr>
                <a:srgbClr val="008F39"/>
              </a:buClr>
              <a:defRPr/>
            </a:pPr>
            <a:r>
              <a:rPr lang="ru-RU" altLang="ru-RU" b="1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</a:t>
            </a:r>
            <a:r>
              <a:rPr lang="ru-RU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(+180 С врезные, при очистке паром)</a:t>
            </a:r>
            <a:endParaRPr lang="en-US" altLang="ru-RU" dirty="0">
              <a:solidFill>
                <a:srgbClr val="008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ct val="100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Динамический диапазон: </a:t>
            </a:r>
            <a:r>
              <a:rPr lang="ru-RU" altLang="ru-RU" b="1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 1:100 до 1:400</a:t>
            </a:r>
            <a:endParaRPr lang="en-US" altLang="ru-RU" b="1" dirty="0">
              <a:solidFill>
                <a:srgbClr val="008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ct val="100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Взрывозащита:</a:t>
            </a:r>
            <a:r>
              <a:rPr lang="en-US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Ex db IIB T6…T4 Gb X</a:t>
            </a:r>
            <a:r>
              <a:rPr lang="ru-RU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endParaRPr lang="en-US" altLang="ru-RU" dirty="0">
              <a:solidFill>
                <a:srgbClr val="008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ct val="100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en-US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ru-RU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</a:t>
            </a:r>
            <a:r>
              <a:rPr lang="en-US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1 Ex db IIC T6…T4 Gb X</a:t>
            </a:r>
            <a:endParaRPr lang="ru-RU" alt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ct val="100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Выходные сигналы:</a:t>
            </a:r>
            <a:r>
              <a:rPr lang="en-US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…20 мА, дискретный,                                                    частотно-импульсный, </a:t>
            </a:r>
            <a:r>
              <a:rPr lang="en-US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RS-485 (Modbus RTU)</a:t>
            </a:r>
            <a:endParaRPr lang="ru-RU" altLang="ru-RU" dirty="0">
              <a:solidFill>
                <a:srgbClr val="008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ct val="100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Пылевлагозащита: </a:t>
            </a:r>
            <a:r>
              <a:rPr lang="en-US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IP65, IP67</a:t>
            </a:r>
            <a:endParaRPr lang="ru-RU" altLang="ru-RU" dirty="0">
              <a:solidFill>
                <a:srgbClr val="008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ct val="100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Широкий диапазон питания: </a:t>
            </a:r>
            <a:r>
              <a:rPr lang="ru-RU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20…140 </a:t>
            </a:r>
            <a:r>
              <a:rPr lang="en-US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VDC/80…250 VAC</a:t>
            </a:r>
            <a:endParaRPr lang="ru-RU" altLang="ru-RU" dirty="0">
              <a:solidFill>
                <a:srgbClr val="008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ct val="100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Межповерочный интервал: </a:t>
            </a:r>
            <a:r>
              <a:rPr lang="ru-RU" alt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года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6BEE2C2-2D73-5AB9-C4AB-B26CF5669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096" y="934982"/>
            <a:ext cx="4483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Технические характеристики</a:t>
            </a:r>
          </a:p>
        </p:txBody>
      </p:sp>
    </p:spTree>
    <p:extLst>
      <p:ext uri="{BB962C8B-B14F-4D97-AF65-F5344CB8AC3E}">
        <p14:creationId xmlns:p14="http://schemas.microsoft.com/office/powerpoint/2010/main" val="1633229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" y="1130370"/>
            <a:ext cx="3331366" cy="33565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5599" y="136525"/>
            <a:ext cx="9541933" cy="705950"/>
          </a:xfrm>
        </p:spPr>
        <p:txBody>
          <a:bodyPr>
            <a:noAutofit/>
          </a:bodyPr>
          <a:lstStyle/>
          <a:p>
            <a:r>
              <a:rPr lang="ru-RU" altLang="ru-RU" sz="2200" b="1" dirty="0">
                <a:latin typeface="Supermolot" charset="-52"/>
                <a:cs typeface="Calibri" pitchFamily="34" charset="0"/>
              </a:rPr>
              <a:t>Особенности</a:t>
            </a:r>
            <a:r>
              <a:rPr lang="ru-RU" altLang="ru-RU" dirty="0">
                <a:cs typeface="Calibri" pitchFamily="34" charset="0"/>
              </a:rPr>
              <a:t> </a:t>
            </a:r>
            <a:r>
              <a:rPr lang="ru-RU" altLang="ru-RU" sz="2200" b="1" dirty="0">
                <a:latin typeface="Supermolot" charset="-52"/>
                <a:cs typeface="Calibri" pitchFamily="34" charset="0"/>
              </a:rPr>
              <a:t>ультразвуковых</a:t>
            </a:r>
            <a:r>
              <a:rPr lang="en-US" altLang="ru-RU" sz="2200" b="1" dirty="0">
                <a:latin typeface="Supermolot" charset="-52"/>
                <a:cs typeface="Calibri" pitchFamily="34" charset="0"/>
              </a:rPr>
              <a:t> </a:t>
            </a:r>
            <a:r>
              <a:rPr lang="ru-RU" altLang="ru-RU" sz="2200" b="1" dirty="0">
                <a:latin typeface="Supermolot" charset="-52"/>
                <a:cs typeface="Calibri" pitchFamily="34" charset="0"/>
              </a:rPr>
              <a:t>расходомеров </a:t>
            </a:r>
            <a:r>
              <a:rPr lang="ru-RU" altLang="ru-RU" sz="2200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  <a:t>ЭЛМЕТРО-Флоус</a:t>
            </a:r>
            <a:endParaRPr lang="ru-RU" sz="2200" b="1" dirty="0">
              <a:solidFill>
                <a:srgbClr val="008F39"/>
              </a:solidFill>
              <a:latin typeface="Supermolot" charset="-52"/>
              <a:cs typeface="Calibri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51031" y="1180021"/>
            <a:ext cx="7635813" cy="423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10000"/>
              </a:spcBef>
              <a:buClr>
                <a:srgbClr val="00B050"/>
              </a:buClr>
              <a:buFont typeface="Open Sans" pitchFamily="34" charset="0"/>
              <a:buChar char="»"/>
            </a:pPr>
            <a:r>
              <a:rPr lang="ru-RU" altLang="ru-RU" sz="1800" b="1" dirty="0">
                <a:solidFill>
                  <a:prstClr val="black"/>
                </a:solidFill>
                <a:latin typeface="Open Sans"/>
                <a:cs typeface="Calibri" pitchFamily="34" charset="0"/>
              </a:rPr>
              <a:t>Встроенный вычислитель в электронном блоке расходомера </a:t>
            </a:r>
            <a:r>
              <a:rPr lang="ru-RU" altLang="ru-RU" sz="1800" dirty="0">
                <a:solidFill>
                  <a:prstClr val="black"/>
                </a:solidFill>
                <a:latin typeface="Open Sans"/>
                <a:cs typeface="Calibri" pitchFamily="34" charset="0"/>
              </a:rPr>
              <a:t>(МР113, МР118, ГОСТ 30319, ГОСТ 8.611-2013 и др.) с коррекцией по температуре и давлению. Среды – природный, сырой, попутный нефтяной газы, факельные газы, метан, диоксид углерода, ацетилен, смеси углеводородных газов, чистые газы (</a:t>
            </a:r>
            <a:r>
              <a:rPr lang="en-US" altLang="ru-RU" sz="1800" dirty="0">
                <a:solidFill>
                  <a:prstClr val="black"/>
                </a:solidFill>
                <a:latin typeface="Open Sans"/>
                <a:cs typeface="Calibri" pitchFamily="34" charset="0"/>
              </a:rPr>
              <a:t>Ar, N</a:t>
            </a:r>
            <a:r>
              <a:rPr lang="en-US" altLang="ru-RU" sz="1800" baseline="-25000" dirty="0">
                <a:solidFill>
                  <a:prstClr val="black"/>
                </a:solidFill>
                <a:latin typeface="Open Sans"/>
                <a:cs typeface="Calibri" pitchFamily="34" charset="0"/>
              </a:rPr>
              <a:t>2</a:t>
            </a:r>
            <a:r>
              <a:rPr lang="en-US" altLang="ru-RU" sz="1800" dirty="0">
                <a:solidFill>
                  <a:prstClr val="black"/>
                </a:solidFill>
                <a:latin typeface="Open Sans"/>
                <a:cs typeface="Calibri" pitchFamily="34" charset="0"/>
              </a:rPr>
              <a:t>, H</a:t>
            </a:r>
            <a:r>
              <a:rPr lang="en-US" altLang="ru-RU" sz="1800" baseline="-25000" dirty="0">
                <a:solidFill>
                  <a:prstClr val="black"/>
                </a:solidFill>
                <a:latin typeface="Open Sans"/>
                <a:cs typeface="Calibri" pitchFamily="34" charset="0"/>
              </a:rPr>
              <a:t>2</a:t>
            </a:r>
            <a:r>
              <a:rPr lang="en-US" altLang="ru-RU" sz="1800" dirty="0">
                <a:solidFill>
                  <a:prstClr val="black"/>
                </a:solidFill>
                <a:latin typeface="Open Sans"/>
                <a:cs typeface="Calibri" pitchFamily="34" charset="0"/>
              </a:rPr>
              <a:t>,</a:t>
            </a:r>
            <a:r>
              <a:rPr lang="ru-RU" altLang="ru-RU" sz="1800" dirty="0">
                <a:solidFill>
                  <a:prstClr val="black"/>
                </a:solidFill>
                <a:latin typeface="Open Sans"/>
                <a:cs typeface="Calibri" pitchFamily="34" charset="0"/>
              </a:rPr>
              <a:t> </a:t>
            </a:r>
            <a:r>
              <a:rPr lang="en-US" altLang="ru-RU" sz="1800" dirty="0">
                <a:solidFill>
                  <a:prstClr val="black"/>
                </a:solidFill>
                <a:latin typeface="Open Sans"/>
                <a:cs typeface="Calibri" pitchFamily="34" charset="0"/>
              </a:rPr>
              <a:t>He …</a:t>
            </a:r>
            <a:r>
              <a:rPr lang="ru-RU" altLang="ru-RU" sz="1800" dirty="0">
                <a:solidFill>
                  <a:prstClr val="black"/>
                </a:solidFill>
                <a:latin typeface="Open Sans"/>
                <a:cs typeface="Calibri" pitchFamily="34" charset="0"/>
              </a:rPr>
              <a:t>), воздух и др. </a:t>
            </a:r>
            <a:endParaRPr lang="en-US" altLang="ru-RU" sz="1800" dirty="0">
              <a:solidFill>
                <a:prstClr val="black"/>
              </a:solidFill>
              <a:latin typeface="Open Sans"/>
              <a:cs typeface="Calibri" pitchFamily="34" charset="0"/>
            </a:endParaRPr>
          </a:p>
          <a:p>
            <a:pPr>
              <a:spcBef>
                <a:spcPct val="10000"/>
              </a:spcBef>
              <a:buClr>
                <a:srgbClr val="00B050"/>
              </a:buClr>
              <a:buFont typeface="Open Sans" pitchFamily="34" charset="0"/>
              <a:buChar char="»"/>
            </a:pPr>
            <a:r>
              <a:rPr lang="ru-RU" altLang="ru-RU" sz="1800" dirty="0">
                <a:solidFill>
                  <a:prstClr val="black"/>
                </a:solidFill>
                <a:latin typeface="Open Sans"/>
                <a:cs typeface="Calibri" pitchFamily="34" charset="0"/>
              </a:rPr>
              <a:t>Компонентный состав может быть введен через регистры </a:t>
            </a:r>
            <a:r>
              <a:rPr lang="en-US" altLang="ru-RU" sz="1800" dirty="0">
                <a:solidFill>
                  <a:prstClr val="black"/>
                </a:solidFill>
                <a:latin typeface="Open Sans"/>
                <a:cs typeface="Calibri" pitchFamily="34" charset="0"/>
              </a:rPr>
              <a:t>Modbus</a:t>
            </a:r>
            <a:endParaRPr lang="ru-RU" altLang="ru-RU" sz="1800" dirty="0">
              <a:solidFill>
                <a:prstClr val="black"/>
              </a:solidFill>
              <a:latin typeface="Open Sans"/>
              <a:cs typeface="Calibri" pitchFamily="34" charset="0"/>
            </a:endParaRPr>
          </a:p>
          <a:p>
            <a:pPr>
              <a:spcBef>
                <a:spcPct val="10000"/>
              </a:spcBef>
              <a:buClr>
                <a:srgbClr val="00B050"/>
              </a:buClr>
              <a:buFont typeface="Open Sans" pitchFamily="34" charset="0"/>
              <a:buChar char="»"/>
            </a:pPr>
            <a:r>
              <a:rPr lang="ru-RU" altLang="ru-RU" sz="1800" b="1" dirty="0">
                <a:solidFill>
                  <a:prstClr val="black"/>
                </a:solidFill>
                <a:latin typeface="Open Sans"/>
                <a:cs typeface="Calibri" pitchFamily="34" charset="0"/>
              </a:rPr>
              <a:t>Самодиагностика</a:t>
            </a:r>
            <a:r>
              <a:rPr lang="ru-RU" altLang="ru-RU" sz="1800" dirty="0">
                <a:solidFill>
                  <a:prstClr val="black"/>
                </a:solidFill>
                <a:latin typeface="Open Sans"/>
                <a:cs typeface="Calibri" pitchFamily="34" charset="0"/>
              </a:rPr>
              <a:t> </a:t>
            </a:r>
            <a:r>
              <a:rPr lang="ru-RU" altLang="ru-RU" sz="1800" b="1" dirty="0">
                <a:solidFill>
                  <a:prstClr val="black"/>
                </a:solidFill>
                <a:latin typeface="Open Sans"/>
                <a:cs typeface="Calibri" pitchFamily="34" charset="0"/>
              </a:rPr>
              <a:t>и контроль качества сигнала</a:t>
            </a:r>
          </a:p>
          <a:p>
            <a:pPr>
              <a:spcBef>
                <a:spcPct val="10000"/>
              </a:spcBef>
              <a:buClr>
                <a:srgbClr val="00B050"/>
              </a:buClr>
              <a:buFont typeface="Open Sans" pitchFamily="34" charset="0"/>
              <a:buChar char="»"/>
            </a:pPr>
            <a:r>
              <a:rPr lang="ru-RU" altLang="ru-RU" sz="1800" b="1" dirty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Имитационная бездемонтажная поверка</a:t>
            </a:r>
          </a:p>
          <a:p>
            <a:pPr>
              <a:spcBef>
                <a:spcPct val="10000"/>
              </a:spcBef>
              <a:buClr>
                <a:srgbClr val="00B050"/>
              </a:buClr>
              <a:buFont typeface="Open Sans" pitchFamily="34" charset="0"/>
              <a:buChar char="»"/>
            </a:pPr>
            <a:r>
              <a:rPr lang="ru-RU" altLang="ru-RU" sz="1800" dirty="0">
                <a:solidFill>
                  <a:prstClr val="black"/>
                </a:solidFill>
                <a:latin typeface="Open Sans"/>
                <a:cs typeface="Calibri" pitchFamily="34" charset="0"/>
              </a:rPr>
              <a:t>Измерение прямых и реверсивных потоков</a:t>
            </a:r>
          </a:p>
          <a:p>
            <a:pPr>
              <a:spcBef>
                <a:spcPct val="10000"/>
              </a:spcBef>
              <a:buClr>
                <a:srgbClr val="00B050"/>
              </a:buClr>
              <a:buFont typeface="Open Sans" pitchFamily="34" charset="0"/>
              <a:buChar char="»"/>
            </a:pPr>
            <a:r>
              <a:rPr lang="ru-RU" altLang="ru-RU" sz="1800" dirty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Регистрация в журнале показаний, ошибок,</a:t>
            </a:r>
            <a:br>
              <a:rPr lang="ru-RU" altLang="ru-RU" sz="1800" dirty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altLang="ru-RU" sz="1800" dirty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изменение настроек и питания, часы реального времени </a:t>
            </a:r>
          </a:p>
          <a:p>
            <a:pPr>
              <a:spcBef>
                <a:spcPct val="10000"/>
              </a:spcBef>
              <a:buClr>
                <a:srgbClr val="00B050"/>
              </a:buClr>
              <a:buFont typeface="Open Sans" pitchFamily="34" charset="0"/>
              <a:buChar char="»"/>
            </a:pPr>
            <a:r>
              <a:rPr lang="ru-RU" altLang="ru-RU" sz="1800" dirty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Ёмкостная клавиатура для конфигурирования в Ех-зоне</a:t>
            </a:r>
          </a:p>
          <a:p>
            <a:pPr>
              <a:spcBef>
                <a:spcPct val="10000"/>
              </a:spcBef>
              <a:buClr>
                <a:srgbClr val="00B050"/>
              </a:buClr>
              <a:buFont typeface="Open Sans" pitchFamily="34" charset="0"/>
              <a:buChar char="»"/>
            </a:pPr>
            <a:r>
              <a:rPr lang="ru-RU" altLang="ru-RU" sz="1800" b="1" dirty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Решения для агрессивных сред и сред с капельной фракцией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57D8133-EC23-8C6A-9D7B-AE5D8152F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9635" y="4230108"/>
            <a:ext cx="2190384" cy="219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965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D8F8CF1-5F23-4406-8267-17F33113F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50221" y="251255"/>
            <a:ext cx="5935920" cy="5996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ru-RU" altLang="ru-RU" sz="2200" b="1" dirty="0">
                <a:latin typeface="Supermolot" charset="-52"/>
                <a:cs typeface="Calibri" pitchFamily="34" charset="0"/>
              </a:rPr>
              <a:t>Идеология разработки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C250D32-737B-4E96-9DB2-4FDDF2089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6182" y="1232544"/>
            <a:ext cx="8446028" cy="17166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ru-RU" altLang="ru-RU" sz="2000" dirty="0"/>
              <a:t>В реальных </a:t>
            </a:r>
            <a:r>
              <a:rPr lang="ru-RU" altLang="ru-RU" dirty="0"/>
              <a:t>условиях</a:t>
            </a:r>
            <a:r>
              <a:rPr lang="ru-RU" altLang="ru-RU" sz="2000" dirty="0"/>
              <a:t> эксплуатации на расходомер воздействуют агрессивные среды, взвешенные капли </a:t>
            </a:r>
            <a:br>
              <a:rPr lang="ru-RU" altLang="ru-RU" sz="2000" dirty="0"/>
            </a:br>
            <a:r>
              <a:rPr lang="ru-RU" altLang="ru-RU" sz="2000" dirty="0"/>
              <a:t>жидкости, отложения и даже твёрдые частицы. </a:t>
            </a:r>
          </a:p>
          <a:p>
            <a:r>
              <a:rPr lang="ru-RU" altLang="ru-RU" sz="2000" dirty="0"/>
              <a:t>Температура и давление меняют характеристики </a:t>
            </a:r>
            <a:br>
              <a:rPr lang="ru-RU" altLang="ru-RU" sz="2000" dirty="0"/>
            </a:br>
            <a:r>
              <a:rPr lang="ru-RU" altLang="ru-RU" sz="2000" dirty="0"/>
              <a:t>излучателей и проточной части. </a:t>
            </a:r>
            <a:br>
              <a:rPr lang="ru-RU" altLang="ru-RU" sz="2000" dirty="0"/>
            </a:br>
            <a:r>
              <a:rPr lang="ru-RU" altLang="ru-RU" sz="2000" dirty="0"/>
              <a:t>Амплитудная и частотная нестабильность</a:t>
            </a:r>
          </a:p>
          <a:p>
            <a:r>
              <a:rPr lang="ru-RU" altLang="ru-RU" sz="2000" dirty="0"/>
              <a:t>Шум от регуляторов потока близок по частоте к рабочей</a:t>
            </a:r>
          </a:p>
        </p:txBody>
      </p:sp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3854" y="6504317"/>
            <a:ext cx="491706" cy="277544"/>
          </a:xfrm>
        </p:spPr>
        <p:txBody>
          <a:bodyPr/>
          <a:lstStyle/>
          <a:p>
            <a:fld id="{E686B4D0-79A4-4AAC-A3A6-9B8413CEE0FC}" type="slidenum">
              <a:rPr lang="ru-RU" smtClean="0">
                <a:solidFill>
                  <a:schemeClr val="tx1"/>
                </a:solidFill>
              </a:rPr>
              <a:t>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5C250D32-737B-4E96-9DB2-4FDDF2089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217" y="3644751"/>
            <a:ext cx="5019930" cy="131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Расходомер ЭЛМЕТРО-</a:t>
            </a:r>
            <a:r>
              <a:rPr lang="ru-RU" altLang="ru-RU" b="1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Флоус</a:t>
            </a:r>
            <a:r>
              <a:rPr lang="ru-RU" altLang="ru-RU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изначально проектировался  на работу в сложных условиях.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910" y="1602353"/>
            <a:ext cx="3262237" cy="163671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F752BC0-5620-DA31-C4AA-766DDAEEBAA7}"/>
              </a:ext>
            </a:extLst>
          </p:cNvPr>
          <p:cNvGrpSpPr/>
          <p:nvPr/>
        </p:nvGrpSpPr>
        <p:grpSpPr>
          <a:xfrm>
            <a:off x="650221" y="3681110"/>
            <a:ext cx="4472198" cy="2436650"/>
            <a:chOff x="374122" y="3797676"/>
            <a:chExt cx="5161897" cy="2488598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80D40E97-8DC2-1554-3461-F67BD730A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4000"/>
                      </a14:imgEffect>
                      <a14:imgEffect>
                        <a14:saturation sat="134000"/>
                      </a14:imgEffect>
                      <a14:imgEffect>
                        <a14:brightnessContrast bright="17000" contrast="6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14" b="44141"/>
            <a:stretch>
              <a:fillRect/>
            </a:stretch>
          </p:blipFill>
          <p:spPr bwMode="auto">
            <a:xfrm>
              <a:off x="374122" y="3797676"/>
              <a:ext cx="5161897" cy="248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1ABB264E-D6B7-A05F-FB1C-249901127B28}"/>
                </a:ext>
              </a:extLst>
            </p:cNvPr>
            <p:cNvSpPr/>
            <p:nvPr/>
          </p:nvSpPr>
          <p:spPr>
            <a:xfrm>
              <a:off x="717698" y="4214605"/>
              <a:ext cx="4751399" cy="893001"/>
            </a:xfrm>
            <a:custGeom>
              <a:avLst/>
              <a:gdLst>
                <a:gd name="connsiteX0" fmla="*/ 0 w 4753667"/>
                <a:gd name="connsiteY0" fmla="*/ 871880 h 928370"/>
                <a:gd name="connsiteX1" fmla="*/ 1302488 w 4753667"/>
                <a:gd name="connsiteY1" fmla="*/ 855931 h 928370"/>
                <a:gd name="connsiteX2" fmla="*/ 2004237 w 4753667"/>
                <a:gd name="connsiteY2" fmla="*/ 159499 h 928370"/>
                <a:gd name="connsiteX3" fmla="*/ 2216888 w 4753667"/>
                <a:gd name="connsiteY3" fmla="*/ 10 h 928370"/>
                <a:gd name="connsiteX4" fmla="*/ 2466753 w 4753667"/>
                <a:gd name="connsiteY4" fmla="*/ 154182 h 928370"/>
                <a:gd name="connsiteX5" fmla="*/ 2721935 w 4753667"/>
                <a:gd name="connsiteY5" fmla="*/ 606066 h 928370"/>
                <a:gd name="connsiteX6" fmla="*/ 2775097 w 4753667"/>
                <a:gd name="connsiteY6" fmla="*/ 643280 h 928370"/>
                <a:gd name="connsiteX7" fmla="*/ 2971800 w 4753667"/>
                <a:gd name="connsiteY7" fmla="*/ 435945 h 928370"/>
                <a:gd name="connsiteX8" fmla="*/ 3115339 w 4753667"/>
                <a:gd name="connsiteY8" fmla="*/ 425313 h 928370"/>
                <a:gd name="connsiteX9" fmla="*/ 3365204 w 4753667"/>
                <a:gd name="connsiteY9" fmla="*/ 861248 h 928370"/>
                <a:gd name="connsiteX10" fmla="*/ 3460897 w 4753667"/>
                <a:gd name="connsiteY10" fmla="*/ 850615 h 928370"/>
                <a:gd name="connsiteX11" fmla="*/ 3535325 w 4753667"/>
                <a:gd name="connsiteY11" fmla="*/ 813401 h 928370"/>
                <a:gd name="connsiteX12" fmla="*/ 3662916 w 4753667"/>
                <a:gd name="connsiteY12" fmla="*/ 887829 h 928370"/>
                <a:gd name="connsiteX13" fmla="*/ 3827721 w 4753667"/>
                <a:gd name="connsiteY13" fmla="*/ 845299 h 928370"/>
                <a:gd name="connsiteX14" fmla="*/ 3992525 w 4753667"/>
                <a:gd name="connsiteY14" fmla="*/ 877196 h 928370"/>
                <a:gd name="connsiteX15" fmla="*/ 4173279 w 4753667"/>
                <a:gd name="connsiteY15" fmla="*/ 850615 h 928370"/>
                <a:gd name="connsiteX16" fmla="*/ 4306186 w 4753667"/>
                <a:gd name="connsiteY16" fmla="*/ 871880 h 928370"/>
                <a:gd name="connsiteX17" fmla="*/ 4439093 w 4753667"/>
                <a:gd name="connsiteY17" fmla="*/ 855931 h 928370"/>
                <a:gd name="connsiteX18" fmla="*/ 4646428 w 4753667"/>
                <a:gd name="connsiteY18" fmla="*/ 871880 h 928370"/>
                <a:gd name="connsiteX19" fmla="*/ 4747437 w 4753667"/>
                <a:gd name="connsiteY19" fmla="*/ 850615 h 928370"/>
                <a:gd name="connsiteX20" fmla="*/ 4742121 w 4753667"/>
                <a:gd name="connsiteY20" fmla="*/ 467843 h 928370"/>
                <a:gd name="connsiteX21" fmla="*/ 4736804 w 4753667"/>
                <a:gd name="connsiteY21" fmla="*/ 861248 h 928370"/>
                <a:gd name="connsiteX0" fmla="*/ 0 w 4753667"/>
                <a:gd name="connsiteY0" fmla="*/ 872921 h 931097"/>
                <a:gd name="connsiteX1" fmla="*/ 1302488 w 4753667"/>
                <a:gd name="connsiteY1" fmla="*/ 856972 h 931097"/>
                <a:gd name="connsiteX2" fmla="*/ 2021889 w 4753667"/>
                <a:gd name="connsiteY2" fmla="*/ 135827 h 931097"/>
                <a:gd name="connsiteX3" fmla="*/ 2216888 w 4753667"/>
                <a:gd name="connsiteY3" fmla="*/ 1051 h 931097"/>
                <a:gd name="connsiteX4" fmla="*/ 2466753 w 4753667"/>
                <a:gd name="connsiteY4" fmla="*/ 155223 h 931097"/>
                <a:gd name="connsiteX5" fmla="*/ 2721935 w 4753667"/>
                <a:gd name="connsiteY5" fmla="*/ 607107 h 931097"/>
                <a:gd name="connsiteX6" fmla="*/ 2775097 w 4753667"/>
                <a:gd name="connsiteY6" fmla="*/ 644321 h 931097"/>
                <a:gd name="connsiteX7" fmla="*/ 2971800 w 4753667"/>
                <a:gd name="connsiteY7" fmla="*/ 436986 h 931097"/>
                <a:gd name="connsiteX8" fmla="*/ 3115339 w 4753667"/>
                <a:gd name="connsiteY8" fmla="*/ 426354 h 931097"/>
                <a:gd name="connsiteX9" fmla="*/ 3365204 w 4753667"/>
                <a:gd name="connsiteY9" fmla="*/ 862289 h 931097"/>
                <a:gd name="connsiteX10" fmla="*/ 3460897 w 4753667"/>
                <a:gd name="connsiteY10" fmla="*/ 851656 h 931097"/>
                <a:gd name="connsiteX11" fmla="*/ 3535325 w 4753667"/>
                <a:gd name="connsiteY11" fmla="*/ 814442 h 931097"/>
                <a:gd name="connsiteX12" fmla="*/ 3662916 w 4753667"/>
                <a:gd name="connsiteY12" fmla="*/ 888870 h 931097"/>
                <a:gd name="connsiteX13" fmla="*/ 3827721 w 4753667"/>
                <a:gd name="connsiteY13" fmla="*/ 846340 h 931097"/>
                <a:gd name="connsiteX14" fmla="*/ 3992525 w 4753667"/>
                <a:gd name="connsiteY14" fmla="*/ 878237 h 931097"/>
                <a:gd name="connsiteX15" fmla="*/ 4173279 w 4753667"/>
                <a:gd name="connsiteY15" fmla="*/ 851656 h 931097"/>
                <a:gd name="connsiteX16" fmla="*/ 4306186 w 4753667"/>
                <a:gd name="connsiteY16" fmla="*/ 872921 h 931097"/>
                <a:gd name="connsiteX17" fmla="*/ 4439093 w 4753667"/>
                <a:gd name="connsiteY17" fmla="*/ 856972 h 931097"/>
                <a:gd name="connsiteX18" fmla="*/ 4646428 w 4753667"/>
                <a:gd name="connsiteY18" fmla="*/ 872921 h 931097"/>
                <a:gd name="connsiteX19" fmla="*/ 4747437 w 4753667"/>
                <a:gd name="connsiteY19" fmla="*/ 851656 h 931097"/>
                <a:gd name="connsiteX20" fmla="*/ 4742121 w 4753667"/>
                <a:gd name="connsiteY20" fmla="*/ 468884 h 931097"/>
                <a:gd name="connsiteX21" fmla="*/ 4736804 w 4753667"/>
                <a:gd name="connsiteY21" fmla="*/ 862289 h 931097"/>
                <a:gd name="connsiteX0" fmla="*/ 0 w 4753667"/>
                <a:gd name="connsiteY0" fmla="*/ 957778 h 1015954"/>
                <a:gd name="connsiteX1" fmla="*/ 1302488 w 4753667"/>
                <a:gd name="connsiteY1" fmla="*/ 941829 h 1015954"/>
                <a:gd name="connsiteX2" fmla="*/ 2021889 w 4753667"/>
                <a:gd name="connsiteY2" fmla="*/ 220684 h 1015954"/>
                <a:gd name="connsiteX3" fmla="*/ 2216888 w 4753667"/>
                <a:gd name="connsiteY3" fmla="*/ 85908 h 1015954"/>
                <a:gd name="connsiteX4" fmla="*/ 2466753 w 4753667"/>
                <a:gd name="connsiteY4" fmla="*/ 240080 h 1015954"/>
                <a:gd name="connsiteX5" fmla="*/ 2721935 w 4753667"/>
                <a:gd name="connsiteY5" fmla="*/ 691964 h 1015954"/>
                <a:gd name="connsiteX6" fmla="*/ 2775097 w 4753667"/>
                <a:gd name="connsiteY6" fmla="*/ 729178 h 1015954"/>
                <a:gd name="connsiteX7" fmla="*/ 2971800 w 4753667"/>
                <a:gd name="connsiteY7" fmla="*/ 521843 h 1015954"/>
                <a:gd name="connsiteX8" fmla="*/ 3115339 w 4753667"/>
                <a:gd name="connsiteY8" fmla="*/ 511211 h 1015954"/>
                <a:gd name="connsiteX9" fmla="*/ 3365204 w 4753667"/>
                <a:gd name="connsiteY9" fmla="*/ 947146 h 1015954"/>
                <a:gd name="connsiteX10" fmla="*/ 3460897 w 4753667"/>
                <a:gd name="connsiteY10" fmla="*/ 936513 h 1015954"/>
                <a:gd name="connsiteX11" fmla="*/ 3535325 w 4753667"/>
                <a:gd name="connsiteY11" fmla="*/ 899299 h 1015954"/>
                <a:gd name="connsiteX12" fmla="*/ 3662916 w 4753667"/>
                <a:gd name="connsiteY12" fmla="*/ 973727 h 1015954"/>
                <a:gd name="connsiteX13" fmla="*/ 3827721 w 4753667"/>
                <a:gd name="connsiteY13" fmla="*/ 931197 h 1015954"/>
                <a:gd name="connsiteX14" fmla="*/ 3992525 w 4753667"/>
                <a:gd name="connsiteY14" fmla="*/ 963094 h 1015954"/>
                <a:gd name="connsiteX15" fmla="*/ 4173279 w 4753667"/>
                <a:gd name="connsiteY15" fmla="*/ 936513 h 1015954"/>
                <a:gd name="connsiteX16" fmla="*/ 4306186 w 4753667"/>
                <a:gd name="connsiteY16" fmla="*/ 957778 h 1015954"/>
                <a:gd name="connsiteX17" fmla="*/ 4439093 w 4753667"/>
                <a:gd name="connsiteY17" fmla="*/ 941829 h 1015954"/>
                <a:gd name="connsiteX18" fmla="*/ 4646428 w 4753667"/>
                <a:gd name="connsiteY18" fmla="*/ 957778 h 1015954"/>
                <a:gd name="connsiteX19" fmla="*/ 4747437 w 4753667"/>
                <a:gd name="connsiteY19" fmla="*/ 936513 h 1015954"/>
                <a:gd name="connsiteX20" fmla="*/ 4742121 w 4753667"/>
                <a:gd name="connsiteY20" fmla="*/ 553741 h 1015954"/>
                <a:gd name="connsiteX21" fmla="*/ 4736804 w 4753667"/>
                <a:gd name="connsiteY21" fmla="*/ 947146 h 1015954"/>
                <a:gd name="connsiteX0" fmla="*/ 0 w 4753667"/>
                <a:gd name="connsiteY0" fmla="*/ 878732 h 922869"/>
                <a:gd name="connsiteX1" fmla="*/ 1302488 w 4753667"/>
                <a:gd name="connsiteY1" fmla="*/ 862783 h 922869"/>
                <a:gd name="connsiteX2" fmla="*/ 1898321 w 4753667"/>
                <a:gd name="connsiteY2" fmla="*/ 353468 h 922869"/>
                <a:gd name="connsiteX3" fmla="*/ 2216888 w 4753667"/>
                <a:gd name="connsiteY3" fmla="*/ 6862 h 922869"/>
                <a:gd name="connsiteX4" fmla="*/ 2466753 w 4753667"/>
                <a:gd name="connsiteY4" fmla="*/ 161034 h 922869"/>
                <a:gd name="connsiteX5" fmla="*/ 2721935 w 4753667"/>
                <a:gd name="connsiteY5" fmla="*/ 612918 h 922869"/>
                <a:gd name="connsiteX6" fmla="*/ 2775097 w 4753667"/>
                <a:gd name="connsiteY6" fmla="*/ 650132 h 922869"/>
                <a:gd name="connsiteX7" fmla="*/ 2971800 w 4753667"/>
                <a:gd name="connsiteY7" fmla="*/ 442797 h 922869"/>
                <a:gd name="connsiteX8" fmla="*/ 3115339 w 4753667"/>
                <a:gd name="connsiteY8" fmla="*/ 432165 h 922869"/>
                <a:gd name="connsiteX9" fmla="*/ 3365204 w 4753667"/>
                <a:gd name="connsiteY9" fmla="*/ 868100 h 922869"/>
                <a:gd name="connsiteX10" fmla="*/ 3460897 w 4753667"/>
                <a:gd name="connsiteY10" fmla="*/ 857467 h 922869"/>
                <a:gd name="connsiteX11" fmla="*/ 3535325 w 4753667"/>
                <a:gd name="connsiteY11" fmla="*/ 820253 h 922869"/>
                <a:gd name="connsiteX12" fmla="*/ 3662916 w 4753667"/>
                <a:gd name="connsiteY12" fmla="*/ 894681 h 922869"/>
                <a:gd name="connsiteX13" fmla="*/ 3827721 w 4753667"/>
                <a:gd name="connsiteY13" fmla="*/ 852151 h 922869"/>
                <a:gd name="connsiteX14" fmla="*/ 3992525 w 4753667"/>
                <a:gd name="connsiteY14" fmla="*/ 884048 h 922869"/>
                <a:gd name="connsiteX15" fmla="*/ 4173279 w 4753667"/>
                <a:gd name="connsiteY15" fmla="*/ 857467 h 922869"/>
                <a:gd name="connsiteX16" fmla="*/ 4306186 w 4753667"/>
                <a:gd name="connsiteY16" fmla="*/ 878732 h 922869"/>
                <a:gd name="connsiteX17" fmla="*/ 4439093 w 4753667"/>
                <a:gd name="connsiteY17" fmla="*/ 862783 h 922869"/>
                <a:gd name="connsiteX18" fmla="*/ 4646428 w 4753667"/>
                <a:gd name="connsiteY18" fmla="*/ 878732 h 922869"/>
                <a:gd name="connsiteX19" fmla="*/ 4747437 w 4753667"/>
                <a:gd name="connsiteY19" fmla="*/ 857467 h 922869"/>
                <a:gd name="connsiteX20" fmla="*/ 4742121 w 4753667"/>
                <a:gd name="connsiteY20" fmla="*/ 474695 h 922869"/>
                <a:gd name="connsiteX21" fmla="*/ 4736804 w 4753667"/>
                <a:gd name="connsiteY21" fmla="*/ 868100 h 922869"/>
                <a:gd name="connsiteX0" fmla="*/ 0 w 4753667"/>
                <a:gd name="connsiteY0" fmla="*/ 873072 h 917209"/>
                <a:gd name="connsiteX1" fmla="*/ 1302488 w 4753667"/>
                <a:gd name="connsiteY1" fmla="*/ 857123 h 917209"/>
                <a:gd name="connsiteX2" fmla="*/ 1898321 w 4753667"/>
                <a:gd name="connsiteY2" fmla="*/ 347808 h 917209"/>
                <a:gd name="connsiteX3" fmla="*/ 2216888 w 4753667"/>
                <a:gd name="connsiteY3" fmla="*/ 1202 h 917209"/>
                <a:gd name="connsiteX4" fmla="*/ 2466753 w 4753667"/>
                <a:gd name="connsiteY4" fmla="*/ 155374 h 917209"/>
                <a:gd name="connsiteX5" fmla="*/ 2721935 w 4753667"/>
                <a:gd name="connsiteY5" fmla="*/ 607258 h 917209"/>
                <a:gd name="connsiteX6" fmla="*/ 2775097 w 4753667"/>
                <a:gd name="connsiteY6" fmla="*/ 644472 h 917209"/>
                <a:gd name="connsiteX7" fmla="*/ 2971800 w 4753667"/>
                <a:gd name="connsiteY7" fmla="*/ 437137 h 917209"/>
                <a:gd name="connsiteX8" fmla="*/ 3115339 w 4753667"/>
                <a:gd name="connsiteY8" fmla="*/ 426505 h 917209"/>
                <a:gd name="connsiteX9" fmla="*/ 3365204 w 4753667"/>
                <a:gd name="connsiteY9" fmla="*/ 862440 h 917209"/>
                <a:gd name="connsiteX10" fmla="*/ 3460897 w 4753667"/>
                <a:gd name="connsiteY10" fmla="*/ 851807 h 917209"/>
                <a:gd name="connsiteX11" fmla="*/ 3535325 w 4753667"/>
                <a:gd name="connsiteY11" fmla="*/ 814593 h 917209"/>
                <a:gd name="connsiteX12" fmla="*/ 3662916 w 4753667"/>
                <a:gd name="connsiteY12" fmla="*/ 889021 h 917209"/>
                <a:gd name="connsiteX13" fmla="*/ 3827721 w 4753667"/>
                <a:gd name="connsiteY13" fmla="*/ 846491 h 917209"/>
                <a:gd name="connsiteX14" fmla="*/ 3992525 w 4753667"/>
                <a:gd name="connsiteY14" fmla="*/ 878388 h 917209"/>
                <a:gd name="connsiteX15" fmla="*/ 4173279 w 4753667"/>
                <a:gd name="connsiteY15" fmla="*/ 851807 h 917209"/>
                <a:gd name="connsiteX16" fmla="*/ 4306186 w 4753667"/>
                <a:gd name="connsiteY16" fmla="*/ 873072 h 917209"/>
                <a:gd name="connsiteX17" fmla="*/ 4439093 w 4753667"/>
                <a:gd name="connsiteY17" fmla="*/ 857123 h 917209"/>
                <a:gd name="connsiteX18" fmla="*/ 4646428 w 4753667"/>
                <a:gd name="connsiteY18" fmla="*/ 873072 h 917209"/>
                <a:gd name="connsiteX19" fmla="*/ 4747437 w 4753667"/>
                <a:gd name="connsiteY19" fmla="*/ 851807 h 917209"/>
                <a:gd name="connsiteX20" fmla="*/ 4742121 w 4753667"/>
                <a:gd name="connsiteY20" fmla="*/ 469035 h 917209"/>
                <a:gd name="connsiteX21" fmla="*/ 4736804 w 4753667"/>
                <a:gd name="connsiteY21" fmla="*/ 862440 h 917209"/>
                <a:gd name="connsiteX0" fmla="*/ 0 w 4753667"/>
                <a:gd name="connsiteY0" fmla="*/ 873072 h 917209"/>
                <a:gd name="connsiteX1" fmla="*/ 1302488 w 4753667"/>
                <a:gd name="connsiteY1" fmla="*/ 857123 h 917209"/>
                <a:gd name="connsiteX2" fmla="*/ 1898321 w 4753667"/>
                <a:gd name="connsiteY2" fmla="*/ 347808 h 917209"/>
                <a:gd name="connsiteX3" fmla="*/ 2216888 w 4753667"/>
                <a:gd name="connsiteY3" fmla="*/ 1202 h 917209"/>
                <a:gd name="connsiteX4" fmla="*/ 2466753 w 4753667"/>
                <a:gd name="connsiteY4" fmla="*/ 155374 h 917209"/>
                <a:gd name="connsiteX5" fmla="*/ 2721935 w 4753667"/>
                <a:gd name="connsiteY5" fmla="*/ 607258 h 917209"/>
                <a:gd name="connsiteX6" fmla="*/ 2775097 w 4753667"/>
                <a:gd name="connsiteY6" fmla="*/ 644472 h 917209"/>
                <a:gd name="connsiteX7" fmla="*/ 2971800 w 4753667"/>
                <a:gd name="connsiteY7" fmla="*/ 437137 h 917209"/>
                <a:gd name="connsiteX8" fmla="*/ 3115339 w 4753667"/>
                <a:gd name="connsiteY8" fmla="*/ 426505 h 917209"/>
                <a:gd name="connsiteX9" fmla="*/ 3365204 w 4753667"/>
                <a:gd name="connsiteY9" fmla="*/ 862440 h 917209"/>
                <a:gd name="connsiteX10" fmla="*/ 3460897 w 4753667"/>
                <a:gd name="connsiteY10" fmla="*/ 851807 h 917209"/>
                <a:gd name="connsiteX11" fmla="*/ 3535325 w 4753667"/>
                <a:gd name="connsiteY11" fmla="*/ 814593 h 917209"/>
                <a:gd name="connsiteX12" fmla="*/ 3662916 w 4753667"/>
                <a:gd name="connsiteY12" fmla="*/ 889021 h 917209"/>
                <a:gd name="connsiteX13" fmla="*/ 3827721 w 4753667"/>
                <a:gd name="connsiteY13" fmla="*/ 846491 h 917209"/>
                <a:gd name="connsiteX14" fmla="*/ 3992525 w 4753667"/>
                <a:gd name="connsiteY14" fmla="*/ 878388 h 917209"/>
                <a:gd name="connsiteX15" fmla="*/ 4173279 w 4753667"/>
                <a:gd name="connsiteY15" fmla="*/ 851807 h 917209"/>
                <a:gd name="connsiteX16" fmla="*/ 4306186 w 4753667"/>
                <a:gd name="connsiteY16" fmla="*/ 873072 h 917209"/>
                <a:gd name="connsiteX17" fmla="*/ 4439093 w 4753667"/>
                <a:gd name="connsiteY17" fmla="*/ 857123 h 917209"/>
                <a:gd name="connsiteX18" fmla="*/ 4646428 w 4753667"/>
                <a:gd name="connsiteY18" fmla="*/ 873072 h 917209"/>
                <a:gd name="connsiteX19" fmla="*/ 4747437 w 4753667"/>
                <a:gd name="connsiteY19" fmla="*/ 851807 h 917209"/>
                <a:gd name="connsiteX20" fmla="*/ 4742121 w 4753667"/>
                <a:gd name="connsiteY20" fmla="*/ 469035 h 917209"/>
                <a:gd name="connsiteX21" fmla="*/ 4736804 w 4753667"/>
                <a:gd name="connsiteY21" fmla="*/ 862440 h 917209"/>
                <a:gd name="connsiteX0" fmla="*/ 0 w 4753667"/>
                <a:gd name="connsiteY0" fmla="*/ 873072 h 917209"/>
                <a:gd name="connsiteX1" fmla="*/ 1302488 w 4753667"/>
                <a:gd name="connsiteY1" fmla="*/ 857123 h 917209"/>
                <a:gd name="connsiteX2" fmla="*/ 1898321 w 4753667"/>
                <a:gd name="connsiteY2" fmla="*/ 347808 h 917209"/>
                <a:gd name="connsiteX3" fmla="*/ 2216888 w 4753667"/>
                <a:gd name="connsiteY3" fmla="*/ 1202 h 917209"/>
                <a:gd name="connsiteX4" fmla="*/ 2466753 w 4753667"/>
                <a:gd name="connsiteY4" fmla="*/ 155374 h 917209"/>
                <a:gd name="connsiteX5" fmla="*/ 2721935 w 4753667"/>
                <a:gd name="connsiteY5" fmla="*/ 607258 h 917209"/>
                <a:gd name="connsiteX6" fmla="*/ 2810402 w 4753667"/>
                <a:gd name="connsiteY6" fmla="*/ 655064 h 917209"/>
                <a:gd name="connsiteX7" fmla="*/ 2971800 w 4753667"/>
                <a:gd name="connsiteY7" fmla="*/ 437137 h 917209"/>
                <a:gd name="connsiteX8" fmla="*/ 3115339 w 4753667"/>
                <a:gd name="connsiteY8" fmla="*/ 426505 h 917209"/>
                <a:gd name="connsiteX9" fmla="*/ 3365204 w 4753667"/>
                <a:gd name="connsiteY9" fmla="*/ 862440 h 917209"/>
                <a:gd name="connsiteX10" fmla="*/ 3460897 w 4753667"/>
                <a:gd name="connsiteY10" fmla="*/ 851807 h 917209"/>
                <a:gd name="connsiteX11" fmla="*/ 3535325 w 4753667"/>
                <a:gd name="connsiteY11" fmla="*/ 814593 h 917209"/>
                <a:gd name="connsiteX12" fmla="*/ 3662916 w 4753667"/>
                <a:gd name="connsiteY12" fmla="*/ 889021 h 917209"/>
                <a:gd name="connsiteX13" fmla="*/ 3827721 w 4753667"/>
                <a:gd name="connsiteY13" fmla="*/ 846491 h 917209"/>
                <a:gd name="connsiteX14" fmla="*/ 3992525 w 4753667"/>
                <a:gd name="connsiteY14" fmla="*/ 878388 h 917209"/>
                <a:gd name="connsiteX15" fmla="*/ 4173279 w 4753667"/>
                <a:gd name="connsiteY15" fmla="*/ 851807 h 917209"/>
                <a:gd name="connsiteX16" fmla="*/ 4306186 w 4753667"/>
                <a:gd name="connsiteY16" fmla="*/ 873072 h 917209"/>
                <a:gd name="connsiteX17" fmla="*/ 4439093 w 4753667"/>
                <a:gd name="connsiteY17" fmla="*/ 857123 h 917209"/>
                <a:gd name="connsiteX18" fmla="*/ 4646428 w 4753667"/>
                <a:gd name="connsiteY18" fmla="*/ 873072 h 917209"/>
                <a:gd name="connsiteX19" fmla="*/ 4747437 w 4753667"/>
                <a:gd name="connsiteY19" fmla="*/ 851807 h 917209"/>
                <a:gd name="connsiteX20" fmla="*/ 4742121 w 4753667"/>
                <a:gd name="connsiteY20" fmla="*/ 469035 h 917209"/>
                <a:gd name="connsiteX21" fmla="*/ 4736804 w 4753667"/>
                <a:gd name="connsiteY21" fmla="*/ 862440 h 917209"/>
                <a:gd name="connsiteX0" fmla="*/ 0 w 4753667"/>
                <a:gd name="connsiteY0" fmla="*/ 873072 h 910717"/>
                <a:gd name="connsiteX1" fmla="*/ 1302488 w 4753667"/>
                <a:gd name="connsiteY1" fmla="*/ 857123 h 910717"/>
                <a:gd name="connsiteX2" fmla="*/ 1898321 w 4753667"/>
                <a:gd name="connsiteY2" fmla="*/ 347808 h 910717"/>
                <a:gd name="connsiteX3" fmla="*/ 2216888 w 4753667"/>
                <a:gd name="connsiteY3" fmla="*/ 1202 h 910717"/>
                <a:gd name="connsiteX4" fmla="*/ 2466753 w 4753667"/>
                <a:gd name="connsiteY4" fmla="*/ 155374 h 910717"/>
                <a:gd name="connsiteX5" fmla="*/ 2721935 w 4753667"/>
                <a:gd name="connsiteY5" fmla="*/ 607258 h 910717"/>
                <a:gd name="connsiteX6" fmla="*/ 2810402 w 4753667"/>
                <a:gd name="connsiteY6" fmla="*/ 655064 h 910717"/>
                <a:gd name="connsiteX7" fmla="*/ 2971800 w 4753667"/>
                <a:gd name="connsiteY7" fmla="*/ 437137 h 910717"/>
                <a:gd name="connsiteX8" fmla="*/ 3115339 w 4753667"/>
                <a:gd name="connsiteY8" fmla="*/ 426505 h 910717"/>
                <a:gd name="connsiteX9" fmla="*/ 3365204 w 4753667"/>
                <a:gd name="connsiteY9" fmla="*/ 862440 h 910717"/>
                <a:gd name="connsiteX10" fmla="*/ 3460897 w 4753667"/>
                <a:gd name="connsiteY10" fmla="*/ 851807 h 910717"/>
                <a:gd name="connsiteX11" fmla="*/ 3535325 w 4753667"/>
                <a:gd name="connsiteY11" fmla="*/ 814593 h 910717"/>
                <a:gd name="connsiteX12" fmla="*/ 3662916 w 4753667"/>
                <a:gd name="connsiteY12" fmla="*/ 889021 h 910717"/>
                <a:gd name="connsiteX13" fmla="*/ 3827721 w 4753667"/>
                <a:gd name="connsiteY13" fmla="*/ 846491 h 910717"/>
                <a:gd name="connsiteX14" fmla="*/ 3992525 w 4753667"/>
                <a:gd name="connsiteY14" fmla="*/ 878388 h 910717"/>
                <a:gd name="connsiteX15" fmla="*/ 4173279 w 4753667"/>
                <a:gd name="connsiteY15" fmla="*/ 851807 h 910717"/>
                <a:gd name="connsiteX16" fmla="*/ 4306186 w 4753667"/>
                <a:gd name="connsiteY16" fmla="*/ 873072 h 910717"/>
                <a:gd name="connsiteX17" fmla="*/ 4439093 w 4753667"/>
                <a:gd name="connsiteY17" fmla="*/ 857123 h 910717"/>
                <a:gd name="connsiteX18" fmla="*/ 4646428 w 4753667"/>
                <a:gd name="connsiteY18" fmla="*/ 873072 h 910717"/>
                <a:gd name="connsiteX19" fmla="*/ 4747437 w 4753667"/>
                <a:gd name="connsiteY19" fmla="*/ 851807 h 910717"/>
                <a:gd name="connsiteX20" fmla="*/ 4742121 w 4753667"/>
                <a:gd name="connsiteY20" fmla="*/ 469035 h 910717"/>
                <a:gd name="connsiteX21" fmla="*/ 4736804 w 4753667"/>
                <a:gd name="connsiteY21" fmla="*/ 862440 h 910717"/>
                <a:gd name="connsiteX0" fmla="*/ 0 w 4753667"/>
                <a:gd name="connsiteY0" fmla="*/ 873072 h 893001"/>
                <a:gd name="connsiteX1" fmla="*/ 1302488 w 4753667"/>
                <a:gd name="connsiteY1" fmla="*/ 857123 h 893001"/>
                <a:gd name="connsiteX2" fmla="*/ 1898321 w 4753667"/>
                <a:gd name="connsiteY2" fmla="*/ 347808 h 893001"/>
                <a:gd name="connsiteX3" fmla="*/ 2216888 w 4753667"/>
                <a:gd name="connsiteY3" fmla="*/ 1202 h 893001"/>
                <a:gd name="connsiteX4" fmla="*/ 2466753 w 4753667"/>
                <a:gd name="connsiteY4" fmla="*/ 155374 h 893001"/>
                <a:gd name="connsiteX5" fmla="*/ 2721935 w 4753667"/>
                <a:gd name="connsiteY5" fmla="*/ 607258 h 893001"/>
                <a:gd name="connsiteX6" fmla="*/ 2810402 w 4753667"/>
                <a:gd name="connsiteY6" fmla="*/ 655064 h 893001"/>
                <a:gd name="connsiteX7" fmla="*/ 2971800 w 4753667"/>
                <a:gd name="connsiteY7" fmla="*/ 437137 h 893001"/>
                <a:gd name="connsiteX8" fmla="*/ 3115339 w 4753667"/>
                <a:gd name="connsiteY8" fmla="*/ 426505 h 893001"/>
                <a:gd name="connsiteX9" fmla="*/ 3365204 w 4753667"/>
                <a:gd name="connsiteY9" fmla="*/ 862440 h 893001"/>
                <a:gd name="connsiteX10" fmla="*/ 3460897 w 4753667"/>
                <a:gd name="connsiteY10" fmla="*/ 851807 h 893001"/>
                <a:gd name="connsiteX11" fmla="*/ 3535325 w 4753667"/>
                <a:gd name="connsiteY11" fmla="*/ 814593 h 893001"/>
                <a:gd name="connsiteX12" fmla="*/ 3662916 w 4753667"/>
                <a:gd name="connsiteY12" fmla="*/ 889021 h 893001"/>
                <a:gd name="connsiteX13" fmla="*/ 3827721 w 4753667"/>
                <a:gd name="connsiteY13" fmla="*/ 846491 h 893001"/>
                <a:gd name="connsiteX14" fmla="*/ 3992525 w 4753667"/>
                <a:gd name="connsiteY14" fmla="*/ 878388 h 893001"/>
                <a:gd name="connsiteX15" fmla="*/ 4173279 w 4753667"/>
                <a:gd name="connsiteY15" fmla="*/ 851807 h 893001"/>
                <a:gd name="connsiteX16" fmla="*/ 4306186 w 4753667"/>
                <a:gd name="connsiteY16" fmla="*/ 873072 h 893001"/>
                <a:gd name="connsiteX17" fmla="*/ 4439093 w 4753667"/>
                <a:gd name="connsiteY17" fmla="*/ 857123 h 893001"/>
                <a:gd name="connsiteX18" fmla="*/ 4646428 w 4753667"/>
                <a:gd name="connsiteY18" fmla="*/ 873072 h 893001"/>
                <a:gd name="connsiteX19" fmla="*/ 4747437 w 4753667"/>
                <a:gd name="connsiteY19" fmla="*/ 851807 h 893001"/>
                <a:gd name="connsiteX20" fmla="*/ 4742121 w 4753667"/>
                <a:gd name="connsiteY20" fmla="*/ 469035 h 893001"/>
                <a:gd name="connsiteX21" fmla="*/ 4736804 w 4753667"/>
                <a:gd name="connsiteY21" fmla="*/ 862440 h 893001"/>
                <a:gd name="connsiteX0" fmla="*/ 0 w 4753667"/>
                <a:gd name="connsiteY0" fmla="*/ 873072 h 893001"/>
                <a:gd name="connsiteX1" fmla="*/ 1302488 w 4753667"/>
                <a:gd name="connsiteY1" fmla="*/ 857123 h 893001"/>
                <a:gd name="connsiteX2" fmla="*/ 1898321 w 4753667"/>
                <a:gd name="connsiteY2" fmla="*/ 347808 h 893001"/>
                <a:gd name="connsiteX3" fmla="*/ 2216888 w 4753667"/>
                <a:gd name="connsiteY3" fmla="*/ 1202 h 893001"/>
                <a:gd name="connsiteX4" fmla="*/ 2466753 w 4753667"/>
                <a:gd name="connsiteY4" fmla="*/ 155374 h 893001"/>
                <a:gd name="connsiteX5" fmla="*/ 2721935 w 4753667"/>
                <a:gd name="connsiteY5" fmla="*/ 607258 h 893001"/>
                <a:gd name="connsiteX6" fmla="*/ 2810402 w 4753667"/>
                <a:gd name="connsiteY6" fmla="*/ 655064 h 893001"/>
                <a:gd name="connsiteX7" fmla="*/ 2971800 w 4753667"/>
                <a:gd name="connsiteY7" fmla="*/ 437137 h 893001"/>
                <a:gd name="connsiteX8" fmla="*/ 3115339 w 4753667"/>
                <a:gd name="connsiteY8" fmla="*/ 426505 h 893001"/>
                <a:gd name="connsiteX9" fmla="*/ 3365204 w 4753667"/>
                <a:gd name="connsiteY9" fmla="*/ 862440 h 893001"/>
                <a:gd name="connsiteX10" fmla="*/ 3460897 w 4753667"/>
                <a:gd name="connsiteY10" fmla="*/ 851807 h 893001"/>
                <a:gd name="connsiteX11" fmla="*/ 3535325 w 4753667"/>
                <a:gd name="connsiteY11" fmla="*/ 814593 h 893001"/>
                <a:gd name="connsiteX12" fmla="*/ 3662916 w 4753667"/>
                <a:gd name="connsiteY12" fmla="*/ 889021 h 893001"/>
                <a:gd name="connsiteX13" fmla="*/ 3827721 w 4753667"/>
                <a:gd name="connsiteY13" fmla="*/ 846491 h 893001"/>
                <a:gd name="connsiteX14" fmla="*/ 3992525 w 4753667"/>
                <a:gd name="connsiteY14" fmla="*/ 878388 h 893001"/>
                <a:gd name="connsiteX15" fmla="*/ 4173279 w 4753667"/>
                <a:gd name="connsiteY15" fmla="*/ 851807 h 893001"/>
                <a:gd name="connsiteX16" fmla="*/ 4306186 w 4753667"/>
                <a:gd name="connsiteY16" fmla="*/ 873072 h 893001"/>
                <a:gd name="connsiteX17" fmla="*/ 4439093 w 4753667"/>
                <a:gd name="connsiteY17" fmla="*/ 857123 h 893001"/>
                <a:gd name="connsiteX18" fmla="*/ 4646428 w 4753667"/>
                <a:gd name="connsiteY18" fmla="*/ 873072 h 893001"/>
                <a:gd name="connsiteX19" fmla="*/ 4747437 w 4753667"/>
                <a:gd name="connsiteY19" fmla="*/ 851807 h 893001"/>
                <a:gd name="connsiteX20" fmla="*/ 4742121 w 4753667"/>
                <a:gd name="connsiteY20" fmla="*/ 469035 h 893001"/>
                <a:gd name="connsiteX21" fmla="*/ 4736804 w 4753667"/>
                <a:gd name="connsiteY21" fmla="*/ 862440 h 893001"/>
                <a:gd name="connsiteX0" fmla="*/ 0 w 4751399"/>
                <a:gd name="connsiteY0" fmla="*/ 873072 h 893001"/>
                <a:gd name="connsiteX1" fmla="*/ 1302488 w 4751399"/>
                <a:gd name="connsiteY1" fmla="*/ 857123 h 893001"/>
                <a:gd name="connsiteX2" fmla="*/ 1898321 w 4751399"/>
                <a:gd name="connsiteY2" fmla="*/ 347808 h 893001"/>
                <a:gd name="connsiteX3" fmla="*/ 2216888 w 4751399"/>
                <a:gd name="connsiteY3" fmla="*/ 1202 h 893001"/>
                <a:gd name="connsiteX4" fmla="*/ 2466753 w 4751399"/>
                <a:gd name="connsiteY4" fmla="*/ 155374 h 893001"/>
                <a:gd name="connsiteX5" fmla="*/ 2721935 w 4751399"/>
                <a:gd name="connsiteY5" fmla="*/ 607258 h 893001"/>
                <a:gd name="connsiteX6" fmla="*/ 2810402 w 4751399"/>
                <a:gd name="connsiteY6" fmla="*/ 655064 h 893001"/>
                <a:gd name="connsiteX7" fmla="*/ 2971800 w 4751399"/>
                <a:gd name="connsiteY7" fmla="*/ 437137 h 893001"/>
                <a:gd name="connsiteX8" fmla="*/ 3115339 w 4751399"/>
                <a:gd name="connsiteY8" fmla="*/ 426505 h 893001"/>
                <a:gd name="connsiteX9" fmla="*/ 3365204 w 4751399"/>
                <a:gd name="connsiteY9" fmla="*/ 862440 h 893001"/>
                <a:gd name="connsiteX10" fmla="*/ 3460897 w 4751399"/>
                <a:gd name="connsiteY10" fmla="*/ 851807 h 893001"/>
                <a:gd name="connsiteX11" fmla="*/ 3535325 w 4751399"/>
                <a:gd name="connsiteY11" fmla="*/ 814593 h 893001"/>
                <a:gd name="connsiteX12" fmla="*/ 3662916 w 4751399"/>
                <a:gd name="connsiteY12" fmla="*/ 889021 h 893001"/>
                <a:gd name="connsiteX13" fmla="*/ 3827721 w 4751399"/>
                <a:gd name="connsiteY13" fmla="*/ 846491 h 893001"/>
                <a:gd name="connsiteX14" fmla="*/ 3992525 w 4751399"/>
                <a:gd name="connsiteY14" fmla="*/ 878388 h 893001"/>
                <a:gd name="connsiteX15" fmla="*/ 4173279 w 4751399"/>
                <a:gd name="connsiteY15" fmla="*/ 851807 h 893001"/>
                <a:gd name="connsiteX16" fmla="*/ 4306186 w 4751399"/>
                <a:gd name="connsiteY16" fmla="*/ 873072 h 893001"/>
                <a:gd name="connsiteX17" fmla="*/ 4439093 w 4751399"/>
                <a:gd name="connsiteY17" fmla="*/ 857123 h 893001"/>
                <a:gd name="connsiteX18" fmla="*/ 4646428 w 4751399"/>
                <a:gd name="connsiteY18" fmla="*/ 873072 h 893001"/>
                <a:gd name="connsiteX19" fmla="*/ 4747437 w 4751399"/>
                <a:gd name="connsiteY19" fmla="*/ 851807 h 893001"/>
                <a:gd name="connsiteX20" fmla="*/ 4731529 w 4751399"/>
                <a:gd name="connsiteY20" fmla="*/ 864451 h 893001"/>
                <a:gd name="connsiteX21" fmla="*/ 4736804 w 4751399"/>
                <a:gd name="connsiteY21" fmla="*/ 862440 h 893001"/>
                <a:gd name="connsiteX0" fmla="*/ 0 w 4751399"/>
                <a:gd name="connsiteY0" fmla="*/ 873072 h 893001"/>
                <a:gd name="connsiteX1" fmla="*/ 1302488 w 4751399"/>
                <a:gd name="connsiteY1" fmla="*/ 857123 h 893001"/>
                <a:gd name="connsiteX2" fmla="*/ 1898321 w 4751399"/>
                <a:gd name="connsiteY2" fmla="*/ 347808 h 893001"/>
                <a:gd name="connsiteX3" fmla="*/ 2216888 w 4751399"/>
                <a:gd name="connsiteY3" fmla="*/ 1202 h 893001"/>
                <a:gd name="connsiteX4" fmla="*/ 2466753 w 4751399"/>
                <a:gd name="connsiteY4" fmla="*/ 155374 h 893001"/>
                <a:gd name="connsiteX5" fmla="*/ 2721935 w 4751399"/>
                <a:gd name="connsiteY5" fmla="*/ 607258 h 893001"/>
                <a:gd name="connsiteX6" fmla="*/ 2810402 w 4751399"/>
                <a:gd name="connsiteY6" fmla="*/ 655064 h 893001"/>
                <a:gd name="connsiteX7" fmla="*/ 2971800 w 4751399"/>
                <a:gd name="connsiteY7" fmla="*/ 437137 h 893001"/>
                <a:gd name="connsiteX8" fmla="*/ 3115339 w 4751399"/>
                <a:gd name="connsiteY8" fmla="*/ 426505 h 893001"/>
                <a:gd name="connsiteX9" fmla="*/ 3365204 w 4751399"/>
                <a:gd name="connsiteY9" fmla="*/ 862440 h 893001"/>
                <a:gd name="connsiteX10" fmla="*/ 3460897 w 4751399"/>
                <a:gd name="connsiteY10" fmla="*/ 851807 h 893001"/>
                <a:gd name="connsiteX11" fmla="*/ 3535325 w 4751399"/>
                <a:gd name="connsiteY11" fmla="*/ 814593 h 893001"/>
                <a:gd name="connsiteX12" fmla="*/ 3662916 w 4751399"/>
                <a:gd name="connsiteY12" fmla="*/ 889021 h 893001"/>
                <a:gd name="connsiteX13" fmla="*/ 3827721 w 4751399"/>
                <a:gd name="connsiteY13" fmla="*/ 846491 h 893001"/>
                <a:gd name="connsiteX14" fmla="*/ 3992525 w 4751399"/>
                <a:gd name="connsiteY14" fmla="*/ 878388 h 893001"/>
                <a:gd name="connsiteX15" fmla="*/ 4173279 w 4751399"/>
                <a:gd name="connsiteY15" fmla="*/ 851807 h 893001"/>
                <a:gd name="connsiteX16" fmla="*/ 4306186 w 4751399"/>
                <a:gd name="connsiteY16" fmla="*/ 873072 h 893001"/>
                <a:gd name="connsiteX17" fmla="*/ 4439093 w 4751399"/>
                <a:gd name="connsiteY17" fmla="*/ 857123 h 893001"/>
                <a:gd name="connsiteX18" fmla="*/ 4646428 w 4751399"/>
                <a:gd name="connsiteY18" fmla="*/ 873072 h 893001"/>
                <a:gd name="connsiteX19" fmla="*/ 4747437 w 4751399"/>
                <a:gd name="connsiteY19" fmla="*/ 851807 h 893001"/>
                <a:gd name="connsiteX20" fmla="*/ 4731529 w 4751399"/>
                <a:gd name="connsiteY20" fmla="*/ 864451 h 893001"/>
                <a:gd name="connsiteX21" fmla="*/ 4736804 w 4751399"/>
                <a:gd name="connsiteY21" fmla="*/ 862440 h 893001"/>
                <a:gd name="connsiteX0" fmla="*/ 0 w 4751399"/>
                <a:gd name="connsiteY0" fmla="*/ 873072 h 893001"/>
                <a:gd name="connsiteX1" fmla="*/ 1302488 w 4751399"/>
                <a:gd name="connsiteY1" fmla="*/ 857123 h 893001"/>
                <a:gd name="connsiteX2" fmla="*/ 1898321 w 4751399"/>
                <a:gd name="connsiteY2" fmla="*/ 347808 h 893001"/>
                <a:gd name="connsiteX3" fmla="*/ 2216888 w 4751399"/>
                <a:gd name="connsiteY3" fmla="*/ 1202 h 893001"/>
                <a:gd name="connsiteX4" fmla="*/ 2466753 w 4751399"/>
                <a:gd name="connsiteY4" fmla="*/ 155374 h 893001"/>
                <a:gd name="connsiteX5" fmla="*/ 2721935 w 4751399"/>
                <a:gd name="connsiteY5" fmla="*/ 607258 h 893001"/>
                <a:gd name="connsiteX6" fmla="*/ 2810402 w 4751399"/>
                <a:gd name="connsiteY6" fmla="*/ 655064 h 893001"/>
                <a:gd name="connsiteX7" fmla="*/ 2971800 w 4751399"/>
                <a:gd name="connsiteY7" fmla="*/ 437137 h 893001"/>
                <a:gd name="connsiteX8" fmla="*/ 3115339 w 4751399"/>
                <a:gd name="connsiteY8" fmla="*/ 426505 h 893001"/>
                <a:gd name="connsiteX9" fmla="*/ 3365204 w 4751399"/>
                <a:gd name="connsiteY9" fmla="*/ 862440 h 893001"/>
                <a:gd name="connsiteX10" fmla="*/ 3460897 w 4751399"/>
                <a:gd name="connsiteY10" fmla="*/ 851807 h 893001"/>
                <a:gd name="connsiteX11" fmla="*/ 3535325 w 4751399"/>
                <a:gd name="connsiteY11" fmla="*/ 814593 h 893001"/>
                <a:gd name="connsiteX12" fmla="*/ 3662916 w 4751399"/>
                <a:gd name="connsiteY12" fmla="*/ 889021 h 893001"/>
                <a:gd name="connsiteX13" fmla="*/ 3827721 w 4751399"/>
                <a:gd name="connsiteY13" fmla="*/ 846491 h 893001"/>
                <a:gd name="connsiteX14" fmla="*/ 3992525 w 4751399"/>
                <a:gd name="connsiteY14" fmla="*/ 878388 h 893001"/>
                <a:gd name="connsiteX15" fmla="*/ 4173279 w 4751399"/>
                <a:gd name="connsiteY15" fmla="*/ 851807 h 893001"/>
                <a:gd name="connsiteX16" fmla="*/ 4306186 w 4751399"/>
                <a:gd name="connsiteY16" fmla="*/ 873072 h 893001"/>
                <a:gd name="connsiteX17" fmla="*/ 4439093 w 4751399"/>
                <a:gd name="connsiteY17" fmla="*/ 857123 h 893001"/>
                <a:gd name="connsiteX18" fmla="*/ 4646428 w 4751399"/>
                <a:gd name="connsiteY18" fmla="*/ 873072 h 893001"/>
                <a:gd name="connsiteX19" fmla="*/ 4747437 w 4751399"/>
                <a:gd name="connsiteY19" fmla="*/ 851807 h 893001"/>
                <a:gd name="connsiteX20" fmla="*/ 4731529 w 4751399"/>
                <a:gd name="connsiteY20" fmla="*/ 864451 h 893001"/>
                <a:gd name="connsiteX21" fmla="*/ 4736804 w 4751399"/>
                <a:gd name="connsiteY21" fmla="*/ 862440 h 89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51399" h="893001">
                  <a:moveTo>
                    <a:pt x="0" y="873072"/>
                  </a:moveTo>
                  <a:cubicBezTo>
                    <a:pt x="537181" y="846791"/>
                    <a:pt x="1060242" y="927015"/>
                    <a:pt x="1302488" y="857123"/>
                  </a:cubicBezTo>
                  <a:cubicBezTo>
                    <a:pt x="1544734" y="787231"/>
                    <a:pt x="1717677" y="656395"/>
                    <a:pt x="1898321" y="347808"/>
                  </a:cubicBezTo>
                  <a:cubicBezTo>
                    <a:pt x="2078965" y="39221"/>
                    <a:pt x="2118619" y="12091"/>
                    <a:pt x="2216888" y="1202"/>
                  </a:cubicBezTo>
                  <a:cubicBezTo>
                    <a:pt x="2315157" y="-9687"/>
                    <a:pt x="2382579" y="54365"/>
                    <a:pt x="2466753" y="155374"/>
                  </a:cubicBezTo>
                  <a:cubicBezTo>
                    <a:pt x="2550928" y="256383"/>
                    <a:pt x="2664660" y="523976"/>
                    <a:pt x="2721935" y="607258"/>
                  </a:cubicBezTo>
                  <a:cubicBezTo>
                    <a:pt x="2779210" y="690540"/>
                    <a:pt x="2768758" y="683417"/>
                    <a:pt x="2810402" y="655064"/>
                  </a:cubicBezTo>
                  <a:cubicBezTo>
                    <a:pt x="2852046" y="626711"/>
                    <a:pt x="2920977" y="475230"/>
                    <a:pt x="2971800" y="437137"/>
                  </a:cubicBezTo>
                  <a:cubicBezTo>
                    <a:pt x="3022623" y="399044"/>
                    <a:pt x="3049772" y="355621"/>
                    <a:pt x="3115339" y="426505"/>
                  </a:cubicBezTo>
                  <a:cubicBezTo>
                    <a:pt x="3180906" y="497389"/>
                    <a:pt x="3307611" y="791556"/>
                    <a:pt x="3365204" y="862440"/>
                  </a:cubicBezTo>
                  <a:cubicBezTo>
                    <a:pt x="3422797" y="933324"/>
                    <a:pt x="3432544" y="859781"/>
                    <a:pt x="3460897" y="851807"/>
                  </a:cubicBezTo>
                  <a:cubicBezTo>
                    <a:pt x="3489251" y="843832"/>
                    <a:pt x="3501655" y="808391"/>
                    <a:pt x="3535325" y="814593"/>
                  </a:cubicBezTo>
                  <a:cubicBezTo>
                    <a:pt x="3568995" y="820795"/>
                    <a:pt x="3614183" y="883705"/>
                    <a:pt x="3662916" y="889021"/>
                  </a:cubicBezTo>
                  <a:cubicBezTo>
                    <a:pt x="3711649" y="894337"/>
                    <a:pt x="3772786" y="848263"/>
                    <a:pt x="3827721" y="846491"/>
                  </a:cubicBezTo>
                  <a:cubicBezTo>
                    <a:pt x="3882656" y="844719"/>
                    <a:pt x="3934932" y="877502"/>
                    <a:pt x="3992525" y="878388"/>
                  </a:cubicBezTo>
                  <a:cubicBezTo>
                    <a:pt x="4050118" y="879274"/>
                    <a:pt x="4121002" y="852693"/>
                    <a:pt x="4173279" y="851807"/>
                  </a:cubicBezTo>
                  <a:cubicBezTo>
                    <a:pt x="4225556" y="850921"/>
                    <a:pt x="4261884" y="872186"/>
                    <a:pt x="4306186" y="873072"/>
                  </a:cubicBezTo>
                  <a:cubicBezTo>
                    <a:pt x="4350488" y="873958"/>
                    <a:pt x="4382386" y="857123"/>
                    <a:pt x="4439093" y="857123"/>
                  </a:cubicBezTo>
                  <a:cubicBezTo>
                    <a:pt x="4495800" y="857123"/>
                    <a:pt x="4595037" y="873958"/>
                    <a:pt x="4646428" y="873072"/>
                  </a:cubicBezTo>
                  <a:cubicBezTo>
                    <a:pt x="4697819" y="872186"/>
                    <a:pt x="4733254" y="853244"/>
                    <a:pt x="4747437" y="851807"/>
                  </a:cubicBezTo>
                  <a:cubicBezTo>
                    <a:pt x="4761621" y="850370"/>
                    <a:pt x="4733301" y="862679"/>
                    <a:pt x="4731529" y="864451"/>
                  </a:cubicBezTo>
                  <a:cubicBezTo>
                    <a:pt x="4729757" y="866223"/>
                    <a:pt x="4745637" y="857270"/>
                    <a:pt x="4736804" y="86244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7">
              <a:extLst>
                <a:ext uri="{FF2B5EF4-FFF2-40B4-BE49-F238E27FC236}">
                  <a16:creationId xmlns:a16="http://schemas.microsoft.com/office/drawing/2014/main" id="{E8270584-7A54-96C0-A50A-A2DC1D8D730D}"/>
                </a:ext>
              </a:extLst>
            </p:cNvPr>
            <p:cNvSpPr/>
            <p:nvPr/>
          </p:nvSpPr>
          <p:spPr>
            <a:xfrm>
              <a:off x="650776" y="4164774"/>
              <a:ext cx="4751399" cy="948293"/>
            </a:xfrm>
            <a:custGeom>
              <a:avLst/>
              <a:gdLst>
                <a:gd name="connsiteX0" fmla="*/ 0 w 4753667"/>
                <a:gd name="connsiteY0" fmla="*/ 871880 h 928370"/>
                <a:gd name="connsiteX1" fmla="*/ 1302488 w 4753667"/>
                <a:gd name="connsiteY1" fmla="*/ 855931 h 928370"/>
                <a:gd name="connsiteX2" fmla="*/ 2004237 w 4753667"/>
                <a:gd name="connsiteY2" fmla="*/ 159499 h 928370"/>
                <a:gd name="connsiteX3" fmla="*/ 2216888 w 4753667"/>
                <a:gd name="connsiteY3" fmla="*/ 10 h 928370"/>
                <a:gd name="connsiteX4" fmla="*/ 2466753 w 4753667"/>
                <a:gd name="connsiteY4" fmla="*/ 154182 h 928370"/>
                <a:gd name="connsiteX5" fmla="*/ 2721935 w 4753667"/>
                <a:gd name="connsiteY5" fmla="*/ 606066 h 928370"/>
                <a:gd name="connsiteX6" fmla="*/ 2775097 w 4753667"/>
                <a:gd name="connsiteY6" fmla="*/ 643280 h 928370"/>
                <a:gd name="connsiteX7" fmla="*/ 2971800 w 4753667"/>
                <a:gd name="connsiteY7" fmla="*/ 435945 h 928370"/>
                <a:gd name="connsiteX8" fmla="*/ 3115339 w 4753667"/>
                <a:gd name="connsiteY8" fmla="*/ 425313 h 928370"/>
                <a:gd name="connsiteX9" fmla="*/ 3365204 w 4753667"/>
                <a:gd name="connsiteY9" fmla="*/ 861248 h 928370"/>
                <a:gd name="connsiteX10" fmla="*/ 3460897 w 4753667"/>
                <a:gd name="connsiteY10" fmla="*/ 850615 h 928370"/>
                <a:gd name="connsiteX11" fmla="*/ 3535325 w 4753667"/>
                <a:gd name="connsiteY11" fmla="*/ 813401 h 928370"/>
                <a:gd name="connsiteX12" fmla="*/ 3662916 w 4753667"/>
                <a:gd name="connsiteY12" fmla="*/ 887829 h 928370"/>
                <a:gd name="connsiteX13" fmla="*/ 3827721 w 4753667"/>
                <a:gd name="connsiteY13" fmla="*/ 845299 h 928370"/>
                <a:gd name="connsiteX14" fmla="*/ 3992525 w 4753667"/>
                <a:gd name="connsiteY14" fmla="*/ 877196 h 928370"/>
                <a:gd name="connsiteX15" fmla="*/ 4173279 w 4753667"/>
                <a:gd name="connsiteY15" fmla="*/ 850615 h 928370"/>
                <a:gd name="connsiteX16" fmla="*/ 4306186 w 4753667"/>
                <a:gd name="connsiteY16" fmla="*/ 871880 h 928370"/>
                <a:gd name="connsiteX17" fmla="*/ 4439093 w 4753667"/>
                <a:gd name="connsiteY17" fmla="*/ 855931 h 928370"/>
                <a:gd name="connsiteX18" fmla="*/ 4646428 w 4753667"/>
                <a:gd name="connsiteY18" fmla="*/ 871880 h 928370"/>
                <a:gd name="connsiteX19" fmla="*/ 4747437 w 4753667"/>
                <a:gd name="connsiteY19" fmla="*/ 850615 h 928370"/>
                <a:gd name="connsiteX20" fmla="*/ 4742121 w 4753667"/>
                <a:gd name="connsiteY20" fmla="*/ 467843 h 928370"/>
                <a:gd name="connsiteX21" fmla="*/ 4736804 w 4753667"/>
                <a:gd name="connsiteY21" fmla="*/ 861248 h 928370"/>
                <a:gd name="connsiteX0" fmla="*/ 0 w 4753667"/>
                <a:gd name="connsiteY0" fmla="*/ 872921 h 931097"/>
                <a:gd name="connsiteX1" fmla="*/ 1302488 w 4753667"/>
                <a:gd name="connsiteY1" fmla="*/ 856972 h 931097"/>
                <a:gd name="connsiteX2" fmla="*/ 2021889 w 4753667"/>
                <a:gd name="connsiteY2" fmla="*/ 135827 h 931097"/>
                <a:gd name="connsiteX3" fmla="*/ 2216888 w 4753667"/>
                <a:gd name="connsiteY3" fmla="*/ 1051 h 931097"/>
                <a:gd name="connsiteX4" fmla="*/ 2466753 w 4753667"/>
                <a:gd name="connsiteY4" fmla="*/ 155223 h 931097"/>
                <a:gd name="connsiteX5" fmla="*/ 2721935 w 4753667"/>
                <a:gd name="connsiteY5" fmla="*/ 607107 h 931097"/>
                <a:gd name="connsiteX6" fmla="*/ 2775097 w 4753667"/>
                <a:gd name="connsiteY6" fmla="*/ 644321 h 931097"/>
                <a:gd name="connsiteX7" fmla="*/ 2971800 w 4753667"/>
                <a:gd name="connsiteY7" fmla="*/ 436986 h 931097"/>
                <a:gd name="connsiteX8" fmla="*/ 3115339 w 4753667"/>
                <a:gd name="connsiteY8" fmla="*/ 426354 h 931097"/>
                <a:gd name="connsiteX9" fmla="*/ 3365204 w 4753667"/>
                <a:gd name="connsiteY9" fmla="*/ 862289 h 931097"/>
                <a:gd name="connsiteX10" fmla="*/ 3460897 w 4753667"/>
                <a:gd name="connsiteY10" fmla="*/ 851656 h 931097"/>
                <a:gd name="connsiteX11" fmla="*/ 3535325 w 4753667"/>
                <a:gd name="connsiteY11" fmla="*/ 814442 h 931097"/>
                <a:gd name="connsiteX12" fmla="*/ 3662916 w 4753667"/>
                <a:gd name="connsiteY12" fmla="*/ 888870 h 931097"/>
                <a:gd name="connsiteX13" fmla="*/ 3827721 w 4753667"/>
                <a:gd name="connsiteY13" fmla="*/ 846340 h 931097"/>
                <a:gd name="connsiteX14" fmla="*/ 3992525 w 4753667"/>
                <a:gd name="connsiteY14" fmla="*/ 878237 h 931097"/>
                <a:gd name="connsiteX15" fmla="*/ 4173279 w 4753667"/>
                <a:gd name="connsiteY15" fmla="*/ 851656 h 931097"/>
                <a:gd name="connsiteX16" fmla="*/ 4306186 w 4753667"/>
                <a:gd name="connsiteY16" fmla="*/ 872921 h 931097"/>
                <a:gd name="connsiteX17" fmla="*/ 4439093 w 4753667"/>
                <a:gd name="connsiteY17" fmla="*/ 856972 h 931097"/>
                <a:gd name="connsiteX18" fmla="*/ 4646428 w 4753667"/>
                <a:gd name="connsiteY18" fmla="*/ 872921 h 931097"/>
                <a:gd name="connsiteX19" fmla="*/ 4747437 w 4753667"/>
                <a:gd name="connsiteY19" fmla="*/ 851656 h 931097"/>
                <a:gd name="connsiteX20" fmla="*/ 4742121 w 4753667"/>
                <a:gd name="connsiteY20" fmla="*/ 468884 h 931097"/>
                <a:gd name="connsiteX21" fmla="*/ 4736804 w 4753667"/>
                <a:gd name="connsiteY21" fmla="*/ 862289 h 931097"/>
                <a:gd name="connsiteX0" fmla="*/ 0 w 4753667"/>
                <a:gd name="connsiteY0" fmla="*/ 957778 h 1015954"/>
                <a:gd name="connsiteX1" fmla="*/ 1302488 w 4753667"/>
                <a:gd name="connsiteY1" fmla="*/ 941829 h 1015954"/>
                <a:gd name="connsiteX2" fmla="*/ 2021889 w 4753667"/>
                <a:gd name="connsiteY2" fmla="*/ 220684 h 1015954"/>
                <a:gd name="connsiteX3" fmla="*/ 2216888 w 4753667"/>
                <a:gd name="connsiteY3" fmla="*/ 85908 h 1015954"/>
                <a:gd name="connsiteX4" fmla="*/ 2466753 w 4753667"/>
                <a:gd name="connsiteY4" fmla="*/ 240080 h 1015954"/>
                <a:gd name="connsiteX5" fmla="*/ 2721935 w 4753667"/>
                <a:gd name="connsiteY5" fmla="*/ 691964 h 1015954"/>
                <a:gd name="connsiteX6" fmla="*/ 2775097 w 4753667"/>
                <a:gd name="connsiteY6" fmla="*/ 729178 h 1015954"/>
                <a:gd name="connsiteX7" fmla="*/ 2971800 w 4753667"/>
                <a:gd name="connsiteY7" fmla="*/ 521843 h 1015954"/>
                <a:gd name="connsiteX8" fmla="*/ 3115339 w 4753667"/>
                <a:gd name="connsiteY8" fmla="*/ 511211 h 1015954"/>
                <a:gd name="connsiteX9" fmla="*/ 3365204 w 4753667"/>
                <a:gd name="connsiteY9" fmla="*/ 947146 h 1015954"/>
                <a:gd name="connsiteX10" fmla="*/ 3460897 w 4753667"/>
                <a:gd name="connsiteY10" fmla="*/ 936513 h 1015954"/>
                <a:gd name="connsiteX11" fmla="*/ 3535325 w 4753667"/>
                <a:gd name="connsiteY11" fmla="*/ 899299 h 1015954"/>
                <a:gd name="connsiteX12" fmla="*/ 3662916 w 4753667"/>
                <a:gd name="connsiteY12" fmla="*/ 973727 h 1015954"/>
                <a:gd name="connsiteX13" fmla="*/ 3827721 w 4753667"/>
                <a:gd name="connsiteY13" fmla="*/ 931197 h 1015954"/>
                <a:gd name="connsiteX14" fmla="*/ 3992525 w 4753667"/>
                <a:gd name="connsiteY14" fmla="*/ 963094 h 1015954"/>
                <a:gd name="connsiteX15" fmla="*/ 4173279 w 4753667"/>
                <a:gd name="connsiteY15" fmla="*/ 936513 h 1015954"/>
                <a:gd name="connsiteX16" fmla="*/ 4306186 w 4753667"/>
                <a:gd name="connsiteY16" fmla="*/ 957778 h 1015954"/>
                <a:gd name="connsiteX17" fmla="*/ 4439093 w 4753667"/>
                <a:gd name="connsiteY17" fmla="*/ 941829 h 1015954"/>
                <a:gd name="connsiteX18" fmla="*/ 4646428 w 4753667"/>
                <a:gd name="connsiteY18" fmla="*/ 957778 h 1015954"/>
                <a:gd name="connsiteX19" fmla="*/ 4747437 w 4753667"/>
                <a:gd name="connsiteY19" fmla="*/ 936513 h 1015954"/>
                <a:gd name="connsiteX20" fmla="*/ 4742121 w 4753667"/>
                <a:gd name="connsiteY20" fmla="*/ 553741 h 1015954"/>
                <a:gd name="connsiteX21" fmla="*/ 4736804 w 4753667"/>
                <a:gd name="connsiteY21" fmla="*/ 947146 h 1015954"/>
                <a:gd name="connsiteX0" fmla="*/ 0 w 4753667"/>
                <a:gd name="connsiteY0" fmla="*/ 878732 h 922869"/>
                <a:gd name="connsiteX1" fmla="*/ 1302488 w 4753667"/>
                <a:gd name="connsiteY1" fmla="*/ 862783 h 922869"/>
                <a:gd name="connsiteX2" fmla="*/ 1898321 w 4753667"/>
                <a:gd name="connsiteY2" fmla="*/ 353468 h 922869"/>
                <a:gd name="connsiteX3" fmla="*/ 2216888 w 4753667"/>
                <a:gd name="connsiteY3" fmla="*/ 6862 h 922869"/>
                <a:gd name="connsiteX4" fmla="*/ 2466753 w 4753667"/>
                <a:gd name="connsiteY4" fmla="*/ 161034 h 922869"/>
                <a:gd name="connsiteX5" fmla="*/ 2721935 w 4753667"/>
                <a:gd name="connsiteY5" fmla="*/ 612918 h 922869"/>
                <a:gd name="connsiteX6" fmla="*/ 2775097 w 4753667"/>
                <a:gd name="connsiteY6" fmla="*/ 650132 h 922869"/>
                <a:gd name="connsiteX7" fmla="*/ 2971800 w 4753667"/>
                <a:gd name="connsiteY7" fmla="*/ 442797 h 922869"/>
                <a:gd name="connsiteX8" fmla="*/ 3115339 w 4753667"/>
                <a:gd name="connsiteY8" fmla="*/ 432165 h 922869"/>
                <a:gd name="connsiteX9" fmla="*/ 3365204 w 4753667"/>
                <a:gd name="connsiteY9" fmla="*/ 868100 h 922869"/>
                <a:gd name="connsiteX10" fmla="*/ 3460897 w 4753667"/>
                <a:gd name="connsiteY10" fmla="*/ 857467 h 922869"/>
                <a:gd name="connsiteX11" fmla="*/ 3535325 w 4753667"/>
                <a:gd name="connsiteY11" fmla="*/ 820253 h 922869"/>
                <a:gd name="connsiteX12" fmla="*/ 3662916 w 4753667"/>
                <a:gd name="connsiteY12" fmla="*/ 894681 h 922869"/>
                <a:gd name="connsiteX13" fmla="*/ 3827721 w 4753667"/>
                <a:gd name="connsiteY13" fmla="*/ 852151 h 922869"/>
                <a:gd name="connsiteX14" fmla="*/ 3992525 w 4753667"/>
                <a:gd name="connsiteY14" fmla="*/ 884048 h 922869"/>
                <a:gd name="connsiteX15" fmla="*/ 4173279 w 4753667"/>
                <a:gd name="connsiteY15" fmla="*/ 857467 h 922869"/>
                <a:gd name="connsiteX16" fmla="*/ 4306186 w 4753667"/>
                <a:gd name="connsiteY16" fmla="*/ 878732 h 922869"/>
                <a:gd name="connsiteX17" fmla="*/ 4439093 w 4753667"/>
                <a:gd name="connsiteY17" fmla="*/ 862783 h 922869"/>
                <a:gd name="connsiteX18" fmla="*/ 4646428 w 4753667"/>
                <a:gd name="connsiteY18" fmla="*/ 878732 h 922869"/>
                <a:gd name="connsiteX19" fmla="*/ 4747437 w 4753667"/>
                <a:gd name="connsiteY19" fmla="*/ 857467 h 922869"/>
                <a:gd name="connsiteX20" fmla="*/ 4742121 w 4753667"/>
                <a:gd name="connsiteY20" fmla="*/ 474695 h 922869"/>
                <a:gd name="connsiteX21" fmla="*/ 4736804 w 4753667"/>
                <a:gd name="connsiteY21" fmla="*/ 868100 h 922869"/>
                <a:gd name="connsiteX0" fmla="*/ 0 w 4753667"/>
                <a:gd name="connsiteY0" fmla="*/ 873072 h 917209"/>
                <a:gd name="connsiteX1" fmla="*/ 1302488 w 4753667"/>
                <a:gd name="connsiteY1" fmla="*/ 857123 h 917209"/>
                <a:gd name="connsiteX2" fmla="*/ 1898321 w 4753667"/>
                <a:gd name="connsiteY2" fmla="*/ 347808 h 917209"/>
                <a:gd name="connsiteX3" fmla="*/ 2216888 w 4753667"/>
                <a:gd name="connsiteY3" fmla="*/ 1202 h 917209"/>
                <a:gd name="connsiteX4" fmla="*/ 2466753 w 4753667"/>
                <a:gd name="connsiteY4" fmla="*/ 155374 h 917209"/>
                <a:gd name="connsiteX5" fmla="*/ 2721935 w 4753667"/>
                <a:gd name="connsiteY5" fmla="*/ 607258 h 917209"/>
                <a:gd name="connsiteX6" fmla="*/ 2775097 w 4753667"/>
                <a:gd name="connsiteY6" fmla="*/ 644472 h 917209"/>
                <a:gd name="connsiteX7" fmla="*/ 2971800 w 4753667"/>
                <a:gd name="connsiteY7" fmla="*/ 437137 h 917209"/>
                <a:gd name="connsiteX8" fmla="*/ 3115339 w 4753667"/>
                <a:gd name="connsiteY8" fmla="*/ 426505 h 917209"/>
                <a:gd name="connsiteX9" fmla="*/ 3365204 w 4753667"/>
                <a:gd name="connsiteY9" fmla="*/ 862440 h 917209"/>
                <a:gd name="connsiteX10" fmla="*/ 3460897 w 4753667"/>
                <a:gd name="connsiteY10" fmla="*/ 851807 h 917209"/>
                <a:gd name="connsiteX11" fmla="*/ 3535325 w 4753667"/>
                <a:gd name="connsiteY11" fmla="*/ 814593 h 917209"/>
                <a:gd name="connsiteX12" fmla="*/ 3662916 w 4753667"/>
                <a:gd name="connsiteY12" fmla="*/ 889021 h 917209"/>
                <a:gd name="connsiteX13" fmla="*/ 3827721 w 4753667"/>
                <a:gd name="connsiteY13" fmla="*/ 846491 h 917209"/>
                <a:gd name="connsiteX14" fmla="*/ 3992525 w 4753667"/>
                <a:gd name="connsiteY14" fmla="*/ 878388 h 917209"/>
                <a:gd name="connsiteX15" fmla="*/ 4173279 w 4753667"/>
                <a:gd name="connsiteY15" fmla="*/ 851807 h 917209"/>
                <a:gd name="connsiteX16" fmla="*/ 4306186 w 4753667"/>
                <a:gd name="connsiteY16" fmla="*/ 873072 h 917209"/>
                <a:gd name="connsiteX17" fmla="*/ 4439093 w 4753667"/>
                <a:gd name="connsiteY17" fmla="*/ 857123 h 917209"/>
                <a:gd name="connsiteX18" fmla="*/ 4646428 w 4753667"/>
                <a:gd name="connsiteY18" fmla="*/ 873072 h 917209"/>
                <a:gd name="connsiteX19" fmla="*/ 4747437 w 4753667"/>
                <a:gd name="connsiteY19" fmla="*/ 851807 h 917209"/>
                <a:gd name="connsiteX20" fmla="*/ 4742121 w 4753667"/>
                <a:gd name="connsiteY20" fmla="*/ 469035 h 917209"/>
                <a:gd name="connsiteX21" fmla="*/ 4736804 w 4753667"/>
                <a:gd name="connsiteY21" fmla="*/ 862440 h 917209"/>
                <a:gd name="connsiteX0" fmla="*/ 0 w 4753667"/>
                <a:gd name="connsiteY0" fmla="*/ 873072 h 917209"/>
                <a:gd name="connsiteX1" fmla="*/ 1302488 w 4753667"/>
                <a:gd name="connsiteY1" fmla="*/ 857123 h 917209"/>
                <a:gd name="connsiteX2" fmla="*/ 1898321 w 4753667"/>
                <a:gd name="connsiteY2" fmla="*/ 347808 h 917209"/>
                <a:gd name="connsiteX3" fmla="*/ 2216888 w 4753667"/>
                <a:gd name="connsiteY3" fmla="*/ 1202 h 917209"/>
                <a:gd name="connsiteX4" fmla="*/ 2466753 w 4753667"/>
                <a:gd name="connsiteY4" fmla="*/ 155374 h 917209"/>
                <a:gd name="connsiteX5" fmla="*/ 2721935 w 4753667"/>
                <a:gd name="connsiteY5" fmla="*/ 607258 h 917209"/>
                <a:gd name="connsiteX6" fmla="*/ 2775097 w 4753667"/>
                <a:gd name="connsiteY6" fmla="*/ 644472 h 917209"/>
                <a:gd name="connsiteX7" fmla="*/ 2971800 w 4753667"/>
                <a:gd name="connsiteY7" fmla="*/ 437137 h 917209"/>
                <a:gd name="connsiteX8" fmla="*/ 3115339 w 4753667"/>
                <a:gd name="connsiteY8" fmla="*/ 426505 h 917209"/>
                <a:gd name="connsiteX9" fmla="*/ 3365204 w 4753667"/>
                <a:gd name="connsiteY9" fmla="*/ 862440 h 917209"/>
                <a:gd name="connsiteX10" fmla="*/ 3460897 w 4753667"/>
                <a:gd name="connsiteY10" fmla="*/ 851807 h 917209"/>
                <a:gd name="connsiteX11" fmla="*/ 3535325 w 4753667"/>
                <a:gd name="connsiteY11" fmla="*/ 814593 h 917209"/>
                <a:gd name="connsiteX12" fmla="*/ 3662916 w 4753667"/>
                <a:gd name="connsiteY12" fmla="*/ 889021 h 917209"/>
                <a:gd name="connsiteX13" fmla="*/ 3827721 w 4753667"/>
                <a:gd name="connsiteY13" fmla="*/ 846491 h 917209"/>
                <a:gd name="connsiteX14" fmla="*/ 3992525 w 4753667"/>
                <a:gd name="connsiteY14" fmla="*/ 878388 h 917209"/>
                <a:gd name="connsiteX15" fmla="*/ 4173279 w 4753667"/>
                <a:gd name="connsiteY15" fmla="*/ 851807 h 917209"/>
                <a:gd name="connsiteX16" fmla="*/ 4306186 w 4753667"/>
                <a:gd name="connsiteY16" fmla="*/ 873072 h 917209"/>
                <a:gd name="connsiteX17" fmla="*/ 4439093 w 4753667"/>
                <a:gd name="connsiteY17" fmla="*/ 857123 h 917209"/>
                <a:gd name="connsiteX18" fmla="*/ 4646428 w 4753667"/>
                <a:gd name="connsiteY18" fmla="*/ 873072 h 917209"/>
                <a:gd name="connsiteX19" fmla="*/ 4747437 w 4753667"/>
                <a:gd name="connsiteY19" fmla="*/ 851807 h 917209"/>
                <a:gd name="connsiteX20" fmla="*/ 4742121 w 4753667"/>
                <a:gd name="connsiteY20" fmla="*/ 469035 h 917209"/>
                <a:gd name="connsiteX21" fmla="*/ 4736804 w 4753667"/>
                <a:gd name="connsiteY21" fmla="*/ 862440 h 917209"/>
                <a:gd name="connsiteX0" fmla="*/ 0 w 4753667"/>
                <a:gd name="connsiteY0" fmla="*/ 873072 h 917209"/>
                <a:gd name="connsiteX1" fmla="*/ 1302488 w 4753667"/>
                <a:gd name="connsiteY1" fmla="*/ 857123 h 917209"/>
                <a:gd name="connsiteX2" fmla="*/ 1898321 w 4753667"/>
                <a:gd name="connsiteY2" fmla="*/ 347808 h 917209"/>
                <a:gd name="connsiteX3" fmla="*/ 2216888 w 4753667"/>
                <a:gd name="connsiteY3" fmla="*/ 1202 h 917209"/>
                <a:gd name="connsiteX4" fmla="*/ 2466753 w 4753667"/>
                <a:gd name="connsiteY4" fmla="*/ 155374 h 917209"/>
                <a:gd name="connsiteX5" fmla="*/ 2721935 w 4753667"/>
                <a:gd name="connsiteY5" fmla="*/ 607258 h 917209"/>
                <a:gd name="connsiteX6" fmla="*/ 2810402 w 4753667"/>
                <a:gd name="connsiteY6" fmla="*/ 655064 h 917209"/>
                <a:gd name="connsiteX7" fmla="*/ 2971800 w 4753667"/>
                <a:gd name="connsiteY7" fmla="*/ 437137 h 917209"/>
                <a:gd name="connsiteX8" fmla="*/ 3115339 w 4753667"/>
                <a:gd name="connsiteY8" fmla="*/ 426505 h 917209"/>
                <a:gd name="connsiteX9" fmla="*/ 3365204 w 4753667"/>
                <a:gd name="connsiteY9" fmla="*/ 862440 h 917209"/>
                <a:gd name="connsiteX10" fmla="*/ 3460897 w 4753667"/>
                <a:gd name="connsiteY10" fmla="*/ 851807 h 917209"/>
                <a:gd name="connsiteX11" fmla="*/ 3535325 w 4753667"/>
                <a:gd name="connsiteY11" fmla="*/ 814593 h 917209"/>
                <a:gd name="connsiteX12" fmla="*/ 3662916 w 4753667"/>
                <a:gd name="connsiteY12" fmla="*/ 889021 h 917209"/>
                <a:gd name="connsiteX13" fmla="*/ 3827721 w 4753667"/>
                <a:gd name="connsiteY13" fmla="*/ 846491 h 917209"/>
                <a:gd name="connsiteX14" fmla="*/ 3992525 w 4753667"/>
                <a:gd name="connsiteY14" fmla="*/ 878388 h 917209"/>
                <a:gd name="connsiteX15" fmla="*/ 4173279 w 4753667"/>
                <a:gd name="connsiteY15" fmla="*/ 851807 h 917209"/>
                <a:gd name="connsiteX16" fmla="*/ 4306186 w 4753667"/>
                <a:gd name="connsiteY16" fmla="*/ 873072 h 917209"/>
                <a:gd name="connsiteX17" fmla="*/ 4439093 w 4753667"/>
                <a:gd name="connsiteY17" fmla="*/ 857123 h 917209"/>
                <a:gd name="connsiteX18" fmla="*/ 4646428 w 4753667"/>
                <a:gd name="connsiteY18" fmla="*/ 873072 h 917209"/>
                <a:gd name="connsiteX19" fmla="*/ 4747437 w 4753667"/>
                <a:gd name="connsiteY19" fmla="*/ 851807 h 917209"/>
                <a:gd name="connsiteX20" fmla="*/ 4742121 w 4753667"/>
                <a:gd name="connsiteY20" fmla="*/ 469035 h 917209"/>
                <a:gd name="connsiteX21" fmla="*/ 4736804 w 4753667"/>
                <a:gd name="connsiteY21" fmla="*/ 862440 h 917209"/>
                <a:gd name="connsiteX0" fmla="*/ 0 w 4753667"/>
                <a:gd name="connsiteY0" fmla="*/ 873072 h 910717"/>
                <a:gd name="connsiteX1" fmla="*/ 1302488 w 4753667"/>
                <a:gd name="connsiteY1" fmla="*/ 857123 h 910717"/>
                <a:gd name="connsiteX2" fmla="*/ 1898321 w 4753667"/>
                <a:gd name="connsiteY2" fmla="*/ 347808 h 910717"/>
                <a:gd name="connsiteX3" fmla="*/ 2216888 w 4753667"/>
                <a:gd name="connsiteY3" fmla="*/ 1202 h 910717"/>
                <a:gd name="connsiteX4" fmla="*/ 2466753 w 4753667"/>
                <a:gd name="connsiteY4" fmla="*/ 155374 h 910717"/>
                <a:gd name="connsiteX5" fmla="*/ 2721935 w 4753667"/>
                <a:gd name="connsiteY5" fmla="*/ 607258 h 910717"/>
                <a:gd name="connsiteX6" fmla="*/ 2810402 w 4753667"/>
                <a:gd name="connsiteY6" fmla="*/ 655064 h 910717"/>
                <a:gd name="connsiteX7" fmla="*/ 2971800 w 4753667"/>
                <a:gd name="connsiteY7" fmla="*/ 437137 h 910717"/>
                <a:gd name="connsiteX8" fmla="*/ 3115339 w 4753667"/>
                <a:gd name="connsiteY8" fmla="*/ 426505 h 910717"/>
                <a:gd name="connsiteX9" fmla="*/ 3365204 w 4753667"/>
                <a:gd name="connsiteY9" fmla="*/ 862440 h 910717"/>
                <a:gd name="connsiteX10" fmla="*/ 3460897 w 4753667"/>
                <a:gd name="connsiteY10" fmla="*/ 851807 h 910717"/>
                <a:gd name="connsiteX11" fmla="*/ 3535325 w 4753667"/>
                <a:gd name="connsiteY11" fmla="*/ 814593 h 910717"/>
                <a:gd name="connsiteX12" fmla="*/ 3662916 w 4753667"/>
                <a:gd name="connsiteY12" fmla="*/ 889021 h 910717"/>
                <a:gd name="connsiteX13" fmla="*/ 3827721 w 4753667"/>
                <a:gd name="connsiteY13" fmla="*/ 846491 h 910717"/>
                <a:gd name="connsiteX14" fmla="*/ 3992525 w 4753667"/>
                <a:gd name="connsiteY14" fmla="*/ 878388 h 910717"/>
                <a:gd name="connsiteX15" fmla="*/ 4173279 w 4753667"/>
                <a:gd name="connsiteY15" fmla="*/ 851807 h 910717"/>
                <a:gd name="connsiteX16" fmla="*/ 4306186 w 4753667"/>
                <a:gd name="connsiteY16" fmla="*/ 873072 h 910717"/>
                <a:gd name="connsiteX17" fmla="*/ 4439093 w 4753667"/>
                <a:gd name="connsiteY17" fmla="*/ 857123 h 910717"/>
                <a:gd name="connsiteX18" fmla="*/ 4646428 w 4753667"/>
                <a:gd name="connsiteY18" fmla="*/ 873072 h 910717"/>
                <a:gd name="connsiteX19" fmla="*/ 4747437 w 4753667"/>
                <a:gd name="connsiteY19" fmla="*/ 851807 h 910717"/>
                <a:gd name="connsiteX20" fmla="*/ 4742121 w 4753667"/>
                <a:gd name="connsiteY20" fmla="*/ 469035 h 910717"/>
                <a:gd name="connsiteX21" fmla="*/ 4736804 w 4753667"/>
                <a:gd name="connsiteY21" fmla="*/ 862440 h 910717"/>
                <a:gd name="connsiteX0" fmla="*/ 0 w 4753667"/>
                <a:gd name="connsiteY0" fmla="*/ 873072 h 893001"/>
                <a:gd name="connsiteX1" fmla="*/ 1302488 w 4753667"/>
                <a:gd name="connsiteY1" fmla="*/ 857123 h 893001"/>
                <a:gd name="connsiteX2" fmla="*/ 1898321 w 4753667"/>
                <a:gd name="connsiteY2" fmla="*/ 347808 h 893001"/>
                <a:gd name="connsiteX3" fmla="*/ 2216888 w 4753667"/>
                <a:gd name="connsiteY3" fmla="*/ 1202 h 893001"/>
                <a:gd name="connsiteX4" fmla="*/ 2466753 w 4753667"/>
                <a:gd name="connsiteY4" fmla="*/ 155374 h 893001"/>
                <a:gd name="connsiteX5" fmla="*/ 2721935 w 4753667"/>
                <a:gd name="connsiteY5" fmla="*/ 607258 h 893001"/>
                <a:gd name="connsiteX6" fmla="*/ 2810402 w 4753667"/>
                <a:gd name="connsiteY6" fmla="*/ 655064 h 893001"/>
                <a:gd name="connsiteX7" fmla="*/ 2971800 w 4753667"/>
                <a:gd name="connsiteY7" fmla="*/ 437137 h 893001"/>
                <a:gd name="connsiteX8" fmla="*/ 3115339 w 4753667"/>
                <a:gd name="connsiteY8" fmla="*/ 426505 h 893001"/>
                <a:gd name="connsiteX9" fmla="*/ 3365204 w 4753667"/>
                <a:gd name="connsiteY9" fmla="*/ 862440 h 893001"/>
                <a:gd name="connsiteX10" fmla="*/ 3460897 w 4753667"/>
                <a:gd name="connsiteY10" fmla="*/ 851807 h 893001"/>
                <a:gd name="connsiteX11" fmla="*/ 3535325 w 4753667"/>
                <a:gd name="connsiteY11" fmla="*/ 814593 h 893001"/>
                <a:gd name="connsiteX12" fmla="*/ 3662916 w 4753667"/>
                <a:gd name="connsiteY12" fmla="*/ 889021 h 893001"/>
                <a:gd name="connsiteX13" fmla="*/ 3827721 w 4753667"/>
                <a:gd name="connsiteY13" fmla="*/ 846491 h 893001"/>
                <a:gd name="connsiteX14" fmla="*/ 3992525 w 4753667"/>
                <a:gd name="connsiteY14" fmla="*/ 878388 h 893001"/>
                <a:gd name="connsiteX15" fmla="*/ 4173279 w 4753667"/>
                <a:gd name="connsiteY15" fmla="*/ 851807 h 893001"/>
                <a:gd name="connsiteX16" fmla="*/ 4306186 w 4753667"/>
                <a:gd name="connsiteY16" fmla="*/ 873072 h 893001"/>
                <a:gd name="connsiteX17" fmla="*/ 4439093 w 4753667"/>
                <a:gd name="connsiteY17" fmla="*/ 857123 h 893001"/>
                <a:gd name="connsiteX18" fmla="*/ 4646428 w 4753667"/>
                <a:gd name="connsiteY18" fmla="*/ 873072 h 893001"/>
                <a:gd name="connsiteX19" fmla="*/ 4747437 w 4753667"/>
                <a:gd name="connsiteY19" fmla="*/ 851807 h 893001"/>
                <a:gd name="connsiteX20" fmla="*/ 4742121 w 4753667"/>
                <a:gd name="connsiteY20" fmla="*/ 469035 h 893001"/>
                <a:gd name="connsiteX21" fmla="*/ 4736804 w 4753667"/>
                <a:gd name="connsiteY21" fmla="*/ 862440 h 893001"/>
                <a:gd name="connsiteX0" fmla="*/ 0 w 4753667"/>
                <a:gd name="connsiteY0" fmla="*/ 873072 h 893001"/>
                <a:gd name="connsiteX1" fmla="*/ 1302488 w 4753667"/>
                <a:gd name="connsiteY1" fmla="*/ 857123 h 893001"/>
                <a:gd name="connsiteX2" fmla="*/ 1898321 w 4753667"/>
                <a:gd name="connsiteY2" fmla="*/ 347808 h 893001"/>
                <a:gd name="connsiteX3" fmla="*/ 2216888 w 4753667"/>
                <a:gd name="connsiteY3" fmla="*/ 1202 h 893001"/>
                <a:gd name="connsiteX4" fmla="*/ 2466753 w 4753667"/>
                <a:gd name="connsiteY4" fmla="*/ 155374 h 893001"/>
                <a:gd name="connsiteX5" fmla="*/ 2721935 w 4753667"/>
                <a:gd name="connsiteY5" fmla="*/ 607258 h 893001"/>
                <a:gd name="connsiteX6" fmla="*/ 2810402 w 4753667"/>
                <a:gd name="connsiteY6" fmla="*/ 655064 h 893001"/>
                <a:gd name="connsiteX7" fmla="*/ 2971800 w 4753667"/>
                <a:gd name="connsiteY7" fmla="*/ 437137 h 893001"/>
                <a:gd name="connsiteX8" fmla="*/ 3115339 w 4753667"/>
                <a:gd name="connsiteY8" fmla="*/ 426505 h 893001"/>
                <a:gd name="connsiteX9" fmla="*/ 3365204 w 4753667"/>
                <a:gd name="connsiteY9" fmla="*/ 862440 h 893001"/>
                <a:gd name="connsiteX10" fmla="*/ 3460897 w 4753667"/>
                <a:gd name="connsiteY10" fmla="*/ 851807 h 893001"/>
                <a:gd name="connsiteX11" fmla="*/ 3535325 w 4753667"/>
                <a:gd name="connsiteY11" fmla="*/ 814593 h 893001"/>
                <a:gd name="connsiteX12" fmla="*/ 3662916 w 4753667"/>
                <a:gd name="connsiteY12" fmla="*/ 889021 h 893001"/>
                <a:gd name="connsiteX13" fmla="*/ 3827721 w 4753667"/>
                <a:gd name="connsiteY13" fmla="*/ 846491 h 893001"/>
                <a:gd name="connsiteX14" fmla="*/ 3992525 w 4753667"/>
                <a:gd name="connsiteY14" fmla="*/ 878388 h 893001"/>
                <a:gd name="connsiteX15" fmla="*/ 4173279 w 4753667"/>
                <a:gd name="connsiteY15" fmla="*/ 851807 h 893001"/>
                <a:gd name="connsiteX16" fmla="*/ 4306186 w 4753667"/>
                <a:gd name="connsiteY16" fmla="*/ 873072 h 893001"/>
                <a:gd name="connsiteX17" fmla="*/ 4439093 w 4753667"/>
                <a:gd name="connsiteY17" fmla="*/ 857123 h 893001"/>
                <a:gd name="connsiteX18" fmla="*/ 4646428 w 4753667"/>
                <a:gd name="connsiteY18" fmla="*/ 873072 h 893001"/>
                <a:gd name="connsiteX19" fmla="*/ 4747437 w 4753667"/>
                <a:gd name="connsiteY19" fmla="*/ 851807 h 893001"/>
                <a:gd name="connsiteX20" fmla="*/ 4742121 w 4753667"/>
                <a:gd name="connsiteY20" fmla="*/ 469035 h 893001"/>
                <a:gd name="connsiteX21" fmla="*/ 4736804 w 4753667"/>
                <a:gd name="connsiteY21" fmla="*/ 862440 h 893001"/>
                <a:gd name="connsiteX0" fmla="*/ 0 w 4751399"/>
                <a:gd name="connsiteY0" fmla="*/ 873072 h 893001"/>
                <a:gd name="connsiteX1" fmla="*/ 1302488 w 4751399"/>
                <a:gd name="connsiteY1" fmla="*/ 857123 h 893001"/>
                <a:gd name="connsiteX2" fmla="*/ 1898321 w 4751399"/>
                <a:gd name="connsiteY2" fmla="*/ 347808 h 893001"/>
                <a:gd name="connsiteX3" fmla="*/ 2216888 w 4751399"/>
                <a:gd name="connsiteY3" fmla="*/ 1202 h 893001"/>
                <a:gd name="connsiteX4" fmla="*/ 2466753 w 4751399"/>
                <a:gd name="connsiteY4" fmla="*/ 155374 h 893001"/>
                <a:gd name="connsiteX5" fmla="*/ 2721935 w 4751399"/>
                <a:gd name="connsiteY5" fmla="*/ 607258 h 893001"/>
                <a:gd name="connsiteX6" fmla="*/ 2810402 w 4751399"/>
                <a:gd name="connsiteY6" fmla="*/ 655064 h 893001"/>
                <a:gd name="connsiteX7" fmla="*/ 2971800 w 4751399"/>
                <a:gd name="connsiteY7" fmla="*/ 437137 h 893001"/>
                <a:gd name="connsiteX8" fmla="*/ 3115339 w 4751399"/>
                <a:gd name="connsiteY8" fmla="*/ 426505 h 893001"/>
                <a:gd name="connsiteX9" fmla="*/ 3365204 w 4751399"/>
                <a:gd name="connsiteY9" fmla="*/ 862440 h 893001"/>
                <a:gd name="connsiteX10" fmla="*/ 3460897 w 4751399"/>
                <a:gd name="connsiteY10" fmla="*/ 851807 h 893001"/>
                <a:gd name="connsiteX11" fmla="*/ 3535325 w 4751399"/>
                <a:gd name="connsiteY11" fmla="*/ 814593 h 893001"/>
                <a:gd name="connsiteX12" fmla="*/ 3662916 w 4751399"/>
                <a:gd name="connsiteY12" fmla="*/ 889021 h 893001"/>
                <a:gd name="connsiteX13" fmla="*/ 3827721 w 4751399"/>
                <a:gd name="connsiteY13" fmla="*/ 846491 h 893001"/>
                <a:gd name="connsiteX14" fmla="*/ 3992525 w 4751399"/>
                <a:gd name="connsiteY14" fmla="*/ 878388 h 893001"/>
                <a:gd name="connsiteX15" fmla="*/ 4173279 w 4751399"/>
                <a:gd name="connsiteY15" fmla="*/ 851807 h 893001"/>
                <a:gd name="connsiteX16" fmla="*/ 4306186 w 4751399"/>
                <a:gd name="connsiteY16" fmla="*/ 873072 h 893001"/>
                <a:gd name="connsiteX17" fmla="*/ 4439093 w 4751399"/>
                <a:gd name="connsiteY17" fmla="*/ 857123 h 893001"/>
                <a:gd name="connsiteX18" fmla="*/ 4646428 w 4751399"/>
                <a:gd name="connsiteY18" fmla="*/ 873072 h 893001"/>
                <a:gd name="connsiteX19" fmla="*/ 4747437 w 4751399"/>
                <a:gd name="connsiteY19" fmla="*/ 851807 h 893001"/>
                <a:gd name="connsiteX20" fmla="*/ 4731529 w 4751399"/>
                <a:gd name="connsiteY20" fmla="*/ 864451 h 893001"/>
                <a:gd name="connsiteX21" fmla="*/ 4736804 w 4751399"/>
                <a:gd name="connsiteY21" fmla="*/ 862440 h 893001"/>
                <a:gd name="connsiteX0" fmla="*/ 0 w 4751399"/>
                <a:gd name="connsiteY0" fmla="*/ 873072 h 893001"/>
                <a:gd name="connsiteX1" fmla="*/ 1302488 w 4751399"/>
                <a:gd name="connsiteY1" fmla="*/ 857123 h 893001"/>
                <a:gd name="connsiteX2" fmla="*/ 1898321 w 4751399"/>
                <a:gd name="connsiteY2" fmla="*/ 347808 h 893001"/>
                <a:gd name="connsiteX3" fmla="*/ 2216888 w 4751399"/>
                <a:gd name="connsiteY3" fmla="*/ 1202 h 893001"/>
                <a:gd name="connsiteX4" fmla="*/ 2466753 w 4751399"/>
                <a:gd name="connsiteY4" fmla="*/ 155374 h 893001"/>
                <a:gd name="connsiteX5" fmla="*/ 2721935 w 4751399"/>
                <a:gd name="connsiteY5" fmla="*/ 607258 h 893001"/>
                <a:gd name="connsiteX6" fmla="*/ 2810402 w 4751399"/>
                <a:gd name="connsiteY6" fmla="*/ 655064 h 893001"/>
                <a:gd name="connsiteX7" fmla="*/ 2971800 w 4751399"/>
                <a:gd name="connsiteY7" fmla="*/ 437137 h 893001"/>
                <a:gd name="connsiteX8" fmla="*/ 3115339 w 4751399"/>
                <a:gd name="connsiteY8" fmla="*/ 426505 h 893001"/>
                <a:gd name="connsiteX9" fmla="*/ 3365204 w 4751399"/>
                <a:gd name="connsiteY9" fmla="*/ 862440 h 893001"/>
                <a:gd name="connsiteX10" fmla="*/ 3460897 w 4751399"/>
                <a:gd name="connsiteY10" fmla="*/ 851807 h 893001"/>
                <a:gd name="connsiteX11" fmla="*/ 3535325 w 4751399"/>
                <a:gd name="connsiteY11" fmla="*/ 814593 h 893001"/>
                <a:gd name="connsiteX12" fmla="*/ 3662916 w 4751399"/>
                <a:gd name="connsiteY12" fmla="*/ 889021 h 893001"/>
                <a:gd name="connsiteX13" fmla="*/ 3827721 w 4751399"/>
                <a:gd name="connsiteY13" fmla="*/ 846491 h 893001"/>
                <a:gd name="connsiteX14" fmla="*/ 3992525 w 4751399"/>
                <a:gd name="connsiteY14" fmla="*/ 878388 h 893001"/>
                <a:gd name="connsiteX15" fmla="*/ 4173279 w 4751399"/>
                <a:gd name="connsiteY15" fmla="*/ 851807 h 893001"/>
                <a:gd name="connsiteX16" fmla="*/ 4306186 w 4751399"/>
                <a:gd name="connsiteY16" fmla="*/ 873072 h 893001"/>
                <a:gd name="connsiteX17" fmla="*/ 4439093 w 4751399"/>
                <a:gd name="connsiteY17" fmla="*/ 857123 h 893001"/>
                <a:gd name="connsiteX18" fmla="*/ 4646428 w 4751399"/>
                <a:gd name="connsiteY18" fmla="*/ 873072 h 893001"/>
                <a:gd name="connsiteX19" fmla="*/ 4747437 w 4751399"/>
                <a:gd name="connsiteY19" fmla="*/ 851807 h 893001"/>
                <a:gd name="connsiteX20" fmla="*/ 4731529 w 4751399"/>
                <a:gd name="connsiteY20" fmla="*/ 864451 h 893001"/>
                <a:gd name="connsiteX21" fmla="*/ 4736804 w 4751399"/>
                <a:gd name="connsiteY21" fmla="*/ 862440 h 893001"/>
                <a:gd name="connsiteX0" fmla="*/ 0 w 4751399"/>
                <a:gd name="connsiteY0" fmla="*/ 873072 h 893001"/>
                <a:gd name="connsiteX1" fmla="*/ 1302488 w 4751399"/>
                <a:gd name="connsiteY1" fmla="*/ 857123 h 893001"/>
                <a:gd name="connsiteX2" fmla="*/ 1898321 w 4751399"/>
                <a:gd name="connsiteY2" fmla="*/ 347808 h 893001"/>
                <a:gd name="connsiteX3" fmla="*/ 2216888 w 4751399"/>
                <a:gd name="connsiteY3" fmla="*/ 1202 h 893001"/>
                <a:gd name="connsiteX4" fmla="*/ 2466753 w 4751399"/>
                <a:gd name="connsiteY4" fmla="*/ 155374 h 893001"/>
                <a:gd name="connsiteX5" fmla="*/ 2721935 w 4751399"/>
                <a:gd name="connsiteY5" fmla="*/ 607258 h 893001"/>
                <a:gd name="connsiteX6" fmla="*/ 2810402 w 4751399"/>
                <a:gd name="connsiteY6" fmla="*/ 655064 h 893001"/>
                <a:gd name="connsiteX7" fmla="*/ 2971800 w 4751399"/>
                <a:gd name="connsiteY7" fmla="*/ 437137 h 893001"/>
                <a:gd name="connsiteX8" fmla="*/ 3115339 w 4751399"/>
                <a:gd name="connsiteY8" fmla="*/ 426505 h 893001"/>
                <a:gd name="connsiteX9" fmla="*/ 3365204 w 4751399"/>
                <a:gd name="connsiteY9" fmla="*/ 862440 h 893001"/>
                <a:gd name="connsiteX10" fmla="*/ 3460897 w 4751399"/>
                <a:gd name="connsiteY10" fmla="*/ 851807 h 893001"/>
                <a:gd name="connsiteX11" fmla="*/ 3535325 w 4751399"/>
                <a:gd name="connsiteY11" fmla="*/ 814593 h 893001"/>
                <a:gd name="connsiteX12" fmla="*/ 3662916 w 4751399"/>
                <a:gd name="connsiteY12" fmla="*/ 889021 h 893001"/>
                <a:gd name="connsiteX13" fmla="*/ 3827721 w 4751399"/>
                <a:gd name="connsiteY13" fmla="*/ 846491 h 893001"/>
                <a:gd name="connsiteX14" fmla="*/ 3992525 w 4751399"/>
                <a:gd name="connsiteY14" fmla="*/ 878388 h 893001"/>
                <a:gd name="connsiteX15" fmla="*/ 4173279 w 4751399"/>
                <a:gd name="connsiteY15" fmla="*/ 851807 h 893001"/>
                <a:gd name="connsiteX16" fmla="*/ 4306186 w 4751399"/>
                <a:gd name="connsiteY16" fmla="*/ 873072 h 893001"/>
                <a:gd name="connsiteX17" fmla="*/ 4439093 w 4751399"/>
                <a:gd name="connsiteY17" fmla="*/ 857123 h 893001"/>
                <a:gd name="connsiteX18" fmla="*/ 4646428 w 4751399"/>
                <a:gd name="connsiteY18" fmla="*/ 873072 h 893001"/>
                <a:gd name="connsiteX19" fmla="*/ 4747437 w 4751399"/>
                <a:gd name="connsiteY19" fmla="*/ 851807 h 893001"/>
                <a:gd name="connsiteX20" fmla="*/ 4731529 w 4751399"/>
                <a:gd name="connsiteY20" fmla="*/ 864451 h 893001"/>
                <a:gd name="connsiteX21" fmla="*/ 4736804 w 4751399"/>
                <a:gd name="connsiteY21" fmla="*/ 862440 h 893001"/>
                <a:gd name="connsiteX0" fmla="*/ 0 w 4751399"/>
                <a:gd name="connsiteY0" fmla="*/ 932611 h 952540"/>
                <a:gd name="connsiteX1" fmla="*/ 1302488 w 4751399"/>
                <a:gd name="connsiteY1" fmla="*/ 916662 h 952540"/>
                <a:gd name="connsiteX2" fmla="*/ 1898321 w 4751399"/>
                <a:gd name="connsiteY2" fmla="*/ 407347 h 952540"/>
                <a:gd name="connsiteX3" fmla="*/ 2160400 w 4751399"/>
                <a:gd name="connsiteY3" fmla="*/ 722 h 952540"/>
                <a:gd name="connsiteX4" fmla="*/ 2466753 w 4751399"/>
                <a:gd name="connsiteY4" fmla="*/ 214913 h 952540"/>
                <a:gd name="connsiteX5" fmla="*/ 2721935 w 4751399"/>
                <a:gd name="connsiteY5" fmla="*/ 666797 h 952540"/>
                <a:gd name="connsiteX6" fmla="*/ 2810402 w 4751399"/>
                <a:gd name="connsiteY6" fmla="*/ 714603 h 952540"/>
                <a:gd name="connsiteX7" fmla="*/ 2971800 w 4751399"/>
                <a:gd name="connsiteY7" fmla="*/ 496676 h 952540"/>
                <a:gd name="connsiteX8" fmla="*/ 3115339 w 4751399"/>
                <a:gd name="connsiteY8" fmla="*/ 486044 h 952540"/>
                <a:gd name="connsiteX9" fmla="*/ 3365204 w 4751399"/>
                <a:gd name="connsiteY9" fmla="*/ 921979 h 952540"/>
                <a:gd name="connsiteX10" fmla="*/ 3460897 w 4751399"/>
                <a:gd name="connsiteY10" fmla="*/ 911346 h 952540"/>
                <a:gd name="connsiteX11" fmla="*/ 3535325 w 4751399"/>
                <a:gd name="connsiteY11" fmla="*/ 874132 h 952540"/>
                <a:gd name="connsiteX12" fmla="*/ 3662916 w 4751399"/>
                <a:gd name="connsiteY12" fmla="*/ 948560 h 952540"/>
                <a:gd name="connsiteX13" fmla="*/ 3827721 w 4751399"/>
                <a:gd name="connsiteY13" fmla="*/ 906030 h 952540"/>
                <a:gd name="connsiteX14" fmla="*/ 3992525 w 4751399"/>
                <a:gd name="connsiteY14" fmla="*/ 937927 h 952540"/>
                <a:gd name="connsiteX15" fmla="*/ 4173279 w 4751399"/>
                <a:gd name="connsiteY15" fmla="*/ 911346 h 952540"/>
                <a:gd name="connsiteX16" fmla="*/ 4306186 w 4751399"/>
                <a:gd name="connsiteY16" fmla="*/ 932611 h 952540"/>
                <a:gd name="connsiteX17" fmla="*/ 4439093 w 4751399"/>
                <a:gd name="connsiteY17" fmla="*/ 916662 h 952540"/>
                <a:gd name="connsiteX18" fmla="*/ 4646428 w 4751399"/>
                <a:gd name="connsiteY18" fmla="*/ 932611 h 952540"/>
                <a:gd name="connsiteX19" fmla="*/ 4747437 w 4751399"/>
                <a:gd name="connsiteY19" fmla="*/ 911346 h 952540"/>
                <a:gd name="connsiteX20" fmla="*/ 4731529 w 4751399"/>
                <a:gd name="connsiteY20" fmla="*/ 923990 h 952540"/>
                <a:gd name="connsiteX21" fmla="*/ 4736804 w 4751399"/>
                <a:gd name="connsiteY21" fmla="*/ 921979 h 952540"/>
                <a:gd name="connsiteX0" fmla="*/ 0 w 4751399"/>
                <a:gd name="connsiteY0" fmla="*/ 936829 h 957847"/>
                <a:gd name="connsiteX1" fmla="*/ 1302488 w 4751399"/>
                <a:gd name="connsiteY1" fmla="*/ 920880 h 957847"/>
                <a:gd name="connsiteX2" fmla="*/ 1834772 w 4751399"/>
                <a:gd name="connsiteY2" fmla="*/ 415095 h 957847"/>
                <a:gd name="connsiteX3" fmla="*/ 2160400 w 4751399"/>
                <a:gd name="connsiteY3" fmla="*/ 4940 h 957847"/>
                <a:gd name="connsiteX4" fmla="*/ 2466753 w 4751399"/>
                <a:gd name="connsiteY4" fmla="*/ 219131 h 957847"/>
                <a:gd name="connsiteX5" fmla="*/ 2721935 w 4751399"/>
                <a:gd name="connsiteY5" fmla="*/ 671015 h 957847"/>
                <a:gd name="connsiteX6" fmla="*/ 2810402 w 4751399"/>
                <a:gd name="connsiteY6" fmla="*/ 718821 h 957847"/>
                <a:gd name="connsiteX7" fmla="*/ 2971800 w 4751399"/>
                <a:gd name="connsiteY7" fmla="*/ 500894 h 957847"/>
                <a:gd name="connsiteX8" fmla="*/ 3115339 w 4751399"/>
                <a:gd name="connsiteY8" fmla="*/ 490262 h 957847"/>
                <a:gd name="connsiteX9" fmla="*/ 3365204 w 4751399"/>
                <a:gd name="connsiteY9" fmla="*/ 926197 h 957847"/>
                <a:gd name="connsiteX10" fmla="*/ 3460897 w 4751399"/>
                <a:gd name="connsiteY10" fmla="*/ 915564 h 957847"/>
                <a:gd name="connsiteX11" fmla="*/ 3535325 w 4751399"/>
                <a:gd name="connsiteY11" fmla="*/ 878350 h 957847"/>
                <a:gd name="connsiteX12" fmla="*/ 3662916 w 4751399"/>
                <a:gd name="connsiteY12" fmla="*/ 952778 h 957847"/>
                <a:gd name="connsiteX13" fmla="*/ 3827721 w 4751399"/>
                <a:gd name="connsiteY13" fmla="*/ 910248 h 957847"/>
                <a:gd name="connsiteX14" fmla="*/ 3992525 w 4751399"/>
                <a:gd name="connsiteY14" fmla="*/ 942145 h 957847"/>
                <a:gd name="connsiteX15" fmla="*/ 4173279 w 4751399"/>
                <a:gd name="connsiteY15" fmla="*/ 915564 h 957847"/>
                <a:gd name="connsiteX16" fmla="*/ 4306186 w 4751399"/>
                <a:gd name="connsiteY16" fmla="*/ 936829 h 957847"/>
                <a:gd name="connsiteX17" fmla="*/ 4439093 w 4751399"/>
                <a:gd name="connsiteY17" fmla="*/ 920880 h 957847"/>
                <a:gd name="connsiteX18" fmla="*/ 4646428 w 4751399"/>
                <a:gd name="connsiteY18" fmla="*/ 936829 h 957847"/>
                <a:gd name="connsiteX19" fmla="*/ 4747437 w 4751399"/>
                <a:gd name="connsiteY19" fmla="*/ 915564 h 957847"/>
                <a:gd name="connsiteX20" fmla="*/ 4731529 w 4751399"/>
                <a:gd name="connsiteY20" fmla="*/ 928208 h 957847"/>
                <a:gd name="connsiteX21" fmla="*/ 4736804 w 4751399"/>
                <a:gd name="connsiteY21" fmla="*/ 926197 h 957847"/>
                <a:gd name="connsiteX0" fmla="*/ 0 w 4751399"/>
                <a:gd name="connsiteY0" fmla="*/ 936829 h 957847"/>
                <a:gd name="connsiteX1" fmla="*/ 1302488 w 4751399"/>
                <a:gd name="connsiteY1" fmla="*/ 920880 h 957847"/>
                <a:gd name="connsiteX2" fmla="*/ 1834772 w 4751399"/>
                <a:gd name="connsiteY2" fmla="*/ 415095 h 957847"/>
                <a:gd name="connsiteX3" fmla="*/ 2160400 w 4751399"/>
                <a:gd name="connsiteY3" fmla="*/ 4940 h 957847"/>
                <a:gd name="connsiteX4" fmla="*/ 2466753 w 4751399"/>
                <a:gd name="connsiteY4" fmla="*/ 219131 h 957847"/>
                <a:gd name="connsiteX5" fmla="*/ 2721935 w 4751399"/>
                <a:gd name="connsiteY5" fmla="*/ 671015 h 957847"/>
                <a:gd name="connsiteX6" fmla="*/ 2810402 w 4751399"/>
                <a:gd name="connsiteY6" fmla="*/ 718821 h 957847"/>
                <a:gd name="connsiteX7" fmla="*/ 2971800 w 4751399"/>
                <a:gd name="connsiteY7" fmla="*/ 500894 h 957847"/>
                <a:gd name="connsiteX8" fmla="*/ 3115339 w 4751399"/>
                <a:gd name="connsiteY8" fmla="*/ 490262 h 957847"/>
                <a:gd name="connsiteX9" fmla="*/ 3365204 w 4751399"/>
                <a:gd name="connsiteY9" fmla="*/ 926197 h 957847"/>
                <a:gd name="connsiteX10" fmla="*/ 3460897 w 4751399"/>
                <a:gd name="connsiteY10" fmla="*/ 915564 h 957847"/>
                <a:gd name="connsiteX11" fmla="*/ 3535325 w 4751399"/>
                <a:gd name="connsiteY11" fmla="*/ 878350 h 957847"/>
                <a:gd name="connsiteX12" fmla="*/ 3662916 w 4751399"/>
                <a:gd name="connsiteY12" fmla="*/ 952778 h 957847"/>
                <a:gd name="connsiteX13" fmla="*/ 3827721 w 4751399"/>
                <a:gd name="connsiteY13" fmla="*/ 910248 h 957847"/>
                <a:gd name="connsiteX14" fmla="*/ 3992525 w 4751399"/>
                <a:gd name="connsiteY14" fmla="*/ 942145 h 957847"/>
                <a:gd name="connsiteX15" fmla="*/ 4173279 w 4751399"/>
                <a:gd name="connsiteY15" fmla="*/ 915564 h 957847"/>
                <a:gd name="connsiteX16" fmla="*/ 4306186 w 4751399"/>
                <a:gd name="connsiteY16" fmla="*/ 936829 h 957847"/>
                <a:gd name="connsiteX17" fmla="*/ 4439093 w 4751399"/>
                <a:gd name="connsiteY17" fmla="*/ 920880 h 957847"/>
                <a:gd name="connsiteX18" fmla="*/ 4646428 w 4751399"/>
                <a:gd name="connsiteY18" fmla="*/ 936829 h 957847"/>
                <a:gd name="connsiteX19" fmla="*/ 4747437 w 4751399"/>
                <a:gd name="connsiteY19" fmla="*/ 915564 h 957847"/>
                <a:gd name="connsiteX20" fmla="*/ 4731529 w 4751399"/>
                <a:gd name="connsiteY20" fmla="*/ 928208 h 957847"/>
                <a:gd name="connsiteX21" fmla="*/ 4736804 w 4751399"/>
                <a:gd name="connsiteY21" fmla="*/ 926197 h 957847"/>
                <a:gd name="connsiteX0" fmla="*/ 0 w 4751399"/>
                <a:gd name="connsiteY0" fmla="*/ 936829 h 957847"/>
                <a:gd name="connsiteX1" fmla="*/ 1302488 w 4751399"/>
                <a:gd name="connsiteY1" fmla="*/ 920880 h 957847"/>
                <a:gd name="connsiteX2" fmla="*/ 1834772 w 4751399"/>
                <a:gd name="connsiteY2" fmla="*/ 415095 h 957847"/>
                <a:gd name="connsiteX3" fmla="*/ 2160400 w 4751399"/>
                <a:gd name="connsiteY3" fmla="*/ 4940 h 957847"/>
                <a:gd name="connsiteX4" fmla="*/ 2466753 w 4751399"/>
                <a:gd name="connsiteY4" fmla="*/ 219131 h 957847"/>
                <a:gd name="connsiteX5" fmla="*/ 2721935 w 4751399"/>
                <a:gd name="connsiteY5" fmla="*/ 671015 h 957847"/>
                <a:gd name="connsiteX6" fmla="*/ 2810402 w 4751399"/>
                <a:gd name="connsiteY6" fmla="*/ 718821 h 957847"/>
                <a:gd name="connsiteX7" fmla="*/ 2971800 w 4751399"/>
                <a:gd name="connsiteY7" fmla="*/ 500894 h 957847"/>
                <a:gd name="connsiteX8" fmla="*/ 3115339 w 4751399"/>
                <a:gd name="connsiteY8" fmla="*/ 490262 h 957847"/>
                <a:gd name="connsiteX9" fmla="*/ 3365204 w 4751399"/>
                <a:gd name="connsiteY9" fmla="*/ 926197 h 957847"/>
                <a:gd name="connsiteX10" fmla="*/ 3460897 w 4751399"/>
                <a:gd name="connsiteY10" fmla="*/ 915564 h 957847"/>
                <a:gd name="connsiteX11" fmla="*/ 3535325 w 4751399"/>
                <a:gd name="connsiteY11" fmla="*/ 878350 h 957847"/>
                <a:gd name="connsiteX12" fmla="*/ 3662916 w 4751399"/>
                <a:gd name="connsiteY12" fmla="*/ 952778 h 957847"/>
                <a:gd name="connsiteX13" fmla="*/ 3827721 w 4751399"/>
                <a:gd name="connsiteY13" fmla="*/ 910248 h 957847"/>
                <a:gd name="connsiteX14" fmla="*/ 3992525 w 4751399"/>
                <a:gd name="connsiteY14" fmla="*/ 942145 h 957847"/>
                <a:gd name="connsiteX15" fmla="*/ 4173279 w 4751399"/>
                <a:gd name="connsiteY15" fmla="*/ 915564 h 957847"/>
                <a:gd name="connsiteX16" fmla="*/ 4306186 w 4751399"/>
                <a:gd name="connsiteY16" fmla="*/ 936829 h 957847"/>
                <a:gd name="connsiteX17" fmla="*/ 4439093 w 4751399"/>
                <a:gd name="connsiteY17" fmla="*/ 920880 h 957847"/>
                <a:gd name="connsiteX18" fmla="*/ 4646428 w 4751399"/>
                <a:gd name="connsiteY18" fmla="*/ 936829 h 957847"/>
                <a:gd name="connsiteX19" fmla="*/ 4747437 w 4751399"/>
                <a:gd name="connsiteY19" fmla="*/ 915564 h 957847"/>
                <a:gd name="connsiteX20" fmla="*/ 4731529 w 4751399"/>
                <a:gd name="connsiteY20" fmla="*/ 928208 h 957847"/>
                <a:gd name="connsiteX21" fmla="*/ 4736804 w 4751399"/>
                <a:gd name="connsiteY21" fmla="*/ 926197 h 957847"/>
                <a:gd name="connsiteX0" fmla="*/ 0 w 4751399"/>
                <a:gd name="connsiteY0" fmla="*/ 939658 h 959587"/>
                <a:gd name="connsiteX1" fmla="*/ 1302488 w 4751399"/>
                <a:gd name="connsiteY1" fmla="*/ 923709 h 959587"/>
                <a:gd name="connsiteX2" fmla="*/ 1799467 w 4751399"/>
                <a:gd name="connsiteY2" fmla="*/ 481473 h 959587"/>
                <a:gd name="connsiteX3" fmla="*/ 2160400 w 4751399"/>
                <a:gd name="connsiteY3" fmla="*/ 7769 h 959587"/>
                <a:gd name="connsiteX4" fmla="*/ 2466753 w 4751399"/>
                <a:gd name="connsiteY4" fmla="*/ 221960 h 959587"/>
                <a:gd name="connsiteX5" fmla="*/ 2721935 w 4751399"/>
                <a:gd name="connsiteY5" fmla="*/ 673844 h 959587"/>
                <a:gd name="connsiteX6" fmla="*/ 2810402 w 4751399"/>
                <a:gd name="connsiteY6" fmla="*/ 721650 h 959587"/>
                <a:gd name="connsiteX7" fmla="*/ 2971800 w 4751399"/>
                <a:gd name="connsiteY7" fmla="*/ 503723 h 959587"/>
                <a:gd name="connsiteX8" fmla="*/ 3115339 w 4751399"/>
                <a:gd name="connsiteY8" fmla="*/ 493091 h 959587"/>
                <a:gd name="connsiteX9" fmla="*/ 3365204 w 4751399"/>
                <a:gd name="connsiteY9" fmla="*/ 929026 h 959587"/>
                <a:gd name="connsiteX10" fmla="*/ 3460897 w 4751399"/>
                <a:gd name="connsiteY10" fmla="*/ 918393 h 959587"/>
                <a:gd name="connsiteX11" fmla="*/ 3535325 w 4751399"/>
                <a:gd name="connsiteY11" fmla="*/ 881179 h 959587"/>
                <a:gd name="connsiteX12" fmla="*/ 3662916 w 4751399"/>
                <a:gd name="connsiteY12" fmla="*/ 955607 h 959587"/>
                <a:gd name="connsiteX13" fmla="*/ 3827721 w 4751399"/>
                <a:gd name="connsiteY13" fmla="*/ 913077 h 959587"/>
                <a:gd name="connsiteX14" fmla="*/ 3992525 w 4751399"/>
                <a:gd name="connsiteY14" fmla="*/ 944974 h 959587"/>
                <a:gd name="connsiteX15" fmla="*/ 4173279 w 4751399"/>
                <a:gd name="connsiteY15" fmla="*/ 918393 h 959587"/>
                <a:gd name="connsiteX16" fmla="*/ 4306186 w 4751399"/>
                <a:gd name="connsiteY16" fmla="*/ 939658 h 959587"/>
                <a:gd name="connsiteX17" fmla="*/ 4439093 w 4751399"/>
                <a:gd name="connsiteY17" fmla="*/ 923709 h 959587"/>
                <a:gd name="connsiteX18" fmla="*/ 4646428 w 4751399"/>
                <a:gd name="connsiteY18" fmla="*/ 939658 h 959587"/>
                <a:gd name="connsiteX19" fmla="*/ 4747437 w 4751399"/>
                <a:gd name="connsiteY19" fmla="*/ 918393 h 959587"/>
                <a:gd name="connsiteX20" fmla="*/ 4731529 w 4751399"/>
                <a:gd name="connsiteY20" fmla="*/ 931037 h 959587"/>
                <a:gd name="connsiteX21" fmla="*/ 4736804 w 4751399"/>
                <a:gd name="connsiteY21" fmla="*/ 929026 h 959587"/>
                <a:gd name="connsiteX0" fmla="*/ 0 w 4751399"/>
                <a:gd name="connsiteY0" fmla="*/ 939658 h 959587"/>
                <a:gd name="connsiteX1" fmla="*/ 1313080 w 4751399"/>
                <a:gd name="connsiteY1" fmla="*/ 913118 h 959587"/>
                <a:gd name="connsiteX2" fmla="*/ 1799467 w 4751399"/>
                <a:gd name="connsiteY2" fmla="*/ 481473 h 959587"/>
                <a:gd name="connsiteX3" fmla="*/ 2160400 w 4751399"/>
                <a:gd name="connsiteY3" fmla="*/ 7769 h 959587"/>
                <a:gd name="connsiteX4" fmla="*/ 2466753 w 4751399"/>
                <a:gd name="connsiteY4" fmla="*/ 221960 h 959587"/>
                <a:gd name="connsiteX5" fmla="*/ 2721935 w 4751399"/>
                <a:gd name="connsiteY5" fmla="*/ 673844 h 959587"/>
                <a:gd name="connsiteX6" fmla="*/ 2810402 w 4751399"/>
                <a:gd name="connsiteY6" fmla="*/ 721650 h 959587"/>
                <a:gd name="connsiteX7" fmla="*/ 2971800 w 4751399"/>
                <a:gd name="connsiteY7" fmla="*/ 503723 h 959587"/>
                <a:gd name="connsiteX8" fmla="*/ 3115339 w 4751399"/>
                <a:gd name="connsiteY8" fmla="*/ 493091 h 959587"/>
                <a:gd name="connsiteX9" fmla="*/ 3365204 w 4751399"/>
                <a:gd name="connsiteY9" fmla="*/ 929026 h 959587"/>
                <a:gd name="connsiteX10" fmla="*/ 3460897 w 4751399"/>
                <a:gd name="connsiteY10" fmla="*/ 918393 h 959587"/>
                <a:gd name="connsiteX11" fmla="*/ 3535325 w 4751399"/>
                <a:gd name="connsiteY11" fmla="*/ 881179 h 959587"/>
                <a:gd name="connsiteX12" fmla="*/ 3662916 w 4751399"/>
                <a:gd name="connsiteY12" fmla="*/ 955607 h 959587"/>
                <a:gd name="connsiteX13" fmla="*/ 3827721 w 4751399"/>
                <a:gd name="connsiteY13" fmla="*/ 913077 h 959587"/>
                <a:gd name="connsiteX14" fmla="*/ 3992525 w 4751399"/>
                <a:gd name="connsiteY14" fmla="*/ 944974 h 959587"/>
                <a:gd name="connsiteX15" fmla="*/ 4173279 w 4751399"/>
                <a:gd name="connsiteY15" fmla="*/ 918393 h 959587"/>
                <a:gd name="connsiteX16" fmla="*/ 4306186 w 4751399"/>
                <a:gd name="connsiteY16" fmla="*/ 939658 h 959587"/>
                <a:gd name="connsiteX17" fmla="*/ 4439093 w 4751399"/>
                <a:gd name="connsiteY17" fmla="*/ 923709 h 959587"/>
                <a:gd name="connsiteX18" fmla="*/ 4646428 w 4751399"/>
                <a:gd name="connsiteY18" fmla="*/ 939658 h 959587"/>
                <a:gd name="connsiteX19" fmla="*/ 4747437 w 4751399"/>
                <a:gd name="connsiteY19" fmla="*/ 918393 h 959587"/>
                <a:gd name="connsiteX20" fmla="*/ 4731529 w 4751399"/>
                <a:gd name="connsiteY20" fmla="*/ 931037 h 959587"/>
                <a:gd name="connsiteX21" fmla="*/ 4736804 w 4751399"/>
                <a:gd name="connsiteY21" fmla="*/ 929026 h 959587"/>
                <a:gd name="connsiteX0" fmla="*/ 0 w 4751399"/>
                <a:gd name="connsiteY0" fmla="*/ 939658 h 959587"/>
                <a:gd name="connsiteX1" fmla="*/ 1313080 w 4751399"/>
                <a:gd name="connsiteY1" fmla="*/ 913118 h 959587"/>
                <a:gd name="connsiteX2" fmla="*/ 1799467 w 4751399"/>
                <a:gd name="connsiteY2" fmla="*/ 481473 h 959587"/>
                <a:gd name="connsiteX3" fmla="*/ 2160400 w 4751399"/>
                <a:gd name="connsiteY3" fmla="*/ 7769 h 959587"/>
                <a:gd name="connsiteX4" fmla="*/ 2466753 w 4751399"/>
                <a:gd name="connsiteY4" fmla="*/ 221960 h 959587"/>
                <a:gd name="connsiteX5" fmla="*/ 2721935 w 4751399"/>
                <a:gd name="connsiteY5" fmla="*/ 673844 h 959587"/>
                <a:gd name="connsiteX6" fmla="*/ 2810402 w 4751399"/>
                <a:gd name="connsiteY6" fmla="*/ 721650 h 959587"/>
                <a:gd name="connsiteX7" fmla="*/ 2971800 w 4751399"/>
                <a:gd name="connsiteY7" fmla="*/ 503723 h 959587"/>
                <a:gd name="connsiteX8" fmla="*/ 3115339 w 4751399"/>
                <a:gd name="connsiteY8" fmla="*/ 493091 h 959587"/>
                <a:gd name="connsiteX9" fmla="*/ 3365204 w 4751399"/>
                <a:gd name="connsiteY9" fmla="*/ 929026 h 959587"/>
                <a:gd name="connsiteX10" fmla="*/ 3460897 w 4751399"/>
                <a:gd name="connsiteY10" fmla="*/ 918393 h 959587"/>
                <a:gd name="connsiteX11" fmla="*/ 3535325 w 4751399"/>
                <a:gd name="connsiteY11" fmla="*/ 881179 h 959587"/>
                <a:gd name="connsiteX12" fmla="*/ 3662916 w 4751399"/>
                <a:gd name="connsiteY12" fmla="*/ 955607 h 959587"/>
                <a:gd name="connsiteX13" fmla="*/ 3827721 w 4751399"/>
                <a:gd name="connsiteY13" fmla="*/ 913077 h 959587"/>
                <a:gd name="connsiteX14" fmla="*/ 3992525 w 4751399"/>
                <a:gd name="connsiteY14" fmla="*/ 944974 h 959587"/>
                <a:gd name="connsiteX15" fmla="*/ 4173279 w 4751399"/>
                <a:gd name="connsiteY15" fmla="*/ 918393 h 959587"/>
                <a:gd name="connsiteX16" fmla="*/ 4306186 w 4751399"/>
                <a:gd name="connsiteY16" fmla="*/ 939658 h 959587"/>
                <a:gd name="connsiteX17" fmla="*/ 4439093 w 4751399"/>
                <a:gd name="connsiteY17" fmla="*/ 923709 h 959587"/>
                <a:gd name="connsiteX18" fmla="*/ 4646428 w 4751399"/>
                <a:gd name="connsiteY18" fmla="*/ 939658 h 959587"/>
                <a:gd name="connsiteX19" fmla="*/ 4747437 w 4751399"/>
                <a:gd name="connsiteY19" fmla="*/ 918393 h 959587"/>
                <a:gd name="connsiteX20" fmla="*/ 4731529 w 4751399"/>
                <a:gd name="connsiteY20" fmla="*/ 931037 h 959587"/>
                <a:gd name="connsiteX21" fmla="*/ 4736804 w 4751399"/>
                <a:gd name="connsiteY21" fmla="*/ 929026 h 959587"/>
                <a:gd name="connsiteX0" fmla="*/ 0 w 4751399"/>
                <a:gd name="connsiteY0" fmla="*/ 939658 h 959587"/>
                <a:gd name="connsiteX1" fmla="*/ 1313080 w 4751399"/>
                <a:gd name="connsiteY1" fmla="*/ 913118 h 959587"/>
                <a:gd name="connsiteX2" fmla="*/ 1799467 w 4751399"/>
                <a:gd name="connsiteY2" fmla="*/ 481473 h 959587"/>
                <a:gd name="connsiteX3" fmla="*/ 2160400 w 4751399"/>
                <a:gd name="connsiteY3" fmla="*/ 7769 h 959587"/>
                <a:gd name="connsiteX4" fmla="*/ 2466753 w 4751399"/>
                <a:gd name="connsiteY4" fmla="*/ 221960 h 959587"/>
                <a:gd name="connsiteX5" fmla="*/ 2721935 w 4751399"/>
                <a:gd name="connsiteY5" fmla="*/ 673844 h 959587"/>
                <a:gd name="connsiteX6" fmla="*/ 2810402 w 4751399"/>
                <a:gd name="connsiteY6" fmla="*/ 721650 h 959587"/>
                <a:gd name="connsiteX7" fmla="*/ 2971800 w 4751399"/>
                <a:gd name="connsiteY7" fmla="*/ 503723 h 959587"/>
                <a:gd name="connsiteX8" fmla="*/ 3115339 w 4751399"/>
                <a:gd name="connsiteY8" fmla="*/ 493091 h 959587"/>
                <a:gd name="connsiteX9" fmla="*/ 3365204 w 4751399"/>
                <a:gd name="connsiteY9" fmla="*/ 929026 h 959587"/>
                <a:gd name="connsiteX10" fmla="*/ 3460897 w 4751399"/>
                <a:gd name="connsiteY10" fmla="*/ 918393 h 959587"/>
                <a:gd name="connsiteX11" fmla="*/ 3535325 w 4751399"/>
                <a:gd name="connsiteY11" fmla="*/ 881179 h 959587"/>
                <a:gd name="connsiteX12" fmla="*/ 3662916 w 4751399"/>
                <a:gd name="connsiteY12" fmla="*/ 955607 h 959587"/>
                <a:gd name="connsiteX13" fmla="*/ 3827721 w 4751399"/>
                <a:gd name="connsiteY13" fmla="*/ 913077 h 959587"/>
                <a:gd name="connsiteX14" fmla="*/ 3992525 w 4751399"/>
                <a:gd name="connsiteY14" fmla="*/ 944974 h 959587"/>
                <a:gd name="connsiteX15" fmla="*/ 4173279 w 4751399"/>
                <a:gd name="connsiteY15" fmla="*/ 918393 h 959587"/>
                <a:gd name="connsiteX16" fmla="*/ 4306186 w 4751399"/>
                <a:gd name="connsiteY16" fmla="*/ 939658 h 959587"/>
                <a:gd name="connsiteX17" fmla="*/ 4439093 w 4751399"/>
                <a:gd name="connsiteY17" fmla="*/ 923709 h 959587"/>
                <a:gd name="connsiteX18" fmla="*/ 4646428 w 4751399"/>
                <a:gd name="connsiteY18" fmla="*/ 939658 h 959587"/>
                <a:gd name="connsiteX19" fmla="*/ 4747437 w 4751399"/>
                <a:gd name="connsiteY19" fmla="*/ 918393 h 959587"/>
                <a:gd name="connsiteX20" fmla="*/ 4731529 w 4751399"/>
                <a:gd name="connsiteY20" fmla="*/ 931037 h 959587"/>
                <a:gd name="connsiteX21" fmla="*/ 4736804 w 4751399"/>
                <a:gd name="connsiteY21" fmla="*/ 929026 h 959587"/>
                <a:gd name="connsiteX0" fmla="*/ 0 w 4751399"/>
                <a:gd name="connsiteY0" fmla="*/ 934981 h 954910"/>
                <a:gd name="connsiteX1" fmla="*/ 1313080 w 4751399"/>
                <a:gd name="connsiteY1" fmla="*/ 908441 h 954910"/>
                <a:gd name="connsiteX2" fmla="*/ 1799467 w 4751399"/>
                <a:gd name="connsiteY2" fmla="*/ 476796 h 954910"/>
                <a:gd name="connsiteX3" fmla="*/ 2160400 w 4751399"/>
                <a:gd name="connsiteY3" fmla="*/ 3092 h 954910"/>
                <a:gd name="connsiteX4" fmla="*/ 2417326 w 4751399"/>
                <a:gd name="connsiteY4" fmla="*/ 291424 h 954910"/>
                <a:gd name="connsiteX5" fmla="*/ 2721935 w 4751399"/>
                <a:gd name="connsiteY5" fmla="*/ 669167 h 954910"/>
                <a:gd name="connsiteX6" fmla="*/ 2810402 w 4751399"/>
                <a:gd name="connsiteY6" fmla="*/ 716973 h 954910"/>
                <a:gd name="connsiteX7" fmla="*/ 2971800 w 4751399"/>
                <a:gd name="connsiteY7" fmla="*/ 499046 h 954910"/>
                <a:gd name="connsiteX8" fmla="*/ 3115339 w 4751399"/>
                <a:gd name="connsiteY8" fmla="*/ 488414 h 954910"/>
                <a:gd name="connsiteX9" fmla="*/ 3365204 w 4751399"/>
                <a:gd name="connsiteY9" fmla="*/ 924349 h 954910"/>
                <a:gd name="connsiteX10" fmla="*/ 3460897 w 4751399"/>
                <a:gd name="connsiteY10" fmla="*/ 913716 h 954910"/>
                <a:gd name="connsiteX11" fmla="*/ 3535325 w 4751399"/>
                <a:gd name="connsiteY11" fmla="*/ 876502 h 954910"/>
                <a:gd name="connsiteX12" fmla="*/ 3662916 w 4751399"/>
                <a:gd name="connsiteY12" fmla="*/ 950930 h 954910"/>
                <a:gd name="connsiteX13" fmla="*/ 3827721 w 4751399"/>
                <a:gd name="connsiteY13" fmla="*/ 908400 h 954910"/>
                <a:gd name="connsiteX14" fmla="*/ 3992525 w 4751399"/>
                <a:gd name="connsiteY14" fmla="*/ 940297 h 954910"/>
                <a:gd name="connsiteX15" fmla="*/ 4173279 w 4751399"/>
                <a:gd name="connsiteY15" fmla="*/ 913716 h 954910"/>
                <a:gd name="connsiteX16" fmla="*/ 4306186 w 4751399"/>
                <a:gd name="connsiteY16" fmla="*/ 934981 h 954910"/>
                <a:gd name="connsiteX17" fmla="*/ 4439093 w 4751399"/>
                <a:gd name="connsiteY17" fmla="*/ 919032 h 954910"/>
                <a:gd name="connsiteX18" fmla="*/ 4646428 w 4751399"/>
                <a:gd name="connsiteY18" fmla="*/ 934981 h 954910"/>
                <a:gd name="connsiteX19" fmla="*/ 4747437 w 4751399"/>
                <a:gd name="connsiteY19" fmla="*/ 913716 h 954910"/>
                <a:gd name="connsiteX20" fmla="*/ 4731529 w 4751399"/>
                <a:gd name="connsiteY20" fmla="*/ 926360 h 954910"/>
                <a:gd name="connsiteX21" fmla="*/ 4736804 w 4751399"/>
                <a:gd name="connsiteY21" fmla="*/ 924349 h 954910"/>
                <a:gd name="connsiteX0" fmla="*/ 0 w 4751399"/>
                <a:gd name="connsiteY0" fmla="*/ 935635 h 955564"/>
                <a:gd name="connsiteX1" fmla="*/ 1313080 w 4751399"/>
                <a:gd name="connsiteY1" fmla="*/ 909095 h 955564"/>
                <a:gd name="connsiteX2" fmla="*/ 1799467 w 4751399"/>
                <a:gd name="connsiteY2" fmla="*/ 477450 h 955564"/>
                <a:gd name="connsiteX3" fmla="*/ 2160400 w 4751399"/>
                <a:gd name="connsiteY3" fmla="*/ 3746 h 955564"/>
                <a:gd name="connsiteX4" fmla="*/ 2417326 w 4751399"/>
                <a:gd name="connsiteY4" fmla="*/ 292078 h 955564"/>
                <a:gd name="connsiteX5" fmla="*/ 2721935 w 4751399"/>
                <a:gd name="connsiteY5" fmla="*/ 669821 h 955564"/>
                <a:gd name="connsiteX6" fmla="*/ 2810402 w 4751399"/>
                <a:gd name="connsiteY6" fmla="*/ 717627 h 955564"/>
                <a:gd name="connsiteX7" fmla="*/ 2971800 w 4751399"/>
                <a:gd name="connsiteY7" fmla="*/ 499700 h 955564"/>
                <a:gd name="connsiteX8" fmla="*/ 3115339 w 4751399"/>
                <a:gd name="connsiteY8" fmla="*/ 489068 h 955564"/>
                <a:gd name="connsiteX9" fmla="*/ 3365204 w 4751399"/>
                <a:gd name="connsiteY9" fmla="*/ 925003 h 955564"/>
                <a:gd name="connsiteX10" fmla="*/ 3460897 w 4751399"/>
                <a:gd name="connsiteY10" fmla="*/ 914370 h 955564"/>
                <a:gd name="connsiteX11" fmla="*/ 3535325 w 4751399"/>
                <a:gd name="connsiteY11" fmla="*/ 877156 h 955564"/>
                <a:gd name="connsiteX12" fmla="*/ 3662916 w 4751399"/>
                <a:gd name="connsiteY12" fmla="*/ 951584 h 955564"/>
                <a:gd name="connsiteX13" fmla="*/ 3827721 w 4751399"/>
                <a:gd name="connsiteY13" fmla="*/ 909054 h 955564"/>
                <a:gd name="connsiteX14" fmla="*/ 3992525 w 4751399"/>
                <a:gd name="connsiteY14" fmla="*/ 940951 h 955564"/>
                <a:gd name="connsiteX15" fmla="*/ 4173279 w 4751399"/>
                <a:gd name="connsiteY15" fmla="*/ 914370 h 955564"/>
                <a:gd name="connsiteX16" fmla="*/ 4306186 w 4751399"/>
                <a:gd name="connsiteY16" fmla="*/ 935635 h 955564"/>
                <a:gd name="connsiteX17" fmla="*/ 4439093 w 4751399"/>
                <a:gd name="connsiteY17" fmla="*/ 919686 h 955564"/>
                <a:gd name="connsiteX18" fmla="*/ 4646428 w 4751399"/>
                <a:gd name="connsiteY18" fmla="*/ 935635 h 955564"/>
                <a:gd name="connsiteX19" fmla="*/ 4747437 w 4751399"/>
                <a:gd name="connsiteY19" fmla="*/ 914370 h 955564"/>
                <a:gd name="connsiteX20" fmla="*/ 4731529 w 4751399"/>
                <a:gd name="connsiteY20" fmla="*/ 927014 h 955564"/>
                <a:gd name="connsiteX21" fmla="*/ 4736804 w 4751399"/>
                <a:gd name="connsiteY21" fmla="*/ 925003 h 955564"/>
                <a:gd name="connsiteX0" fmla="*/ 0 w 4751399"/>
                <a:gd name="connsiteY0" fmla="*/ 934929 h 954858"/>
                <a:gd name="connsiteX1" fmla="*/ 1313080 w 4751399"/>
                <a:gd name="connsiteY1" fmla="*/ 908389 h 954858"/>
                <a:gd name="connsiteX2" fmla="*/ 1799467 w 4751399"/>
                <a:gd name="connsiteY2" fmla="*/ 476744 h 954858"/>
                <a:gd name="connsiteX3" fmla="*/ 2160400 w 4751399"/>
                <a:gd name="connsiteY3" fmla="*/ 3040 h 954858"/>
                <a:gd name="connsiteX4" fmla="*/ 2417326 w 4751399"/>
                <a:gd name="connsiteY4" fmla="*/ 291372 h 954858"/>
                <a:gd name="connsiteX5" fmla="*/ 2630142 w 4751399"/>
                <a:gd name="connsiteY5" fmla="*/ 644402 h 954858"/>
                <a:gd name="connsiteX6" fmla="*/ 2810402 w 4751399"/>
                <a:gd name="connsiteY6" fmla="*/ 716921 h 954858"/>
                <a:gd name="connsiteX7" fmla="*/ 2971800 w 4751399"/>
                <a:gd name="connsiteY7" fmla="*/ 498994 h 954858"/>
                <a:gd name="connsiteX8" fmla="*/ 3115339 w 4751399"/>
                <a:gd name="connsiteY8" fmla="*/ 488362 h 954858"/>
                <a:gd name="connsiteX9" fmla="*/ 3365204 w 4751399"/>
                <a:gd name="connsiteY9" fmla="*/ 924297 h 954858"/>
                <a:gd name="connsiteX10" fmla="*/ 3460897 w 4751399"/>
                <a:gd name="connsiteY10" fmla="*/ 913664 h 954858"/>
                <a:gd name="connsiteX11" fmla="*/ 3535325 w 4751399"/>
                <a:gd name="connsiteY11" fmla="*/ 876450 h 954858"/>
                <a:gd name="connsiteX12" fmla="*/ 3662916 w 4751399"/>
                <a:gd name="connsiteY12" fmla="*/ 950878 h 954858"/>
                <a:gd name="connsiteX13" fmla="*/ 3827721 w 4751399"/>
                <a:gd name="connsiteY13" fmla="*/ 908348 h 954858"/>
                <a:gd name="connsiteX14" fmla="*/ 3992525 w 4751399"/>
                <a:gd name="connsiteY14" fmla="*/ 940245 h 954858"/>
                <a:gd name="connsiteX15" fmla="*/ 4173279 w 4751399"/>
                <a:gd name="connsiteY15" fmla="*/ 913664 h 954858"/>
                <a:gd name="connsiteX16" fmla="*/ 4306186 w 4751399"/>
                <a:gd name="connsiteY16" fmla="*/ 934929 h 954858"/>
                <a:gd name="connsiteX17" fmla="*/ 4439093 w 4751399"/>
                <a:gd name="connsiteY17" fmla="*/ 918980 h 954858"/>
                <a:gd name="connsiteX18" fmla="*/ 4646428 w 4751399"/>
                <a:gd name="connsiteY18" fmla="*/ 934929 h 954858"/>
                <a:gd name="connsiteX19" fmla="*/ 4747437 w 4751399"/>
                <a:gd name="connsiteY19" fmla="*/ 913664 h 954858"/>
                <a:gd name="connsiteX20" fmla="*/ 4731529 w 4751399"/>
                <a:gd name="connsiteY20" fmla="*/ 926308 h 954858"/>
                <a:gd name="connsiteX21" fmla="*/ 4736804 w 4751399"/>
                <a:gd name="connsiteY21" fmla="*/ 924297 h 954858"/>
                <a:gd name="connsiteX0" fmla="*/ 0 w 4751399"/>
                <a:gd name="connsiteY0" fmla="*/ 934929 h 954858"/>
                <a:gd name="connsiteX1" fmla="*/ 1313080 w 4751399"/>
                <a:gd name="connsiteY1" fmla="*/ 908389 h 954858"/>
                <a:gd name="connsiteX2" fmla="*/ 1799467 w 4751399"/>
                <a:gd name="connsiteY2" fmla="*/ 476744 h 954858"/>
                <a:gd name="connsiteX3" fmla="*/ 2160400 w 4751399"/>
                <a:gd name="connsiteY3" fmla="*/ 3040 h 954858"/>
                <a:gd name="connsiteX4" fmla="*/ 2417326 w 4751399"/>
                <a:gd name="connsiteY4" fmla="*/ 291372 h 954858"/>
                <a:gd name="connsiteX5" fmla="*/ 2630142 w 4751399"/>
                <a:gd name="connsiteY5" fmla="*/ 644402 h 954858"/>
                <a:gd name="connsiteX6" fmla="*/ 2717323 w 4751399"/>
                <a:gd name="connsiteY6" fmla="*/ 639720 h 954858"/>
                <a:gd name="connsiteX7" fmla="*/ 2810402 w 4751399"/>
                <a:gd name="connsiteY7" fmla="*/ 716921 h 954858"/>
                <a:gd name="connsiteX8" fmla="*/ 2971800 w 4751399"/>
                <a:gd name="connsiteY8" fmla="*/ 498994 h 954858"/>
                <a:gd name="connsiteX9" fmla="*/ 3115339 w 4751399"/>
                <a:gd name="connsiteY9" fmla="*/ 488362 h 954858"/>
                <a:gd name="connsiteX10" fmla="*/ 3365204 w 4751399"/>
                <a:gd name="connsiteY10" fmla="*/ 924297 h 954858"/>
                <a:gd name="connsiteX11" fmla="*/ 3460897 w 4751399"/>
                <a:gd name="connsiteY11" fmla="*/ 913664 h 954858"/>
                <a:gd name="connsiteX12" fmla="*/ 3535325 w 4751399"/>
                <a:gd name="connsiteY12" fmla="*/ 876450 h 954858"/>
                <a:gd name="connsiteX13" fmla="*/ 3662916 w 4751399"/>
                <a:gd name="connsiteY13" fmla="*/ 950878 h 954858"/>
                <a:gd name="connsiteX14" fmla="*/ 3827721 w 4751399"/>
                <a:gd name="connsiteY14" fmla="*/ 908348 h 954858"/>
                <a:gd name="connsiteX15" fmla="*/ 3992525 w 4751399"/>
                <a:gd name="connsiteY15" fmla="*/ 940245 h 954858"/>
                <a:gd name="connsiteX16" fmla="*/ 4173279 w 4751399"/>
                <a:gd name="connsiteY16" fmla="*/ 913664 h 954858"/>
                <a:gd name="connsiteX17" fmla="*/ 4306186 w 4751399"/>
                <a:gd name="connsiteY17" fmla="*/ 934929 h 954858"/>
                <a:gd name="connsiteX18" fmla="*/ 4439093 w 4751399"/>
                <a:gd name="connsiteY18" fmla="*/ 918980 h 954858"/>
                <a:gd name="connsiteX19" fmla="*/ 4646428 w 4751399"/>
                <a:gd name="connsiteY19" fmla="*/ 934929 h 954858"/>
                <a:gd name="connsiteX20" fmla="*/ 4747437 w 4751399"/>
                <a:gd name="connsiteY20" fmla="*/ 913664 h 954858"/>
                <a:gd name="connsiteX21" fmla="*/ 4731529 w 4751399"/>
                <a:gd name="connsiteY21" fmla="*/ 926308 h 954858"/>
                <a:gd name="connsiteX22" fmla="*/ 4736804 w 4751399"/>
                <a:gd name="connsiteY22" fmla="*/ 924297 h 954858"/>
                <a:gd name="connsiteX0" fmla="*/ 0 w 4751399"/>
                <a:gd name="connsiteY0" fmla="*/ 934929 h 954858"/>
                <a:gd name="connsiteX1" fmla="*/ 1313080 w 4751399"/>
                <a:gd name="connsiteY1" fmla="*/ 908389 h 954858"/>
                <a:gd name="connsiteX2" fmla="*/ 1799467 w 4751399"/>
                <a:gd name="connsiteY2" fmla="*/ 476744 h 954858"/>
                <a:gd name="connsiteX3" fmla="*/ 2160400 w 4751399"/>
                <a:gd name="connsiteY3" fmla="*/ 3040 h 954858"/>
                <a:gd name="connsiteX4" fmla="*/ 2417326 w 4751399"/>
                <a:gd name="connsiteY4" fmla="*/ 291372 h 954858"/>
                <a:gd name="connsiteX5" fmla="*/ 2630142 w 4751399"/>
                <a:gd name="connsiteY5" fmla="*/ 644402 h 954858"/>
                <a:gd name="connsiteX6" fmla="*/ 2717323 w 4751399"/>
                <a:gd name="connsiteY6" fmla="*/ 639720 h 954858"/>
                <a:gd name="connsiteX7" fmla="*/ 2810402 w 4751399"/>
                <a:gd name="connsiteY7" fmla="*/ 716921 h 954858"/>
                <a:gd name="connsiteX8" fmla="*/ 2975331 w 4751399"/>
                <a:gd name="connsiteY8" fmla="*/ 347182 h 954858"/>
                <a:gd name="connsiteX9" fmla="*/ 3115339 w 4751399"/>
                <a:gd name="connsiteY9" fmla="*/ 488362 h 954858"/>
                <a:gd name="connsiteX10" fmla="*/ 3365204 w 4751399"/>
                <a:gd name="connsiteY10" fmla="*/ 924297 h 954858"/>
                <a:gd name="connsiteX11" fmla="*/ 3460897 w 4751399"/>
                <a:gd name="connsiteY11" fmla="*/ 913664 h 954858"/>
                <a:gd name="connsiteX12" fmla="*/ 3535325 w 4751399"/>
                <a:gd name="connsiteY12" fmla="*/ 876450 h 954858"/>
                <a:gd name="connsiteX13" fmla="*/ 3662916 w 4751399"/>
                <a:gd name="connsiteY13" fmla="*/ 950878 h 954858"/>
                <a:gd name="connsiteX14" fmla="*/ 3827721 w 4751399"/>
                <a:gd name="connsiteY14" fmla="*/ 908348 h 954858"/>
                <a:gd name="connsiteX15" fmla="*/ 3992525 w 4751399"/>
                <a:gd name="connsiteY15" fmla="*/ 940245 h 954858"/>
                <a:gd name="connsiteX16" fmla="*/ 4173279 w 4751399"/>
                <a:gd name="connsiteY16" fmla="*/ 913664 h 954858"/>
                <a:gd name="connsiteX17" fmla="*/ 4306186 w 4751399"/>
                <a:gd name="connsiteY17" fmla="*/ 934929 h 954858"/>
                <a:gd name="connsiteX18" fmla="*/ 4439093 w 4751399"/>
                <a:gd name="connsiteY18" fmla="*/ 918980 h 954858"/>
                <a:gd name="connsiteX19" fmla="*/ 4646428 w 4751399"/>
                <a:gd name="connsiteY19" fmla="*/ 934929 h 954858"/>
                <a:gd name="connsiteX20" fmla="*/ 4747437 w 4751399"/>
                <a:gd name="connsiteY20" fmla="*/ 913664 h 954858"/>
                <a:gd name="connsiteX21" fmla="*/ 4731529 w 4751399"/>
                <a:gd name="connsiteY21" fmla="*/ 926308 h 954858"/>
                <a:gd name="connsiteX22" fmla="*/ 4736804 w 4751399"/>
                <a:gd name="connsiteY22" fmla="*/ 924297 h 954858"/>
                <a:gd name="connsiteX0" fmla="*/ 0 w 4751399"/>
                <a:gd name="connsiteY0" fmla="*/ 934929 h 954858"/>
                <a:gd name="connsiteX1" fmla="*/ 1313080 w 4751399"/>
                <a:gd name="connsiteY1" fmla="*/ 908389 h 954858"/>
                <a:gd name="connsiteX2" fmla="*/ 1799467 w 4751399"/>
                <a:gd name="connsiteY2" fmla="*/ 476744 h 954858"/>
                <a:gd name="connsiteX3" fmla="*/ 2160400 w 4751399"/>
                <a:gd name="connsiteY3" fmla="*/ 3040 h 954858"/>
                <a:gd name="connsiteX4" fmla="*/ 2417326 w 4751399"/>
                <a:gd name="connsiteY4" fmla="*/ 291372 h 954858"/>
                <a:gd name="connsiteX5" fmla="*/ 2630142 w 4751399"/>
                <a:gd name="connsiteY5" fmla="*/ 644402 h 954858"/>
                <a:gd name="connsiteX6" fmla="*/ 2717323 w 4751399"/>
                <a:gd name="connsiteY6" fmla="*/ 639720 h 954858"/>
                <a:gd name="connsiteX7" fmla="*/ 2831585 w 4751399"/>
                <a:gd name="connsiteY7" fmla="*/ 459195 h 954858"/>
                <a:gd name="connsiteX8" fmla="*/ 2975331 w 4751399"/>
                <a:gd name="connsiteY8" fmla="*/ 347182 h 954858"/>
                <a:gd name="connsiteX9" fmla="*/ 3115339 w 4751399"/>
                <a:gd name="connsiteY9" fmla="*/ 488362 h 954858"/>
                <a:gd name="connsiteX10" fmla="*/ 3365204 w 4751399"/>
                <a:gd name="connsiteY10" fmla="*/ 924297 h 954858"/>
                <a:gd name="connsiteX11" fmla="*/ 3460897 w 4751399"/>
                <a:gd name="connsiteY11" fmla="*/ 913664 h 954858"/>
                <a:gd name="connsiteX12" fmla="*/ 3535325 w 4751399"/>
                <a:gd name="connsiteY12" fmla="*/ 876450 h 954858"/>
                <a:gd name="connsiteX13" fmla="*/ 3662916 w 4751399"/>
                <a:gd name="connsiteY13" fmla="*/ 950878 h 954858"/>
                <a:gd name="connsiteX14" fmla="*/ 3827721 w 4751399"/>
                <a:gd name="connsiteY14" fmla="*/ 908348 h 954858"/>
                <a:gd name="connsiteX15" fmla="*/ 3992525 w 4751399"/>
                <a:gd name="connsiteY15" fmla="*/ 940245 h 954858"/>
                <a:gd name="connsiteX16" fmla="*/ 4173279 w 4751399"/>
                <a:gd name="connsiteY16" fmla="*/ 913664 h 954858"/>
                <a:gd name="connsiteX17" fmla="*/ 4306186 w 4751399"/>
                <a:gd name="connsiteY17" fmla="*/ 934929 h 954858"/>
                <a:gd name="connsiteX18" fmla="*/ 4439093 w 4751399"/>
                <a:gd name="connsiteY18" fmla="*/ 918980 h 954858"/>
                <a:gd name="connsiteX19" fmla="*/ 4646428 w 4751399"/>
                <a:gd name="connsiteY19" fmla="*/ 934929 h 954858"/>
                <a:gd name="connsiteX20" fmla="*/ 4747437 w 4751399"/>
                <a:gd name="connsiteY20" fmla="*/ 913664 h 954858"/>
                <a:gd name="connsiteX21" fmla="*/ 4731529 w 4751399"/>
                <a:gd name="connsiteY21" fmla="*/ 926308 h 954858"/>
                <a:gd name="connsiteX22" fmla="*/ 4736804 w 4751399"/>
                <a:gd name="connsiteY22" fmla="*/ 924297 h 954858"/>
                <a:gd name="connsiteX0" fmla="*/ 0 w 4751399"/>
                <a:gd name="connsiteY0" fmla="*/ 934929 h 951304"/>
                <a:gd name="connsiteX1" fmla="*/ 1313080 w 4751399"/>
                <a:gd name="connsiteY1" fmla="*/ 908389 h 951304"/>
                <a:gd name="connsiteX2" fmla="*/ 1799467 w 4751399"/>
                <a:gd name="connsiteY2" fmla="*/ 476744 h 951304"/>
                <a:gd name="connsiteX3" fmla="*/ 2160400 w 4751399"/>
                <a:gd name="connsiteY3" fmla="*/ 3040 h 951304"/>
                <a:gd name="connsiteX4" fmla="*/ 2417326 w 4751399"/>
                <a:gd name="connsiteY4" fmla="*/ 291372 h 951304"/>
                <a:gd name="connsiteX5" fmla="*/ 2630142 w 4751399"/>
                <a:gd name="connsiteY5" fmla="*/ 644402 h 951304"/>
                <a:gd name="connsiteX6" fmla="*/ 2717323 w 4751399"/>
                <a:gd name="connsiteY6" fmla="*/ 639720 h 951304"/>
                <a:gd name="connsiteX7" fmla="*/ 2831585 w 4751399"/>
                <a:gd name="connsiteY7" fmla="*/ 459195 h 951304"/>
                <a:gd name="connsiteX8" fmla="*/ 2975331 w 4751399"/>
                <a:gd name="connsiteY8" fmla="*/ 347182 h 951304"/>
                <a:gd name="connsiteX9" fmla="*/ 3115339 w 4751399"/>
                <a:gd name="connsiteY9" fmla="*/ 488362 h 951304"/>
                <a:gd name="connsiteX10" fmla="*/ 3375795 w 4751399"/>
                <a:gd name="connsiteY10" fmla="*/ 871339 h 951304"/>
                <a:gd name="connsiteX11" fmla="*/ 3460897 w 4751399"/>
                <a:gd name="connsiteY11" fmla="*/ 913664 h 951304"/>
                <a:gd name="connsiteX12" fmla="*/ 3535325 w 4751399"/>
                <a:gd name="connsiteY12" fmla="*/ 876450 h 951304"/>
                <a:gd name="connsiteX13" fmla="*/ 3662916 w 4751399"/>
                <a:gd name="connsiteY13" fmla="*/ 950878 h 951304"/>
                <a:gd name="connsiteX14" fmla="*/ 3827721 w 4751399"/>
                <a:gd name="connsiteY14" fmla="*/ 908348 h 951304"/>
                <a:gd name="connsiteX15" fmla="*/ 3992525 w 4751399"/>
                <a:gd name="connsiteY15" fmla="*/ 940245 h 951304"/>
                <a:gd name="connsiteX16" fmla="*/ 4173279 w 4751399"/>
                <a:gd name="connsiteY16" fmla="*/ 913664 h 951304"/>
                <a:gd name="connsiteX17" fmla="*/ 4306186 w 4751399"/>
                <a:gd name="connsiteY17" fmla="*/ 934929 h 951304"/>
                <a:gd name="connsiteX18" fmla="*/ 4439093 w 4751399"/>
                <a:gd name="connsiteY18" fmla="*/ 918980 h 951304"/>
                <a:gd name="connsiteX19" fmla="*/ 4646428 w 4751399"/>
                <a:gd name="connsiteY19" fmla="*/ 934929 h 951304"/>
                <a:gd name="connsiteX20" fmla="*/ 4747437 w 4751399"/>
                <a:gd name="connsiteY20" fmla="*/ 913664 h 951304"/>
                <a:gd name="connsiteX21" fmla="*/ 4731529 w 4751399"/>
                <a:gd name="connsiteY21" fmla="*/ 926308 h 951304"/>
                <a:gd name="connsiteX22" fmla="*/ 4736804 w 4751399"/>
                <a:gd name="connsiteY22" fmla="*/ 924297 h 951304"/>
                <a:gd name="connsiteX0" fmla="*/ 0 w 4751399"/>
                <a:gd name="connsiteY0" fmla="*/ 931918 h 948293"/>
                <a:gd name="connsiteX1" fmla="*/ 1313080 w 4751399"/>
                <a:gd name="connsiteY1" fmla="*/ 905378 h 948293"/>
                <a:gd name="connsiteX2" fmla="*/ 1799467 w 4751399"/>
                <a:gd name="connsiteY2" fmla="*/ 473733 h 948293"/>
                <a:gd name="connsiteX3" fmla="*/ 2160400 w 4751399"/>
                <a:gd name="connsiteY3" fmla="*/ 29 h 948293"/>
                <a:gd name="connsiteX4" fmla="*/ 2417326 w 4751399"/>
                <a:gd name="connsiteY4" fmla="*/ 288361 h 948293"/>
                <a:gd name="connsiteX5" fmla="*/ 2630142 w 4751399"/>
                <a:gd name="connsiteY5" fmla="*/ 641391 h 948293"/>
                <a:gd name="connsiteX6" fmla="*/ 2717323 w 4751399"/>
                <a:gd name="connsiteY6" fmla="*/ 636709 h 948293"/>
                <a:gd name="connsiteX7" fmla="*/ 2831585 w 4751399"/>
                <a:gd name="connsiteY7" fmla="*/ 456184 h 948293"/>
                <a:gd name="connsiteX8" fmla="*/ 2975331 w 4751399"/>
                <a:gd name="connsiteY8" fmla="*/ 344171 h 948293"/>
                <a:gd name="connsiteX9" fmla="*/ 3115339 w 4751399"/>
                <a:gd name="connsiteY9" fmla="*/ 485351 h 948293"/>
                <a:gd name="connsiteX10" fmla="*/ 3375795 w 4751399"/>
                <a:gd name="connsiteY10" fmla="*/ 868328 h 948293"/>
                <a:gd name="connsiteX11" fmla="*/ 3460897 w 4751399"/>
                <a:gd name="connsiteY11" fmla="*/ 910653 h 948293"/>
                <a:gd name="connsiteX12" fmla="*/ 3535325 w 4751399"/>
                <a:gd name="connsiteY12" fmla="*/ 873439 h 948293"/>
                <a:gd name="connsiteX13" fmla="*/ 3662916 w 4751399"/>
                <a:gd name="connsiteY13" fmla="*/ 947867 h 948293"/>
                <a:gd name="connsiteX14" fmla="*/ 3827721 w 4751399"/>
                <a:gd name="connsiteY14" fmla="*/ 905337 h 948293"/>
                <a:gd name="connsiteX15" fmla="*/ 3992525 w 4751399"/>
                <a:gd name="connsiteY15" fmla="*/ 937234 h 948293"/>
                <a:gd name="connsiteX16" fmla="*/ 4173279 w 4751399"/>
                <a:gd name="connsiteY16" fmla="*/ 910653 h 948293"/>
                <a:gd name="connsiteX17" fmla="*/ 4306186 w 4751399"/>
                <a:gd name="connsiteY17" fmla="*/ 931918 h 948293"/>
                <a:gd name="connsiteX18" fmla="*/ 4439093 w 4751399"/>
                <a:gd name="connsiteY18" fmla="*/ 915969 h 948293"/>
                <a:gd name="connsiteX19" fmla="*/ 4646428 w 4751399"/>
                <a:gd name="connsiteY19" fmla="*/ 931918 h 948293"/>
                <a:gd name="connsiteX20" fmla="*/ 4747437 w 4751399"/>
                <a:gd name="connsiteY20" fmla="*/ 910653 h 948293"/>
                <a:gd name="connsiteX21" fmla="*/ 4731529 w 4751399"/>
                <a:gd name="connsiteY21" fmla="*/ 923297 h 948293"/>
                <a:gd name="connsiteX22" fmla="*/ 4736804 w 4751399"/>
                <a:gd name="connsiteY22" fmla="*/ 921286 h 94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51399" h="948293">
                  <a:moveTo>
                    <a:pt x="0" y="931918"/>
                  </a:moveTo>
                  <a:cubicBezTo>
                    <a:pt x="537181" y="905637"/>
                    <a:pt x="991986" y="960559"/>
                    <a:pt x="1313080" y="905378"/>
                  </a:cubicBezTo>
                  <a:cubicBezTo>
                    <a:pt x="1634174" y="850197"/>
                    <a:pt x="1661777" y="656400"/>
                    <a:pt x="1799467" y="473733"/>
                  </a:cubicBezTo>
                  <a:cubicBezTo>
                    <a:pt x="1937157" y="291066"/>
                    <a:pt x="2025648" y="2680"/>
                    <a:pt x="2160400" y="29"/>
                  </a:cubicBezTo>
                  <a:cubicBezTo>
                    <a:pt x="2295152" y="-2622"/>
                    <a:pt x="2339036" y="181467"/>
                    <a:pt x="2417326" y="288361"/>
                  </a:cubicBezTo>
                  <a:cubicBezTo>
                    <a:pt x="2495616" y="395255"/>
                    <a:pt x="2580142" y="583333"/>
                    <a:pt x="2630142" y="641391"/>
                  </a:cubicBezTo>
                  <a:cubicBezTo>
                    <a:pt x="2680142" y="699449"/>
                    <a:pt x="2687280" y="624623"/>
                    <a:pt x="2717323" y="636709"/>
                  </a:cubicBezTo>
                  <a:cubicBezTo>
                    <a:pt x="2747366" y="648795"/>
                    <a:pt x="2788584" y="504940"/>
                    <a:pt x="2831585" y="456184"/>
                  </a:cubicBezTo>
                  <a:cubicBezTo>
                    <a:pt x="2874586" y="407428"/>
                    <a:pt x="2928039" y="339310"/>
                    <a:pt x="2975331" y="344171"/>
                  </a:cubicBezTo>
                  <a:cubicBezTo>
                    <a:pt x="3022623" y="349032"/>
                    <a:pt x="3048595" y="397992"/>
                    <a:pt x="3115339" y="485351"/>
                  </a:cubicBezTo>
                  <a:cubicBezTo>
                    <a:pt x="3182083" y="572711"/>
                    <a:pt x="3318202" y="797444"/>
                    <a:pt x="3375795" y="868328"/>
                  </a:cubicBezTo>
                  <a:cubicBezTo>
                    <a:pt x="3433388" y="939212"/>
                    <a:pt x="3434309" y="909801"/>
                    <a:pt x="3460897" y="910653"/>
                  </a:cubicBezTo>
                  <a:cubicBezTo>
                    <a:pt x="3487485" y="911505"/>
                    <a:pt x="3501655" y="867237"/>
                    <a:pt x="3535325" y="873439"/>
                  </a:cubicBezTo>
                  <a:cubicBezTo>
                    <a:pt x="3568995" y="879641"/>
                    <a:pt x="3614183" y="942551"/>
                    <a:pt x="3662916" y="947867"/>
                  </a:cubicBezTo>
                  <a:cubicBezTo>
                    <a:pt x="3711649" y="953183"/>
                    <a:pt x="3772786" y="907109"/>
                    <a:pt x="3827721" y="905337"/>
                  </a:cubicBezTo>
                  <a:cubicBezTo>
                    <a:pt x="3882656" y="903565"/>
                    <a:pt x="3934932" y="936348"/>
                    <a:pt x="3992525" y="937234"/>
                  </a:cubicBezTo>
                  <a:cubicBezTo>
                    <a:pt x="4050118" y="938120"/>
                    <a:pt x="4121002" y="911539"/>
                    <a:pt x="4173279" y="910653"/>
                  </a:cubicBezTo>
                  <a:cubicBezTo>
                    <a:pt x="4225556" y="909767"/>
                    <a:pt x="4261884" y="931032"/>
                    <a:pt x="4306186" y="931918"/>
                  </a:cubicBezTo>
                  <a:cubicBezTo>
                    <a:pt x="4350488" y="932804"/>
                    <a:pt x="4382386" y="915969"/>
                    <a:pt x="4439093" y="915969"/>
                  </a:cubicBezTo>
                  <a:cubicBezTo>
                    <a:pt x="4495800" y="915969"/>
                    <a:pt x="4595037" y="932804"/>
                    <a:pt x="4646428" y="931918"/>
                  </a:cubicBezTo>
                  <a:cubicBezTo>
                    <a:pt x="4697819" y="931032"/>
                    <a:pt x="4733254" y="912090"/>
                    <a:pt x="4747437" y="910653"/>
                  </a:cubicBezTo>
                  <a:cubicBezTo>
                    <a:pt x="4761621" y="909216"/>
                    <a:pt x="4733301" y="921525"/>
                    <a:pt x="4731529" y="923297"/>
                  </a:cubicBezTo>
                  <a:cubicBezTo>
                    <a:pt x="4729757" y="925069"/>
                    <a:pt x="4745637" y="916116"/>
                    <a:pt x="4736804" y="92128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07180FE0-B7A3-82B2-2B2A-68F1D3A753D2}"/>
                </a:ext>
              </a:extLst>
            </p:cNvPr>
            <p:cNvCxnSpPr/>
            <p:nvPr/>
          </p:nvCxnSpPr>
          <p:spPr>
            <a:xfrm flipH="1" flipV="1">
              <a:off x="1641683" y="4536695"/>
              <a:ext cx="1189780" cy="353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9DC451-B18D-52A3-A1CD-84DFF5E2E7D2}"/>
                </a:ext>
              </a:extLst>
            </p:cNvPr>
            <p:cNvSpPr txBox="1"/>
            <p:nvPr/>
          </p:nvSpPr>
          <p:spPr>
            <a:xfrm>
              <a:off x="1391013" y="4356636"/>
              <a:ext cx="1097986" cy="220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dirty="0"/>
                <a:t>Уровень триггера</a:t>
              </a:r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68D76522-301B-CB12-0705-A99BBA29C81C}"/>
                </a:ext>
              </a:extLst>
            </p:cNvPr>
            <p:cNvCxnSpPr>
              <a:stCxn id="5" idx="2"/>
            </p:cNvCxnSpPr>
            <p:nvPr/>
          </p:nvCxnSpPr>
          <p:spPr>
            <a:xfrm flipH="1">
              <a:off x="2605510" y="4562413"/>
              <a:ext cx="10509" cy="161243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14F80F-E337-93C6-5DB2-31132FA7442C}"/>
                </a:ext>
              </a:extLst>
            </p:cNvPr>
            <p:cNvSpPr txBox="1"/>
            <p:nvPr/>
          </p:nvSpPr>
          <p:spPr>
            <a:xfrm>
              <a:off x="2820712" y="5828773"/>
              <a:ext cx="2616771" cy="34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dirty="0"/>
                <a:t>Ошибка измерения времени связанная с изменением огибающей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EB7C286-FEF0-7D23-0C25-86C8F5ADA0AA}"/>
                </a:ext>
              </a:extLst>
            </p:cNvPr>
            <p:cNvCxnSpPr/>
            <p:nvPr/>
          </p:nvCxnSpPr>
          <p:spPr>
            <a:xfrm flipH="1">
              <a:off x="2814050" y="4536695"/>
              <a:ext cx="10510" cy="163815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5293991" y="5159778"/>
            <a:ext cx="6422222" cy="92333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Исполнение устойчивое к агрессивным средам:</a:t>
            </a:r>
          </a:p>
          <a:p>
            <a:r>
              <a:rPr lang="ru-RU" dirty="0">
                <a:solidFill>
                  <a:srgbClr val="008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Излучатели с мембранами из титана и фторопластовой прокладкой</a:t>
            </a:r>
          </a:p>
        </p:txBody>
      </p:sp>
    </p:spTree>
    <p:extLst>
      <p:ext uri="{BB962C8B-B14F-4D97-AF65-F5344CB8AC3E}">
        <p14:creationId xmlns:p14="http://schemas.microsoft.com/office/powerpoint/2010/main" val="38935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20FA3-0CF1-423E-969E-BBCA33B72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6147786" cy="577618"/>
          </a:xfrm>
        </p:spPr>
        <p:txBody>
          <a:bodyPr>
            <a:noAutofit/>
          </a:bodyPr>
          <a:lstStyle/>
          <a:p>
            <a:r>
              <a:rPr lang="ru-RU" sz="2200" b="1" dirty="0"/>
              <a:t>Испытания в Уральском Региональном Метрологическом Центре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BFA180-B2A0-4905-9C44-B72C1410D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62" y="1138931"/>
            <a:ext cx="4160338" cy="53354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0CE30F-BA08-475B-9553-9283263C6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34" y="3200399"/>
            <a:ext cx="4565866" cy="303379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5A54BBA-4EB2-456B-A130-F0E4C5E8A5BA}"/>
              </a:ext>
            </a:extLst>
          </p:cNvPr>
          <p:cNvSpPr/>
          <p:nvPr/>
        </p:nvSpPr>
        <p:spPr>
          <a:xfrm>
            <a:off x="743386" y="1227831"/>
            <a:ext cx="66219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Были проведены испытания в  УРМЦ ООО "Газпром трансгаз Екатеринбург" ПАО "Газпром". </a:t>
            </a:r>
          </a:p>
          <a:p>
            <a:endParaRPr lang="ru-RU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Подтверждены</a:t>
            </a: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метрологические характеристики расходомера в реальных условиях применения на магистральном газопроводе.</a:t>
            </a:r>
          </a:p>
        </p:txBody>
      </p:sp>
    </p:spTree>
    <p:extLst>
      <p:ext uri="{BB962C8B-B14F-4D97-AF65-F5344CB8AC3E}">
        <p14:creationId xmlns:p14="http://schemas.microsoft.com/office/powerpoint/2010/main" val="79566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6130" y="1806466"/>
            <a:ext cx="3930649" cy="450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8F39"/>
                </a:solidFill>
              </a:rPr>
              <a:t>Учёт факельного газа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864C796-A7FE-89C3-C5E8-15E179877EDE}"/>
              </a:ext>
            </a:extLst>
          </p:cNvPr>
          <p:cNvSpPr txBox="1">
            <a:spLocks/>
          </p:cNvSpPr>
          <p:nvPr/>
        </p:nvSpPr>
        <p:spPr>
          <a:xfrm>
            <a:off x="237793" y="143110"/>
            <a:ext cx="10269339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defRPr sz="2400">
                <a:latin typeface="+mj-lt"/>
                <a:ea typeface="+mj-ea"/>
                <a:cs typeface="+mj-cs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ru-RU" sz="2200" b="1" dirty="0">
                <a:latin typeface="Supermolot" charset="-52"/>
                <a:cs typeface="Calibri" pitchFamily="34" charset="0"/>
              </a:rPr>
              <a:t>Расходомеры-счётчики  газа ультразвуковые </a:t>
            </a:r>
            <a:r>
              <a:rPr lang="ru-RU" sz="2200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  <a:t>ЭЛМЕТРО-Флоус. </a:t>
            </a:r>
            <a:r>
              <a:rPr lang="ru-RU" sz="2200" b="1" dirty="0">
                <a:latin typeface="Supermolot" charset="-52"/>
                <a:cs typeface="Calibri" pitchFamily="34" charset="0"/>
              </a:rPr>
              <a:t>Врезное исполнение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2EC45-33F9-937B-FD4C-25561FADE685}"/>
              </a:ext>
            </a:extLst>
          </p:cNvPr>
          <p:cNvSpPr txBox="1"/>
          <p:nvPr/>
        </p:nvSpPr>
        <p:spPr>
          <a:xfrm>
            <a:off x="425450" y="2268836"/>
            <a:ext cx="5314950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008F39"/>
              </a:buClr>
              <a:buFont typeface="Calibri" pitchFamily="34" charset="0"/>
              <a:buChar char="»"/>
            </a:pPr>
            <a:r>
              <a:rPr 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ПП не выступают в поток</a:t>
            </a:r>
          </a:p>
          <a:p>
            <a:pPr marL="457200" indent="-457200">
              <a:spcAft>
                <a:spcPts val="600"/>
              </a:spcAft>
              <a:buClr>
                <a:srgbClr val="008F39"/>
              </a:buClr>
              <a:buFont typeface="Calibri" pitchFamily="34" charset="0"/>
              <a:buChar char="»"/>
            </a:pPr>
            <a:r>
              <a:rPr 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Обслуживание ПП на трубопроводе без специального инструмента</a:t>
            </a:r>
          </a:p>
          <a:p>
            <a:pPr marL="457200" indent="-457200">
              <a:spcAft>
                <a:spcPts val="600"/>
              </a:spcAft>
              <a:buClr>
                <a:srgbClr val="008F39"/>
              </a:buClr>
              <a:buFont typeface="Calibri" pitchFamily="34" charset="0"/>
              <a:buChar char="»"/>
            </a:pPr>
            <a:r>
              <a:rPr 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Широкий динамический диапазон (до 60м/с) </a:t>
            </a:r>
          </a:p>
          <a:p>
            <a:pPr marL="457200" indent="-457200">
              <a:spcAft>
                <a:spcPts val="600"/>
              </a:spcAft>
              <a:buClr>
                <a:srgbClr val="008F39"/>
              </a:buClr>
              <a:buFont typeface="Calibri" pitchFamily="34" charset="0"/>
              <a:buChar char="»"/>
            </a:pPr>
            <a:r>
              <a:rPr 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Расчёт для попутного нефтяного (факельного)  газа</a:t>
            </a:r>
          </a:p>
          <a:p>
            <a:pPr marL="457200" indent="-457200">
              <a:spcAft>
                <a:spcPts val="600"/>
              </a:spcAft>
              <a:buClr>
                <a:srgbClr val="008F39"/>
              </a:buClr>
              <a:buFont typeface="Calibri" pitchFamily="34" charset="0"/>
              <a:buChar char="»"/>
            </a:pPr>
            <a:r>
              <a:rPr 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Рабочее давление до 2.5МПа</a:t>
            </a:r>
          </a:p>
          <a:p>
            <a:pPr marL="457200" indent="-457200">
              <a:spcAft>
                <a:spcPts val="600"/>
              </a:spcAft>
              <a:buClr>
                <a:srgbClr val="008F39"/>
              </a:buClr>
              <a:buFont typeface="Calibri" pitchFamily="34" charset="0"/>
              <a:buChar char="»"/>
            </a:pPr>
            <a:r>
              <a:rPr 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Погрешность от 1.0 до 3.0 %</a:t>
            </a:r>
          </a:p>
          <a:p>
            <a:pPr marL="457200" indent="-457200">
              <a:spcAft>
                <a:spcPts val="600"/>
              </a:spcAft>
              <a:buClr>
                <a:srgbClr val="008F39"/>
              </a:buClr>
              <a:buFont typeface="Calibri" pitchFamily="34" charset="0"/>
              <a:buChar char="»"/>
            </a:pPr>
            <a:r>
              <a:rPr lang="ru-RU" alt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Диаметр от 100 до 1000 мм </a:t>
            </a:r>
          </a:p>
          <a:p>
            <a:pPr marL="457200" indent="-457200">
              <a:spcAft>
                <a:spcPts val="600"/>
              </a:spcAft>
              <a:buClr>
                <a:srgbClr val="008F39"/>
              </a:buClr>
              <a:buFont typeface="Calibri" pitchFamily="34" charset="0"/>
              <a:buChar char="»"/>
            </a:pPr>
            <a:endParaRPr lang="ru-RU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>
              <a:spcAft>
                <a:spcPts val="600"/>
              </a:spcAft>
              <a:buClr>
                <a:srgbClr val="008F39"/>
              </a:buClr>
            </a:pPr>
            <a:endParaRPr lang="ru-RU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008F39"/>
              </a:buClr>
              <a:buFont typeface="Calibri" pitchFamily="34" charset="0"/>
              <a:buChar char="»"/>
            </a:pPr>
            <a:endParaRPr lang="ru-RU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008F39"/>
              </a:buClr>
              <a:buFont typeface="Calibri" pitchFamily="34" charset="0"/>
              <a:buChar char="»"/>
            </a:pPr>
            <a:endParaRPr lang="ru-RU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585F40-B5A4-984E-FFF8-144B4BB34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0" y="1240604"/>
            <a:ext cx="5906770" cy="48370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8DB7C6-0C00-B32C-AE44-4AB6198CEE1E}"/>
              </a:ext>
            </a:extLst>
          </p:cNvPr>
          <p:cNvSpPr txBox="1"/>
          <p:nvPr/>
        </p:nvSpPr>
        <p:spPr>
          <a:xfrm>
            <a:off x="1426000" y="1097591"/>
            <a:ext cx="2138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НОВИНКА</a:t>
            </a:r>
          </a:p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2024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3100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47D6A-F5C3-86FA-E751-E016934BA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4C796-A7FE-89C3-C5E8-15E179877EDE}"/>
              </a:ext>
            </a:extLst>
          </p:cNvPr>
          <p:cNvSpPr txBox="1">
            <a:spLocks/>
          </p:cNvSpPr>
          <p:nvPr/>
        </p:nvSpPr>
        <p:spPr>
          <a:xfrm>
            <a:off x="237793" y="164607"/>
            <a:ext cx="9397272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defRPr sz="2400">
                <a:latin typeface="+mj-lt"/>
                <a:ea typeface="+mj-ea"/>
                <a:cs typeface="+mj-cs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ru-RU" sz="2200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  <a:t>ЭЛМЕТРО-Флоус. </a:t>
            </a:r>
            <a:r>
              <a:rPr lang="ru-RU" sz="2200" b="1" dirty="0">
                <a:latin typeface="Supermolot" charset="-52"/>
                <a:cs typeface="Calibri" pitchFamily="34" charset="0"/>
              </a:rPr>
              <a:t>Врезное исполнение</a:t>
            </a:r>
          </a:p>
          <a:p>
            <a:r>
              <a:rPr lang="ru-RU" sz="2200" b="1" dirty="0">
                <a:latin typeface="Supermolot" charset="-52"/>
                <a:cs typeface="Calibri" pitchFamily="34" charset="0"/>
              </a:rPr>
              <a:t>Простая установка</a:t>
            </a:r>
            <a:endParaRPr lang="en-US" sz="2200" b="1" dirty="0">
              <a:latin typeface="Supermolot" charset="-52"/>
              <a:cs typeface="Calibri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73E916-50A3-2E97-C86C-B5B45A43C4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57" b="3535"/>
          <a:stretch/>
        </p:blipFill>
        <p:spPr>
          <a:xfrm>
            <a:off x="57150" y="933449"/>
            <a:ext cx="8197849" cy="5499101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9C3122A-592E-F681-D1CB-6EA42CF6B442}"/>
              </a:ext>
            </a:extLst>
          </p:cNvPr>
          <p:cNvCxnSpPr/>
          <p:nvPr/>
        </p:nvCxnSpPr>
        <p:spPr>
          <a:xfrm flipH="1">
            <a:off x="4813898" y="1592889"/>
            <a:ext cx="1255306" cy="1129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2FCF4A3-36A7-BEAA-B4C3-D4437A46DAAA}"/>
              </a:ext>
            </a:extLst>
          </p:cNvPr>
          <p:cNvSpPr txBox="1"/>
          <p:nvPr/>
        </p:nvSpPr>
        <p:spPr>
          <a:xfrm>
            <a:off x="6069204" y="1049194"/>
            <a:ext cx="2416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Шкала градуирована в диаметрах трубопровода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FCF4A3-36A7-BEAA-B4C3-D4437A46DAAA}"/>
              </a:ext>
            </a:extLst>
          </p:cNvPr>
          <p:cNvSpPr txBox="1"/>
          <p:nvPr/>
        </p:nvSpPr>
        <p:spPr>
          <a:xfrm>
            <a:off x="5515221" y="4838979"/>
            <a:ext cx="2739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Оснастка удерживает патрубки во время прихватки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29C3122A-592E-F681-D1CB-6EA42CF6B442}"/>
              </a:ext>
            </a:extLst>
          </p:cNvPr>
          <p:cNvCxnSpPr/>
          <p:nvPr/>
        </p:nvCxnSpPr>
        <p:spPr>
          <a:xfrm flipH="1" flipV="1">
            <a:off x="5515221" y="4308498"/>
            <a:ext cx="311499" cy="5304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2FCF4A3-36A7-BEAA-B4C3-D4437A46DAAA}"/>
              </a:ext>
            </a:extLst>
          </p:cNvPr>
          <p:cNvSpPr txBox="1"/>
          <p:nvPr/>
        </p:nvSpPr>
        <p:spPr>
          <a:xfrm>
            <a:off x="476250" y="1295416"/>
            <a:ext cx="2145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Одна оснастка на ряд Ду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2A16BB01-DD3C-4A3A-50BC-C1B56AA6B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9" y="1507330"/>
            <a:ext cx="4159251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800" dirty="0"/>
              <a:t>Оснастка для установки, приварки и врезки в трубопровод через патрубки (без давления)</a:t>
            </a:r>
          </a:p>
          <a:p>
            <a:pPr>
              <a:spcBef>
                <a:spcPts val="1800"/>
              </a:spcBef>
            </a:pPr>
            <a:r>
              <a:rPr lang="ru-RU" sz="1800" dirty="0"/>
              <a:t>Поставка в собранном виде – требуется только приварить патрубки к трубопроводу и вставить в них излучатели</a:t>
            </a:r>
          </a:p>
          <a:p>
            <a:pPr>
              <a:spcBef>
                <a:spcPts val="1800"/>
              </a:spcBef>
            </a:pPr>
            <a:r>
              <a:rPr lang="ru-RU" sz="1800" dirty="0"/>
              <a:t>После установки не требуется регулировка</a:t>
            </a:r>
            <a:endParaRPr lang="en-US" sz="1800" dirty="0"/>
          </a:p>
          <a:p>
            <a:pPr>
              <a:spcBef>
                <a:spcPts val="1800"/>
              </a:spcBef>
            </a:pPr>
            <a:r>
              <a:rPr lang="ru-RU" sz="1800" dirty="0"/>
              <a:t>Работы по установке без давления не требуют специальной квалификации</a:t>
            </a:r>
            <a:endParaRPr lang="ru-RU" sz="1800" b="1" dirty="0"/>
          </a:p>
          <a:p>
            <a:pPr marL="0" indent="0">
              <a:spcBef>
                <a:spcPts val="1800"/>
              </a:spcBef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68025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4D7F273-F565-EE98-2891-6256890D435C}"/>
              </a:ext>
            </a:extLst>
          </p:cNvPr>
          <p:cNvSpPr txBox="1">
            <a:spLocks/>
          </p:cNvSpPr>
          <p:nvPr/>
        </p:nvSpPr>
        <p:spPr>
          <a:xfrm>
            <a:off x="244846" y="137142"/>
            <a:ext cx="5796136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defRPr sz="2400">
                <a:latin typeface="+mj-lt"/>
                <a:ea typeface="+mj-ea"/>
                <a:cs typeface="+mj-cs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ru-RU" sz="2200" b="1" dirty="0">
                <a:solidFill>
                  <a:prstClr val="black"/>
                </a:solidFill>
                <a:latin typeface="Supermolot" panose="020B0604020202020204" charset="-52"/>
              </a:rPr>
              <a:t>Врезное исполнение, монтаж</a:t>
            </a:r>
            <a:endParaRPr lang="ru-RU" sz="2200" b="1" dirty="0">
              <a:solidFill>
                <a:srgbClr val="00B050"/>
              </a:solidFill>
              <a:latin typeface="Supermolot" panose="020B0604020202020204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34AF72-9C0E-8192-9119-6321B7CA9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495" y="1095926"/>
            <a:ext cx="3210973" cy="42812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274F98-7FD6-F13E-3A2D-B484E523B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27" y="1095927"/>
            <a:ext cx="3122573" cy="4163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D04FBC1-30CD-9D3E-9FCD-C6C59063F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0867" y="1095927"/>
            <a:ext cx="3210974" cy="42812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3725" y="5494200"/>
            <a:ext cx="87781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Час на бурение с двух сторон;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Час на установка патрубков;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установки достаточно данной оснастки и сварочного оборудования.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336625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:\Общая\Marketing\Инструменты продаж\Информация по продуктам\1 Расход\9 Фото, видео, применения\1 Фото\2 Флоус\Флоус с ДД и ДТ в термобоксе с обложки КПА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4188" y="1112252"/>
            <a:ext cx="8668085" cy="511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5CD2616-AD90-4EE6-8D1F-2B48D8A2FE51}"/>
              </a:ext>
            </a:extLst>
          </p:cNvPr>
          <p:cNvSpPr txBox="1">
            <a:spLocks/>
          </p:cNvSpPr>
          <p:nvPr/>
        </p:nvSpPr>
        <p:spPr>
          <a:xfrm>
            <a:off x="324364" y="137999"/>
            <a:ext cx="9607036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Supermolot" charset="-52"/>
                <a:ea typeface="+mj-ea"/>
                <a:cs typeface="Calibri" pitchFamily="34" charset="0"/>
              </a:defRPr>
            </a:lvl1pPr>
          </a:lstStyle>
          <a:p>
            <a:r>
              <a:rPr lang="ru-RU" dirty="0"/>
              <a:t>Измерительные комплексы газа на базе </a:t>
            </a:r>
            <a:r>
              <a:rPr lang="ru-RU" dirty="0">
                <a:solidFill>
                  <a:srgbClr val="008F39"/>
                </a:solidFill>
              </a:rPr>
              <a:t>ЭЛМЕТРО-Флоус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5882BC0-20BF-4D19-A3EC-24C1E77B5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47" y="2085262"/>
            <a:ext cx="8368683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ts val="6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sz="1800" kern="0" dirty="0">
                <a:solidFill>
                  <a:prstClr val="black"/>
                </a:solidFill>
                <a:latin typeface="Open Sans"/>
                <a:cs typeface="Calibri" panose="020F0502020204030204" pitchFamily="34" charset="0"/>
              </a:rPr>
              <a:t>Учёт многокомпонентных технологических газов;</a:t>
            </a:r>
          </a:p>
          <a:p>
            <a:pPr marL="285750" indent="-285750">
              <a:spcBef>
                <a:spcPts val="6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sz="1800" dirty="0">
                <a:solidFill>
                  <a:prstClr val="black"/>
                </a:solidFill>
                <a:latin typeface="Open Sans"/>
                <a:cs typeface="Calibri" panose="020F0502020204030204" pitchFamily="34" charset="0"/>
              </a:rPr>
              <a:t>Учёт стандартного расхода и объема газа;</a:t>
            </a:r>
          </a:p>
          <a:p>
            <a:pPr marL="285750" indent="-285750">
              <a:spcBef>
                <a:spcPts val="6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sz="1800" kern="0" dirty="0">
                <a:solidFill>
                  <a:prstClr val="black"/>
                </a:solidFill>
                <a:latin typeface="Open Sans"/>
                <a:cs typeface="Calibri" panose="020F0502020204030204" pitchFamily="34" charset="0"/>
              </a:rPr>
              <a:t>Диспетчеризация данных</a:t>
            </a:r>
            <a:r>
              <a:rPr lang="en-US" sz="1800" kern="0" dirty="0">
                <a:solidFill>
                  <a:prstClr val="black"/>
                </a:solidFill>
                <a:latin typeface="Open Sans"/>
                <a:cs typeface="Calibri" panose="020F0502020204030204" pitchFamily="34" charset="0"/>
              </a:rPr>
              <a:t>;</a:t>
            </a:r>
            <a:r>
              <a:rPr lang="en-US" altLang="ru-RU" sz="1800" dirty="0">
                <a:solidFill>
                  <a:prstClr val="black"/>
                </a:solidFill>
                <a:latin typeface="Open Sans"/>
                <a:cs typeface="Calibri" panose="020F050202020403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sz="1800" kern="0" dirty="0">
                <a:solidFill>
                  <a:prstClr val="black"/>
                </a:solidFill>
                <a:latin typeface="Open Sans"/>
                <a:cs typeface="Calibri" panose="020F0502020204030204" pitchFamily="34" charset="0"/>
              </a:rPr>
              <a:t>Автономность работы; </a:t>
            </a:r>
            <a:endParaRPr lang="en-US" sz="1800" kern="0" dirty="0">
              <a:solidFill>
                <a:prstClr val="black"/>
              </a:solidFill>
              <a:latin typeface="Open Sans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sz="1800" kern="0" dirty="0">
                <a:solidFill>
                  <a:prstClr val="black"/>
                </a:solidFill>
                <a:latin typeface="Open Sans"/>
                <a:cs typeface="Calibri" panose="020F0502020204030204" pitchFamily="34" charset="0"/>
              </a:rPr>
              <a:t>Учёт газа на ГРС, ГПА;</a:t>
            </a:r>
          </a:p>
          <a:p>
            <a:pPr marL="285750" indent="-285750">
              <a:spcBef>
                <a:spcPts val="600"/>
              </a:spcBef>
              <a:buClr>
                <a:srgbClr val="008F39"/>
              </a:buClr>
              <a:buFont typeface="Open Sans" pitchFamily="34" charset="0"/>
              <a:buChar char="»"/>
              <a:defRPr/>
            </a:pPr>
            <a:r>
              <a:rPr lang="ru-RU" altLang="ru-RU" sz="1800" dirty="0">
                <a:solidFill>
                  <a:prstClr val="black"/>
                </a:solidFill>
                <a:latin typeface="Open Sans"/>
                <a:cs typeface="Calibri" panose="020F0502020204030204" pitchFamily="34" charset="0"/>
              </a:rPr>
              <a:t>Учёт ПНГ, факельного газа</a:t>
            </a:r>
            <a:r>
              <a:rPr lang="ru-RU" sz="1800" kern="0" dirty="0">
                <a:solidFill>
                  <a:prstClr val="black"/>
                </a:solidFill>
                <a:latin typeface="Open Sans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2883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4C5118-83BC-47E9-AD42-3C7518B43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29</a:t>
            </a:fld>
            <a:endParaRPr lang="ru-RU"/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DC49DE6F-4FF6-52FA-4A52-A02B6C9832E4}"/>
              </a:ext>
            </a:extLst>
          </p:cNvPr>
          <p:cNvSpPr>
            <a:spLocks noGrp="1"/>
          </p:cNvSpPr>
          <p:nvPr/>
        </p:nvSpPr>
        <p:spPr>
          <a:xfrm>
            <a:off x="1689220" y="1101578"/>
            <a:ext cx="4909676" cy="47727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dirty="0">
                <a:latin typeface="Open Sans" charset="0"/>
                <a:ea typeface="Open Sans" charset="0"/>
                <a:cs typeface="Open Sans" charset="0"/>
              </a:rPr>
              <a:t>Вибрационные сигнализаторы обеспечивают контроль уровня и раздела жидких сред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99886F9E-BB08-2431-6E30-2BA9EBC83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6993" y="1416406"/>
            <a:ext cx="6162805" cy="3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Тип среды: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жидкость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/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воздух; жидкость/жидкость</a:t>
            </a:r>
          </a:p>
          <a:p>
            <a:pPr marL="214313" indent="-214313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Детектирование жидкости с  низкой  и высокой плотностью: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400…2500 кг/м</a:t>
            </a:r>
            <a:r>
              <a:rPr lang="ru-RU" altLang="ru-RU" sz="1600" b="1" baseline="300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3</a:t>
            </a:r>
          </a:p>
          <a:p>
            <a:pPr marL="214313" indent="-214313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Работа в высоковязких средах: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до 10 000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сСт</a:t>
            </a:r>
            <a:endParaRPr lang="ru-RU" altLang="ru-RU" sz="16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214313" indent="-214313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Исполнение:</a:t>
            </a:r>
            <a:r>
              <a:rPr lang="ru-RU" altLang="ru-RU" sz="16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65 до 6000 мм </a:t>
            </a:r>
          </a:p>
          <a:p>
            <a:pPr marL="214313" indent="-214313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Стабильность точки срабатывания: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не более ±1 мм</a:t>
            </a:r>
          </a:p>
          <a:p>
            <a:pPr marL="214313" indent="-214313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Рабочее давление</a:t>
            </a:r>
            <a:r>
              <a:rPr lang="en-US" altLang="ru-RU" sz="1600" dirty="0">
                <a:latin typeface="Open Sans" charset="0"/>
                <a:ea typeface="Open Sans" charset="0"/>
                <a:cs typeface="Open Sans" charset="0"/>
              </a:rPr>
              <a:t>:</a:t>
            </a: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до 6,3 МПа</a:t>
            </a:r>
            <a:endParaRPr lang="en-US" altLang="ru-RU" sz="16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214313" indent="-214313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Температура измеряемой среды</a:t>
            </a:r>
            <a:r>
              <a:rPr lang="en-US" altLang="ru-RU" sz="1600" dirty="0">
                <a:latin typeface="Open Sans" charset="0"/>
                <a:ea typeface="Open Sans" charset="0"/>
                <a:cs typeface="Open Sans" charset="0"/>
              </a:rPr>
              <a:t>:</a:t>
            </a: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-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5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0…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1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50 ⁰С</a:t>
            </a:r>
          </a:p>
          <a:p>
            <a:pPr marL="214313" indent="-214313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Температура окружающей  среды</a:t>
            </a:r>
            <a:r>
              <a:rPr lang="en-US" altLang="ru-RU" sz="1600" dirty="0">
                <a:latin typeface="Open Sans" charset="0"/>
                <a:ea typeface="Open Sans" charset="0"/>
                <a:cs typeface="Open Sans" charset="0"/>
              </a:rPr>
              <a:t>:</a:t>
            </a: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-60…80 ⁰С ( с  термочехлом)</a:t>
            </a:r>
          </a:p>
          <a:p>
            <a:pPr marL="214313" indent="-214313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Степень пылевлагозащиты: 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IP6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6, 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IP67</a:t>
            </a:r>
            <a:endParaRPr lang="ru-RU" altLang="ru-RU" sz="16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214313" indent="-214313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Исполнения: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общепромышленное, взрывозащищенные (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Exia, Exdia, Ga/Gb Ex ia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)</a:t>
            </a:r>
          </a:p>
          <a:p>
            <a:pPr marL="214313" indent="-214313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Типы выходных сигналов:</a:t>
            </a:r>
            <a:endParaRPr lang="en-US" altLang="ru-RU" sz="1600" dirty="0">
              <a:latin typeface="Open Sans" charset="0"/>
              <a:ea typeface="Open Sans" charset="0"/>
              <a:cs typeface="Open Sans" charset="0"/>
            </a:endParaRPr>
          </a:p>
          <a:p>
            <a:pPr indent="269081">
              <a:spcBef>
                <a:spcPct val="10000"/>
              </a:spcBef>
            </a:pP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-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  р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елейный выход 2 х SPDT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;</a:t>
            </a:r>
            <a:endParaRPr lang="en-US" altLang="ru-RU" sz="16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indent="269081">
              <a:spcBef>
                <a:spcPct val="10000"/>
              </a:spcBef>
            </a:pP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-  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т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ранзисторный выход 2 x PNP (постоянный ток)</a:t>
            </a:r>
            <a:endParaRPr lang="en-US" altLang="ru-RU" sz="16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indent="269081">
              <a:spcBef>
                <a:spcPct val="10000"/>
              </a:spcBef>
            </a:pP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-  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тиристорный (в разрыв цепи перем. тока 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~220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В);</a:t>
            </a:r>
            <a:endParaRPr lang="en-US" altLang="ru-RU" sz="16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indent="269081">
              <a:spcBef>
                <a:spcPct val="10000"/>
              </a:spcBef>
            </a:pP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-  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д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вухпроводный постоянного тока 8 / 16 мА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;</a:t>
            </a:r>
            <a:endParaRPr lang="en-US" altLang="ru-RU" sz="16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indent="269081">
              <a:spcBef>
                <a:spcPct val="10000"/>
              </a:spcBef>
            </a:pP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-  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д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вухпроводный </a:t>
            </a:r>
            <a:r>
              <a:rPr lang="en-US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NAMUR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.</a:t>
            </a:r>
            <a:endParaRPr lang="ru-RU" altLang="ru-RU" sz="16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9C8F354-D96E-1FC9-1625-8864A9D27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143" y="1801191"/>
            <a:ext cx="1803736" cy="3291886"/>
          </a:xfrm>
          <a:prstGeom prst="rect">
            <a:avLst/>
          </a:prstGeom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id="{E2CC432A-A804-A0B1-B015-4D0D26CD681E}"/>
              </a:ext>
            </a:extLst>
          </p:cNvPr>
          <p:cNvSpPr txBox="1"/>
          <p:nvPr/>
        </p:nvSpPr>
        <p:spPr>
          <a:xfrm>
            <a:off x="3001314" y="1611997"/>
            <a:ext cx="11656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latin typeface="Open Sans" charset="0"/>
                <a:ea typeface="Open Sans" charset="0"/>
                <a:cs typeface="Open Sans" charset="0"/>
              </a:rPr>
              <a:t>Сентябрь  2019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47975" y="5055500"/>
            <a:ext cx="1852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ru-RU" sz="1200" dirty="0"/>
              <a:t>Простота монтажа и настройки 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ru-RU" sz="1200" dirty="0"/>
              <a:t>Отсутствие влияния турбулентности, пузырьков газа и пены на работу</a:t>
            </a: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830F27F5-D134-4C68-B33B-ED02F5516630}"/>
              </a:ext>
            </a:extLst>
          </p:cNvPr>
          <p:cNvSpPr txBox="1">
            <a:spLocks/>
          </p:cNvSpPr>
          <p:nvPr/>
        </p:nvSpPr>
        <p:spPr>
          <a:xfrm>
            <a:off x="1689221" y="252402"/>
            <a:ext cx="6322099" cy="529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upermolot" panose="02000503050000020004" pitchFamily="2" charset="-52"/>
                <a:ea typeface="+mj-ea"/>
                <a:cs typeface="+mj-cs"/>
              </a:defRPr>
            </a:lvl1pPr>
          </a:lstStyle>
          <a:p>
            <a:r>
              <a:rPr lang="ru-RU" b="1" dirty="0"/>
              <a:t>Сигнализаторы вибрационные  </a:t>
            </a:r>
            <a:r>
              <a:rPr lang="ru-RU" b="1" dirty="0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ЭЛМЕТРО-ВСПУ</a:t>
            </a:r>
          </a:p>
        </p:txBody>
      </p:sp>
    </p:spTree>
    <p:extLst>
      <p:ext uri="{BB962C8B-B14F-4D97-AF65-F5344CB8AC3E}">
        <p14:creationId xmlns:p14="http://schemas.microsoft.com/office/powerpoint/2010/main" val="379541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2AF6EE3B-A46A-422B-8012-FF0100A2F532}"/>
              </a:ext>
            </a:extLst>
          </p:cNvPr>
          <p:cNvSpPr txBox="1">
            <a:spLocks/>
          </p:cNvSpPr>
          <p:nvPr/>
        </p:nvSpPr>
        <p:spPr>
          <a:xfrm>
            <a:off x="569454" y="4600451"/>
            <a:ext cx="11575914" cy="1970542"/>
          </a:xfrm>
          <a:prstGeom prst="rect">
            <a:avLst/>
          </a:prstGeom>
          <a:ln>
            <a:noFill/>
            <a:prstDash val="sysDot"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Три промплощадки в собственности: </a:t>
            </a:r>
            <a:r>
              <a:rPr lang="ru-RU" sz="18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15 000 м</a:t>
            </a:r>
            <a:r>
              <a:rPr lang="ru-RU" sz="1800" b="1" baseline="30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 </a:t>
            </a:r>
            <a:r>
              <a:rPr lang="ru-RU" sz="18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(приобретено в 2022 году),</a:t>
            </a:r>
            <a:r>
              <a:rPr lang="ru-RU" sz="18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900 м</a:t>
            </a:r>
            <a:r>
              <a:rPr lang="ru-RU" sz="1800" b="1" baseline="30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r>
              <a:rPr lang="ru-RU" sz="18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, 2 500 м</a:t>
            </a:r>
            <a:r>
              <a:rPr lang="ru-RU" sz="1800" b="1" baseline="30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r>
              <a:rPr lang="ru-RU" sz="18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 </a:t>
            </a:r>
            <a:r>
              <a:rPr lang="ru-RU" sz="18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Общая площадь:   </a:t>
            </a:r>
            <a:r>
              <a:rPr lang="ru-RU" sz="18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18 400 м</a:t>
            </a:r>
            <a:r>
              <a:rPr lang="ru-RU" sz="1800" b="1" baseline="30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Штат сотрудников Группы компаний </a:t>
            </a:r>
            <a:r>
              <a:rPr lang="ru-RU" sz="18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271 человек</a:t>
            </a:r>
            <a:r>
              <a:rPr lang="ru-RU" sz="18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ООО «ЭлМетро Групп» - </a:t>
            </a:r>
            <a:r>
              <a:rPr lang="ru-RU" sz="18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202 чел</a:t>
            </a:r>
            <a:r>
              <a:rPr lang="ru-RU" sz="18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., в т.ч. инженеры-разработчики - 55 чел., вкл. 5 кандидатов наук.;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ООО «ЭлМетро – Инжиниринг» - </a:t>
            </a:r>
            <a:r>
              <a:rPr lang="ru-RU" sz="18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69 чел</a:t>
            </a:r>
            <a:r>
              <a:rPr lang="ru-RU" sz="18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  <a:endParaRPr lang="ru-RU" sz="18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5EB7A2B-D3AA-4F20-BA46-B898163E166C}"/>
              </a:ext>
            </a:extLst>
          </p:cNvPr>
          <p:cNvGrpSpPr/>
          <p:nvPr/>
        </p:nvGrpSpPr>
        <p:grpSpPr>
          <a:xfrm>
            <a:off x="331606" y="1343651"/>
            <a:ext cx="11215872" cy="2986219"/>
            <a:chOff x="79375" y="928550"/>
            <a:chExt cx="9758363" cy="224492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B0D5FAE-FA10-4126-B1DC-E3ADACB3B0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75" y="928550"/>
              <a:ext cx="9758363" cy="2244924"/>
              <a:chOff x="50" y="682"/>
              <a:chExt cx="6147" cy="1362"/>
            </a:xfrm>
          </p:grpSpPr>
          <p:pic>
            <p:nvPicPr>
              <p:cNvPr id="17" name="Picture 4">
                <a:extLst>
                  <a:ext uri="{FF2B5EF4-FFF2-40B4-BE49-F238E27FC236}">
                    <a16:creationId xmlns:a16="http://schemas.microsoft.com/office/drawing/2014/main" id="{76B2770B-B396-43B4-8DA0-B3682E2848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7" y="683"/>
                <a:ext cx="1980" cy="136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Рисунок 2">
                <a:extLst>
                  <a:ext uri="{FF2B5EF4-FFF2-40B4-BE49-F238E27FC236}">
                    <a16:creationId xmlns:a16="http://schemas.microsoft.com/office/drawing/2014/main" id="{65A1958A-2EAA-4E6A-B011-DE99D3B49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" y="682"/>
                <a:ext cx="1814" cy="136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DC4A891-D271-4E68-A61E-FE5EBA2E3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0369" y="928550"/>
              <a:ext cx="2991034" cy="22432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" name="Рисунок 2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908">
            <a:off x="4683664" y="2450941"/>
            <a:ext cx="1589462" cy="327645"/>
          </a:xfrm>
          <a:prstGeom prst="rect">
            <a:avLst/>
          </a:prstGeom>
        </p:spPr>
      </p:pic>
      <p:pic>
        <p:nvPicPr>
          <p:cNvPr id="22" name="Рисунок 21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898">
            <a:off x="8853846" y="2307483"/>
            <a:ext cx="1139105" cy="261392"/>
          </a:xfrm>
          <a:prstGeom prst="rect">
            <a:avLst/>
          </a:prstGeom>
        </p:spPr>
      </p:pic>
      <p:pic>
        <p:nvPicPr>
          <p:cNvPr id="23" name="Рисунок 22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40" y="2381160"/>
            <a:ext cx="1230027" cy="285701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 txBox="1">
            <a:spLocks/>
          </p:cNvSpPr>
          <p:nvPr/>
        </p:nvSpPr>
        <p:spPr>
          <a:xfrm>
            <a:off x="405288" y="287057"/>
            <a:ext cx="8704386" cy="705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upermolot" panose="02000503050000020004" pitchFamily="2" charset="-52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Supermolot" charset="-52"/>
                <a:cs typeface="Calibri" pitchFamily="34" charset="0"/>
              </a:rPr>
              <a:t>Несколько слов о компании…</a:t>
            </a:r>
            <a:endParaRPr lang="ru-RU" sz="2400" b="1" dirty="0">
              <a:solidFill>
                <a:srgbClr val="008F39"/>
              </a:solidFill>
              <a:latin typeface="Supermolot" charset="-5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827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431" y="2598325"/>
            <a:ext cx="1127728" cy="326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4C5118-83BC-47E9-AD42-3C7518B43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30</a:t>
            </a:fld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2037568" y="1068127"/>
            <a:ext cx="4171167" cy="2319349"/>
            <a:chOff x="247149" y="1664307"/>
            <a:chExt cx="3419359" cy="217019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45544E67-E6FC-F988-4DF2-1306CDEE7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1488" y="2019171"/>
              <a:ext cx="1346719" cy="1329938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5F9D5D6A-AE46-4550-2B07-7CD01B559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8138" y="2018658"/>
              <a:ext cx="1239674" cy="1330450"/>
            </a:xfrm>
            <a:prstGeom prst="rect">
              <a:avLst/>
            </a:prstGeom>
          </p:spPr>
        </p:pic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6E097642-EFAD-EF75-1AC7-0004A50F335E}"/>
                </a:ext>
              </a:extLst>
            </p:cNvPr>
            <p:cNvSpPr txBox="1"/>
            <p:nvPr/>
          </p:nvSpPr>
          <p:spPr>
            <a:xfrm>
              <a:off x="247149" y="3369538"/>
              <a:ext cx="1443079" cy="431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dirty="0">
                  <a:latin typeface="Open Sans" charset="0"/>
                  <a:ea typeface="Open Sans" charset="0"/>
                  <a:cs typeface="Open Sans" charset="0"/>
                </a:rPr>
                <a:t>Со стороны контроллера</a:t>
              </a:r>
            </a:p>
          </p:txBody>
        </p:sp>
        <p:sp>
          <p:nvSpPr>
            <p:cNvPr id="43" name="TextBox 28">
              <a:extLst>
                <a:ext uri="{FF2B5EF4-FFF2-40B4-BE49-F238E27FC236}">
                  <a16:creationId xmlns:a16="http://schemas.microsoft.com/office/drawing/2014/main" id="{C3E968C2-0B98-5569-220D-59FC3A2321D1}"/>
                </a:ext>
              </a:extLst>
            </p:cNvPr>
            <p:cNvSpPr txBox="1"/>
            <p:nvPr/>
          </p:nvSpPr>
          <p:spPr>
            <a:xfrm>
              <a:off x="635413" y="1664307"/>
              <a:ext cx="3031095" cy="237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50" b="1" dirty="0">
                  <a:solidFill>
                    <a:srgbClr val="008F39"/>
                  </a:solidFill>
                  <a:latin typeface="Open Sans" charset="0"/>
                  <a:ea typeface="Open Sans" charset="0"/>
                  <a:cs typeface="Open Sans" charset="0"/>
                </a:rPr>
                <a:t>Электронный блок</a:t>
              </a:r>
            </a:p>
          </p:txBody>
        </p:sp>
        <p:sp>
          <p:nvSpPr>
            <p:cNvPr id="39" name="TextBox 22">
              <a:extLst>
                <a:ext uri="{FF2B5EF4-FFF2-40B4-BE49-F238E27FC236}">
                  <a16:creationId xmlns:a16="http://schemas.microsoft.com/office/drawing/2014/main" id="{EA0BF351-B0D8-CE05-0C09-1AC96BC203D5}"/>
                </a:ext>
              </a:extLst>
            </p:cNvPr>
            <p:cNvSpPr txBox="1"/>
            <p:nvPr/>
          </p:nvSpPr>
          <p:spPr>
            <a:xfrm>
              <a:off x="1581647" y="3402527"/>
              <a:ext cx="1734840" cy="431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dirty="0">
                  <a:latin typeface="Open Sans" charset="0"/>
                  <a:ea typeface="Open Sans" charset="0"/>
                  <a:cs typeface="Open Sans" charset="0"/>
                </a:rPr>
                <a:t>Со стороны клеммного блока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037567" y="3793938"/>
            <a:ext cx="4642392" cy="2695297"/>
            <a:chOff x="3109766" y="1746320"/>
            <a:chExt cx="3985544" cy="2511704"/>
          </a:xfrm>
        </p:grpSpPr>
        <p:sp>
          <p:nvSpPr>
            <p:cNvPr id="41" name="TextBox 24">
              <a:extLst>
                <a:ext uri="{FF2B5EF4-FFF2-40B4-BE49-F238E27FC236}">
                  <a16:creationId xmlns:a16="http://schemas.microsoft.com/office/drawing/2014/main" id="{81B9D999-BC24-6CC4-D862-073AEA77920B}"/>
                </a:ext>
              </a:extLst>
            </p:cNvPr>
            <p:cNvSpPr txBox="1"/>
            <p:nvPr/>
          </p:nvSpPr>
          <p:spPr>
            <a:xfrm>
              <a:off x="5528825" y="3194694"/>
              <a:ext cx="1566485" cy="43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dirty="0">
                  <a:latin typeface="Open Sans" charset="0"/>
                  <a:ea typeface="Open Sans" charset="0"/>
                  <a:cs typeface="Open Sans" charset="0"/>
                </a:rPr>
                <a:t>Чувствительный элемент </a:t>
              </a: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3109766" y="1746320"/>
              <a:ext cx="3887130" cy="2511704"/>
              <a:chOff x="3109766" y="1746320"/>
              <a:chExt cx="3887130" cy="2511704"/>
            </a:xfrm>
          </p:grpSpPr>
          <p:sp>
            <p:nvSpPr>
              <p:cNvPr id="31" name="TextBox 26">
                <a:extLst>
                  <a:ext uri="{FF2B5EF4-FFF2-40B4-BE49-F238E27FC236}">
                    <a16:creationId xmlns:a16="http://schemas.microsoft.com/office/drawing/2014/main" id="{FD1A0A2B-F2FB-DDDD-569E-E3F01B4CA3A7}"/>
                  </a:ext>
                </a:extLst>
              </p:cNvPr>
              <p:cNvSpPr txBox="1"/>
              <p:nvPr/>
            </p:nvSpPr>
            <p:spPr>
              <a:xfrm>
                <a:off x="3577707" y="1766671"/>
                <a:ext cx="858372" cy="258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200" dirty="0">
                    <a:solidFill>
                      <a:srgbClr val="000000"/>
                    </a:solidFill>
                    <a:latin typeface="Open Sans" charset="0"/>
                    <a:ea typeface="Open Sans" charset="0"/>
                    <a:cs typeface="Open Sans" charset="0"/>
                  </a:rPr>
                  <a:t>12Х18Н10Т </a:t>
                </a:r>
                <a:endParaRPr lang="ru-RU" sz="1200" dirty="0">
                  <a:latin typeface="Open Sans" charset="0"/>
                  <a:ea typeface="Open Sans" charset="0"/>
                  <a:cs typeface="Open Sans" charset="0"/>
                </a:endParaRPr>
              </a:p>
            </p:txBody>
          </p:sp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0DB93F80-14A8-1F9F-9C24-EF124C6E9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7239" y="2312703"/>
                <a:ext cx="1369657" cy="775674"/>
              </a:xfrm>
              <a:prstGeom prst="rect">
                <a:avLst/>
              </a:prstGeom>
            </p:spPr>
          </p:pic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B18C7193-3557-94E0-DFC5-885C2908A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80076" y="2051896"/>
                <a:ext cx="2062517" cy="805801"/>
              </a:xfrm>
              <a:prstGeom prst="rect">
                <a:avLst/>
              </a:prstGeom>
            </p:spPr>
          </p:pic>
          <p:sp>
            <p:nvSpPr>
              <p:cNvPr id="40" name="TextBox 23">
                <a:extLst>
                  <a:ext uri="{FF2B5EF4-FFF2-40B4-BE49-F238E27FC236}">
                    <a16:creationId xmlns:a16="http://schemas.microsoft.com/office/drawing/2014/main" id="{FB9D194E-26BD-F009-0D59-8D4B440D3690}"/>
                  </a:ext>
                </a:extLst>
              </p:cNvPr>
              <p:cNvSpPr txBox="1"/>
              <p:nvPr/>
            </p:nvSpPr>
            <p:spPr>
              <a:xfrm>
                <a:off x="3109766" y="3010320"/>
                <a:ext cx="2403136" cy="602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200" dirty="0">
                    <a:latin typeface="Open Sans" charset="0"/>
                    <a:ea typeface="Open Sans" charset="0"/>
                    <a:cs typeface="Open Sans" charset="0"/>
                  </a:rPr>
                  <a:t>Присоединение к процессу </a:t>
                </a:r>
              </a:p>
              <a:p>
                <a:pPr algn="ctr"/>
                <a:r>
                  <a:rPr lang="ru-RU" sz="1200" dirty="0">
                    <a:latin typeface="Open Sans" charset="0"/>
                    <a:ea typeface="Open Sans" charset="0"/>
                    <a:cs typeface="Open Sans" charset="0"/>
                  </a:rPr>
                  <a:t>(</a:t>
                </a:r>
                <a:r>
                  <a:rPr lang="ru-RU" sz="1200" dirty="0"/>
                  <a:t>Поворотный узел для удобства монтажа)</a:t>
                </a:r>
                <a:endParaRPr lang="ru-RU" sz="1200" dirty="0">
                  <a:latin typeface="Open Sans" charset="0"/>
                  <a:ea typeface="Open Sans" charset="0"/>
                  <a:cs typeface="Open Sans" charset="0"/>
                </a:endParaRPr>
              </a:p>
            </p:txBody>
          </p:sp>
          <p:sp>
            <p:nvSpPr>
              <p:cNvPr id="45" name="TextBox 26">
                <a:extLst>
                  <a:ext uri="{FF2B5EF4-FFF2-40B4-BE49-F238E27FC236}">
                    <a16:creationId xmlns:a16="http://schemas.microsoft.com/office/drawing/2014/main" id="{FD1A0A2B-F2FB-DDDD-569E-E3F01B4CA3A7}"/>
                  </a:ext>
                </a:extLst>
              </p:cNvPr>
              <p:cNvSpPr txBox="1"/>
              <p:nvPr/>
            </p:nvSpPr>
            <p:spPr>
              <a:xfrm>
                <a:off x="5822274" y="1746320"/>
                <a:ext cx="858372" cy="258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200" dirty="0">
                    <a:solidFill>
                      <a:srgbClr val="000000"/>
                    </a:solidFill>
                    <a:latin typeface="Open Sans" charset="0"/>
                    <a:ea typeface="Open Sans" charset="0"/>
                    <a:cs typeface="Open Sans" charset="0"/>
                  </a:rPr>
                  <a:t>12Х18Н10Т </a:t>
                </a:r>
                <a:endParaRPr lang="ru-RU" sz="1200" dirty="0">
                  <a:latin typeface="Open Sans" charset="0"/>
                  <a:ea typeface="Open Sans" charset="0"/>
                  <a:cs typeface="Open Sans" charset="0"/>
                </a:endParaRPr>
              </a:p>
            </p:txBody>
          </p:sp>
          <p:sp>
            <p:nvSpPr>
              <p:cNvPr id="46" name="TextBox 26">
                <a:extLst>
                  <a:ext uri="{FF2B5EF4-FFF2-40B4-BE49-F238E27FC236}">
                    <a16:creationId xmlns:a16="http://schemas.microsoft.com/office/drawing/2014/main" id="{FD1A0A2B-F2FB-DDDD-569E-E3F01B4CA3A7}"/>
                  </a:ext>
                </a:extLst>
              </p:cNvPr>
              <p:cNvSpPr txBox="1"/>
              <p:nvPr/>
            </p:nvSpPr>
            <p:spPr>
              <a:xfrm>
                <a:off x="5822273" y="1942207"/>
                <a:ext cx="1158818" cy="4441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200" dirty="0">
                    <a:solidFill>
                      <a:srgbClr val="000000"/>
                    </a:solidFill>
                    <a:latin typeface="Open Sans" charset="0"/>
                    <a:ea typeface="Open Sans" charset="0"/>
                    <a:cs typeface="Open Sans" charset="0"/>
                  </a:rPr>
                  <a:t>Хастеллой </a:t>
                </a:r>
                <a:r>
                  <a:rPr lang="ru-RU" sz="1200" b="1" dirty="0">
                    <a:solidFill>
                      <a:srgbClr val="008F39"/>
                    </a:solidFill>
                    <a:latin typeface="Open Sans" charset="0"/>
                    <a:ea typeface="Open Sans" charset="0"/>
                    <a:cs typeface="Open Sans" charset="0"/>
                  </a:rPr>
                  <a:t>новинка!</a:t>
                </a:r>
              </a:p>
            </p:txBody>
          </p:sp>
          <p:sp>
            <p:nvSpPr>
              <p:cNvPr id="3" name="Прямоугольник 2"/>
              <p:cNvSpPr/>
              <p:nvPr/>
            </p:nvSpPr>
            <p:spPr>
              <a:xfrm>
                <a:off x="3425669" y="3655719"/>
                <a:ext cx="3370426" cy="602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10000"/>
                  </a:spcBef>
                </a:pPr>
                <a:r>
                  <a:rPr lang="ru-RU" altLang="ru-RU" sz="1200" dirty="0">
                    <a:latin typeface="Open Sans" charset="0"/>
                    <a:ea typeface="Open Sans" charset="0"/>
                    <a:cs typeface="Open Sans" charset="0"/>
                  </a:rPr>
                  <a:t>Присоединение к процессу: </a:t>
                </a:r>
                <a:r>
                  <a:rPr lang="ru-RU" altLang="ru-RU" sz="1200" b="1" dirty="0">
                    <a:solidFill>
                      <a:srgbClr val="008F39"/>
                    </a:solidFill>
                    <a:latin typeface="Open Sans" charset="0"/>
                    <a:ea typeface="Open Sans" charset="0"/>
                    <a:cs typeface="Open Sans" charset="0"/>
                  </a:rPr>
                  <a:t>стандартные (штуцера, фланцы, передвижные муфты) и на заказ</a:t>
                </a:r>
                <a:endParaRPr lang="ru-RU" altLang="ru-RU" sz="1200" dirty="0">
                  <a:latin typeface="Open Sans" charset="0"/>
                  <a:ea typeface="Open Sans" charset="0"/>
                  <a:cs typeface="Open Sans" charset="0"/>
                </a:endParaRPr>
              </a:p>
            </p:txBody>
          </p:sp>
        </p:grpSp>
      </p:grpSp>
      <p:sp>
        <p:nvSpPr>
          <p:cNvPr id="48" name="Прямоугольник 47"/>
          <p:cNvSpPr/>
          <p:nvPr/>
        </p:nvSpPr>
        <p:spPr>
          <a:xfrm>
            <a:off x="7399882" y="2187444"/>
            <a:ext cx="3154326" cy="4085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500" b="1" dirty="0">
                <a:latin typeface="Open Sans" charset="0"/>
                <a:ea typeface="Open Sans" charset="0"/>
                <a:cs typeface="Open Sans" charset="0"/>
              </a:rPr>
              <a:t>Индикация состояния сигнализатора: </a:t>
            </a:r>
          </a:p>
          <a:p>
            <a:pPr marL="214313" indent="-214313">
              <a:spcBef>
                <a:spcPct val="10000"/>
              </a:spcBef>
              <a:buFont typeface="Wingdings" pitchFamily="2" charset="2"/>
              <a:buChar char="Ø"/>
            </a:pPr>
            <a:r>
              <a:rPr lang="ru-RU" altLang="ru-RU" sz="15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Индикация  через прозрачное окно </a:t>
            </a:r>
            <a:r>
              <a:rPr lang="ru-RU" altLang="ru-RU" sz="1500" dirty="0">
                <a:latin typeface="Open Sans" charset="0"/>
                <a:ea typeface="Open Sans" charset="0"/>
                <a:cs typeface="Open Sans" charset="0"/>
              </a:rPr>
              <a:t>крышки корпуса (для исполнений общепром, </a:t>
            </a:r>
            <a:r>
              <a:rPr lang="en-US" altLang="ru-RU" sz="1500" dirty="0">
                <a:latin typeface="Open Sans" charset="0"/>
                <a:ea typeface="Open Sans" charset="0"/>
                <a:cs typeface="Open Sans" charset="0"/>
              </a:rPr>
              <a:t>Exia</a:t>
            </a:r>
            <a:r>
              <a:rPr lang="ru-RU" altLang="ru-RU" sz="1500" dirty="0">
                <a:latin typeface="Open Sans" charset="0"/>
                <a:ea typeface="Open Sans" charset="0"/>
                <a:cs typeface="Open Sans" charset="0"/>
              </a:rPr>
              <a:t>);</a:t>
            </a:r>
          </a:p>
          <a:p>
            <a:pPr marL="214313" indent="-214313">
              <a:spcBef>
                <a:spcPct val="10000"/>
              </a:spcBef>
              <a:buFont typeface="Wingdings" pitchFamily="2" charset="2"/>
              <a:buChar char="Ø"/>
            </a:pPr>
            <a:r>
              <a:rPr lang="ru-RU" altLang="ru-RU" sz="15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Индикация при помощи внешнего светового </a:t>
            </a:r>
            <a:r>
              <a:rPr lang="en-US" altLang="ru-RU" sz="15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Exd</a:t>
            </a:r>
            <a:r>
              <a:rPr lang="ru-RU" altLang="ru-RU" sz="15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индикатора</a:t>
            </a:r>
            <a:r>
              <a:rPr lang="ru-RU" altLang="ru-RU" sz="1500" dirty="0">
                <a:latin typeface="Open Sans" charset="0"/>
                <a:ea typeface="Open Sans" charset="0"/>
                <a:cs typeface="Open Sans" charset="0"/>
              </a:rPr>
              <a:t>, вкручиваемого в кабельный ввод М20х1,5 корпуса сигнализатора (используется с глухой крышкой индикатора  взрывозащищенных исполнений:</a:t>
            </a:r>
            <a:r>
              <a:rPr lang="en-US" altLang="ru-RU" sz="1500" dirty="0">
                <a:latin typeface="Open Sans" charset="0"/>
                <a:ea typeface="Open Sans" charset="0"/>
                <a:cs typeface="Open Sans" charset="0"/>
              </a:rPr>
              <a:t> Exdia, Ga/Gb</a:t>
            </a:r>
            <a:r>
              <a:rPr lang="ru-RU" altLang="ru-RU" sz="1500" dirty="0">
                <a:latin typeface="Open Sans" charset="0"/>
                <a:ea typeface="Open Sans" charset="0"/>
                <a:cs typeface="Open Sans" charset="0"/>
              </a:rPr>
              <a:t> и выходных сигналов 2</a:t>
            </a:r>
            <a:r>
              <a:rPr lang="ru-RU" sz="1500" dirty="0">
                <a:latin typeface="Open Sans" charset="0"/>
                <a:ea typeface="Open Sans" charset="0"/>
                <a:cs typeface="Open Sans" charset="0"/>
              </a:rPr>
              <a:t> х SPDT, </a:t>
            </a:r>
          </a:p>
          <a:p>
            <a:pPr>
              <a:spcBef>
                <a:spcPct val="10000"/>
              </a:spcBef>
            </a:pPr>
            <a:r>
              <a:rPr lang="ru-RU" sz="1500" dirty="0">
                <a:latin typeface="Open Sans" charset="0"/>
                <a:ea typeface="Open Sans" charset="0"/>
                <a:cs typeface="Open Sans" charset="0"/>
              </a:rPr>
              <a:t>       2 x PNP, тиристорный</a:t>
            </a:r>
            <a:r>
              <a:rPr lang="ru-RU" altLang="ru-RU" sz="1500" dirty="0">
                <a:latin typeface="Open Sans" charset="0"/>
                <a:ea typeface="Open Sans" charset="0"/>
                <a:cs typeface="Open Sans" charset="0"/>
              </a:rPr>
              <a:t>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98046" y="1115170"/>
            <a:ext cx="1292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Мигающий светодиодный индикатор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2187" y="1071003"/>
            <a:ext cx="1408879" cy="103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63B58-9C89-F0BA-82D6-8B379B4ABFF7}"/>
              </a:ext>
            </a:extLst>
          </p:cNvPr>
          <p:cNvSpPr txBox="1">
            <a:spLocks/>
          </p:cNvSpPr>
          <p:nvPr/>
        </p:nvSpPr>
        <p:spPr>
          <a:xfrm>
            <a:off x="1689221" y="252402"/>
            <a:ext cx="6322099" cy="529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upermolot" panose="02000503050000020004" pitchFamily="2" charset="-52"/>
                <a:ea typeface="+mj-ea"/>
                <a:cs typeface="+mj-cs"/>
              </a:defRPr>
            </a:lvl1pPr>
          </a:lstStyle>
          <a:p>
            <a:r>
              <a:rPr lang="ru-RU" b="1" dirty="0"/>
              <a:t>Сигнализаторы вибрационные  </a:t>
            </a:r>
            <a:r>
              <a:rPr lang="ru-RU" b="1" dirty="0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ЭЛМЕТРО-ВСПУ</a:t>
            </a:r>
          </a:p>
        </p:txBody>
      </p:sp>
    </p:spTree>
    <p:extLst>
      <p:ext uri="{BB962C8B-B14F-4D97-AF65-F5344CB8AC3E}">
        <p14:creationId xmlns:p14="http://schemas.microsoft.com/office/powerpoint/2010/main" val="2796046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4C5118-83BC-47E9-AD42-3C7518B43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31</a:t>
            </a:fld>
            <a:endParaRPr lang="ru-RU" dirty="0"/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DC49DE6F-4FF6-52FA-4A52-A02B6C9832E4}"/>
              </a:ext>
            </a:extLst>
          </p:cNvPr>
          <p:cNvSpPr>
            <a:spLocks noGrp="1"/>
          </p:cNvSpPr>
          <p:nvPr/>
        </p:nvSpPr>
        <p:spPr>
          <a:xfrm>
            <a:off x="4127773" y="1002699"/>
            <a:ext cx="4798719" cy="518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Конструкция сигнализаторов</a:t>
            </a:r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id="{830F27F5-D134-4C68-B33B-ED02F5516630}"/>
              </a:ext>
            </a:extLst>
          </p:cNvPr>
          <p:cNvSpPr txBox="1">
            <a:spLocks/>
          </p:cNvSpPr>
          <p:nvPr/>
        </p:nvSpPr>
        <p:spPr>
          <a:xfrm>
            <a:off x="453278" y="144901"/>
            <a:ext cx="8429465" cy="70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upermolot" panose="02000503050000020004" pitchFamily="2" charset="-52"/>
                <a:ea typeface="+mj-ea"/>
                <a:cs typeface="+mj-cs"/>
              </a:defRPr>
            </a:lvl1pPr>
          </a:lstStyle>
          <a:p>
            <a:r>
              <a:rPr lang="ru-RU" sz="2400" b="1" dirty="0"/>
              <a:t>Сигнализаторы вибрационные  </a:t>
            </a:r>
            <a:r>
              <a:rPr lang="ru-RU" sz="2400" b="1" dirty="0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ЭЛМЕТРО-ВСПУ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772615" y="1357802"/>
            <a:ext cx="5944116" cy="2189316"/>
            <a:chOff x="2772615" y="1203914"/>
            <a:chExt cx="5944116" cy="2189316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2772615" y="1203914"/>
              <a:ext cx="5773820" cy="2189316"/>
              <a:chOff x="2970427" y="1320419"/>
              <a:chExt cx="4230302" cy="1954221"/>
            </a:xfrm>
          </p:grpSpPr>
          <p:sp>
            <p:nvSpPr>
              <p:cNvPr id="41" name="TextBox 24">
                <a:extLst>
                  <a:ext uri="{FF2B5EF4-FFF2-40B4-BE49-F238E27FC236}">
                    <a16:creationId xmlns:a16="http://schemas.microsoft.com/office/drawing/2014/main" id="{81B9D999-BC24-6CC4-D862-073AEA77920B}"/>
                  </a:ext>
                </a:extLst>
              </p:cNvPr>
              <p:cNvSpPr txBox="1"/>
              <p:nvPr/>
            </p:nvSpPr>
            <p:spPr>
              <a:xfrm>
                <a:off x="5634244" y="2809439"/>
                <a:ext cx="1566485" cy="247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200" dirty="0">
                    <a:latin typeface="Open Sans" charset="0"/>
                    <a:ea typeface="Open Sans" charset="0"/>
                    <a:cs typeface="Open Sans" charset="0"/>
                  </a:rPr>
                  <a:t>Чувствительный элемент</a:t>
                </a:r>
              </a:p>
            </p:txBody>
          </p:sp>
          <p:grpSp>
            <p:nvGrpSpPr>
              <p:cNvPr id="7" name="Группа 6"/>
              <p:cNvGrpSpPr/>
              <p:nvPr/>
            </p:nvGrpSpPr>
            <p:grpSpPr>
              <a:xfrm>
                <a:off x="2970427" y="1320419"/>
                <a:ext cx="4085948" cy="1954221"/>
                <a:chOff x="2970427" y="1320419"/>
                <a:chExt cx="4085948" cy="1954221"/>
              </a:xfrm>
            </p:grpSpPr>
            <p:sp>
              <p:nvSpPr>
                <p:cNvPr id="31" name="TextBox 26">
                  <a:extLst>
                    <a:ext uri="{FF2B5EF4-FFF2-40B4-BE49-F238E27FC236}">
                      <a16:creationId xmlns:a16="http://schemas.microsoft.com/office/drawing/2014/main" id="{FD1A0A2B-F2FB-DDDD-569E-E3F01B4CA3A7}"/>
                    </a:ext>
                  </a:extLst>
                </p:cNvPr>
                <p:cNvSpPr txBox="1"/>
                <p:nvPr/>
              </p:nvSpPr>
              <p:spPr>
                <a:xfrm>
                  <a:off x="3963310" y="1712634"/>
                  <a:ext cx="858371" cy="2747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400" b="0" i="0" u="none" strike="noStrike" baseline="0" dirty="0">
                      <a:solidFill>
                        <a:srgbClr val="000000"/>
                      </a:solidFill>
                      <a:latin typeface="Open Sans" charset="0"/>
                      <a:ea typeface="Open Sans" charset="0"/>
                      <a:cs typeface="Open Sans" charset="0"/>
                    </a:rPr>
                    <a:t>12Х18Н10Т </a:t>
                  </a:r>
                  <a:endParaRPr lang="ru-RU" sz="1400" dirty="0">
                    <a:latin typeface="Open Sans" charset="0"/>
                    <a:ea typeface="Open Sans" charset="0"/>
                    <a:cs typeface="Open Sans" charset="0"/>
                  </a:endParaRPr>
                </a:p>
              </p:txBody>
            </p:sp>
            <p:pic>
              <p:nvPicPr>
                <p:cNvPr id="36" name="Рисунок 35">
                  <a:extLst>
                    <a:ext uri="{FF2B5EF4-FFF2-40B4-BE49-F238E27FC236}">
                      <a16:creationId xmlns:a16="http://schemas.microsoft.com/office/drawing/2014/main" id="{0DB93F80-14A8-1F9F-9C24-EF124C6E9C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64342" y="1994086"/>
                  <a:ext cx="1369657" cy="775674"/>
                </a:xfrm>
                <a:prstGeom prst="rect">
                  <a:avLst/>
                </a:prstGeom>
              </p:spPr>
            </p:pic>
            <p:pic>
              <p:nvPicPr>
                <p:cNvPr id="37" name="Рисунок 36">
                  <a:extLst>
                    <a:ext uri="{FF2B5EF4-FFF2-40B4-BE49-F238E27FC236}">
                      <a16:creationId xmlns:a16="http://schemas.microsoft.com/office/drawing/2014/main" id="{B18C7193-3557-94E0-DFC5-885C2908A5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98172" y="1987361"/>
                  <a:ext cx="2062517" cy="805801"/>
                </a:xfrm>
                <a:prstGeom prst="rect">
                  <a:avLst/>
                </a:prstGeom>
              </p:spPr>
            </p:pic>
            <p:sp>
              <p:nvSpPr>
                <p:cNvPr id="40" name="TextBox 23">
                  <a:extLst>
                    <a:ext uri="{FF2B5EF4-FFF2-40B4-BE49-F238E27FC236}">
                      <a16:creationId xmlns:a16="http://schemas.microsoft.com/office/drawing/2014/main" id="{FB9D194E-26BD-F009-0D59-8D4B440D3690}"/>
                    </a:ext>
                  </a:extLst>
                </p:cNvPr>
                <p:cNvSpPr txBox="1"/>
                <p:nvPr/>
              </p:nvSpPr>
              <p:spPr>
                <a:xfrm>
                  <a:off x="2970427" y="2780576"/>
                  <a:ext cx="2693915" cy="4120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ru-RU" sz="1200" dirty="0">
                      <a:latin typeface="Open Sans" charset="0"/>
                      <a:ea typeface="Open Sans" charset="0"/>
                      <a:cs typeface="Open Sans" charset="0"/>
                    </a:rPr>
                    <a:t>Присоединение к процессу </a:t>
                  </a:r>
                </a:p>
                <a:p>
                  <a:pPr algn="ctr"/>
                  <a:r>
                    <a:rPr lang="ru-RU" sz="1200" dirty="0">
                      <a:latin typeface="Open Sans" charset="0"/>
                      <a:ea typeface="Open Sans" charset="0"/>
                      <a:cs typeface="Open Sans" charset="0"/>
                    </a:rPr>
                    <a:t>(</a:t>
                  </a:r>
                  <a:r>
                    <a:rPr lang="ru-RU" sz="1200" dirty="0"/>
                    <a:t>Поворотный узел для удобства монтажа)</a:t>
                  </a:r>
                  <a:endParaRPr lang="ru-RU" sz="1200" dirty="0">
                    <a:latin typeface="Open Sans" charset="0"/>
                    <a:ea typeface="Open Sans" charset="0"/>
                    <a:cs typeface="Open Sans" charset="0"/>
                  </a:endParaRPr>
                </a:p>
              </p:txBody>
            </p:sp>
            <p:sp>
              <p:nvSpPr>
                <p:cNvPr id="44" name="TextBox 29">
                  <a:extLst>
                    <a:ext uri="{FF2B5EF4-FFF2-40B4-BE49-F238E27FC236}">
                      <a16:creationId xmlns:a16="http://schemas.microsoft.com/office/drawing/2014/main" id="{9A53ABE8-A726-D40C-FEEF-5817A127B52A}"/>
                    </a:ext>
                  </a:extLst>
                </p:cNvPr>
                <p:cNvSpPr txBox="1"/>
                <p:nvPr/>
              </p:nvSpPr>
              <p:spPr>
                <a:xfrm>
                  <a:off x="4603406" y="1320419"/>
                  <a:ext cx="1474509" cy="3021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ru-RU"/>
                  </a:defPPr>
                  <a:lvl1pPr defTabSz="457200">
                    <a:defRPr sz="1600" b="1">
                      <a:solidFill>
                        <a:srgbClr val="008F39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1pPr>
                </a:lstStyle>
                <a:p>
                  <a:r>
                    <a:rPr lang="ru-RU" dirty="0"/>
                    <a:t>Сенсорная часть</a:t>
                  </a:r>
                </a:p>
              </p:txBody>
            </p:sp>
            <p:sp>
              <p:nvSpPr>
                <p:cNvPr id="45" name="TextBox 26">
                  <a:extLst>
                    <a:ext uri="{FF2B5EF4-FFF2-40B4-BE49-F238E27FC236}">
                      <a16:creationId xmlns:a16="http://schemas.microsoft.com/office/drawing/2014/main" id="{FD1A0A2B-F2FB-DDDD-569E-E3F01B4CA3A7}"/>
                    </a:ext>
                  </a:extLst>
                </p:cNvPr>
                <p:cNvSpPr txBox="1"/>
                <p:nvPr/>
              </p:nvSpPr>
              <p:spPr>
                <a:xfrm>
                  <a:off x="5815998" y="1712634"/>
                  <a:ext cx="858371" cy="2747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400" b="0" i="0" u="none" strike="noStrike" baseline="0" dirty="0">
                      <a:solidFill>
                        <a:srgbClr val="000000"/>
                      </a:solidFill>
                      <a:latin typeface="Open Sans" charset="0"/>
                      <a:ea typeface="Open Sans" charset="0"/>
                      <a:cs typeface="Open Sans" charset="0"/>
                    </a:rPr>
                    <a:t>12Х18Н10Т </a:t>
                  </a:r>
                  <a:endParaRPr lang="ru-RU" sz="1400" dirty="0">
                    <a:latin typeface="Open Sans" charset="0"/>
                    <a:ea typeface="Open Sans" charset="0"/>
                    <a:cs typeface="Open Sans" charset="0"/>
                  </a:endParaRPr>
                </a:p>
              </p:txBody>
            </p:sp>
            <p:sp>
              <p:nvSpPr>
                <p:cNvPr id="46" name="TextBox 26">
                  <a:extLst>
                    <a:ext uri="{FF2B5EF4-FFF2-40B4-BE49-F238E27FC236}">
                      <a16:creationId xmlns:a16="http://schemas.microsoft.com/office/drawing/2014/main" id="{FD1A0A2B-F2FB-DDDD-569E-E3F01B4CA3A7}"/>
                    </a:ext>
                  </a:extLst>
                </p:cNvPr>
                <p:cNvSpPr txBox="1"/>
                <p:nvPr/>
              </p:nvSpPr>
              <p:spPr>
                <a:xfrm>
                  <a:off x="5897557" y="2999913"/>
                  <a:ext cx="1158818" cy="2747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200" dirty="0">
                      <a:solidFill>
                        <a:srgbClr val="000000"/>
                      </a:solidFill>
                      <a:latin typeface="Open Sans" charset="0"/>
                      <a:ea typeface="Open Sans" charset="0"/>
                      <a:cs typeface="Open Sans" charset="0"/>
                    </a:rPr>
                    <a:t>л</a:t>
                  </a:r>
                  <a:r>
                    <a:rPr lang="ru-RU" sz="1200" b="0" i="0" u="none" strike="noStrike" baseline="0" dirty="0">
                      <a:solidFill>
                        <a:srgbClr val="000000"/>
                      </a:solidFill>
                      <a:latin typeface="Open Sans" charset="0"/>
                      <a:ea typeface="Open Sans" charset="0"/>
                      <a:cs typeface="Open Sans" charset="0"/>
                    </a:rPr>
                    <a:t>итьё</a:t>
                  </a:r>
                  <a:r>
                    <a:rPr lang="ru-RU" sz="900" b="0" i="0" u="none" strike="noStrike" dirty="0">
                      <a:solidFill>
                        <a:srgbClr val="000000"/>
                      </a:solidFill>
                      <a:latin typeface="Open Sans" charset="0"/>
                      <a:ea typeface="Open Sans" charset="0"/>
                      <a:cs typeface="Open Sans" charset="0"/>
                    </a:rPr>
                    <a:t> </a:t>
                  </a:r>
                  <a:r>
                    <a:rPr lang="ru-RU" sz="1400" dirty="0">
                      <a:solidFill>
                        <a:srgbClr val="008F39"/>
                      </a:solidFill>
                      <a:latin typeface="Open Sans" charset="0"/>
                      <a:ea typeface="Open Sans" charset="0"/>
                      <a:cs typeface="Open Sans" charset="0"/>
                    </a:rPr>
                    <a:t>новинка!</a:t>
                  </a:r>
                </a:p>
              </p:txBody>
            </p:sp>
          </p:grpSp>
        </p:grpSp>
        <p:sp>
          <p:nvSpPr>
            <p:cNvPr id="30" name="TextBox 26">
              <a:extLst>
                <a:ext uri="{FF2B5EF4-FFF2-40B4-BE49-F238E27FC236}">
                  <a16:creationId xmlns:a16="http://schemas.microsoft.com/office/drawing/2014/main" id="{FD1A0A2B-F2FB-DDDD-569E-E3F01B4CA3A7}"/>
                </a:ext>
              </a:extLst>
            </p:cNvPr>
            <p:cNvSpPr txBox="1"/>
            <p:nvPr/>
          </p:nvSpPr>
          <p:spPr>
            <a:xfrm>
              <a:off x="7638950" y="1452663"/>
              <a:ext cx="107778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b="0" i="0" u="none" strike="noStrike" baseline="0" dirty="0">
                  <a:solidFill>
                    <a:srgbClr val="000000"/>
                  </a:solidFill>
                  <a:latin typeface="Open Sans" charset="0"/>
                  <a:ea typeface="Open Sans" charset="0"/>
                  <a:cs typeface="Open Sans" charset="0"/>
                </a:rPr>
                <a:t>Хастеллой    </a:t>
              </a:r>
              <a:r>
                <a:rPr lang="ru-RU" sz="1400" dirty="0">
                  <a:solidFill>
                    <a:srgbClr val="008F39"/>
                  </a:solidFill>
                  <a:latin typeface="Open Sans" charset="0"/>
                  <a:ea typeface="Open Sans" charset="0"/>
                  <a:cs typeface="Open Sans" charset="0"/>
                </a:rPr>
                <a:t>новинка!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284870" y="3834124"/>
            <a:ext cx="5032473" cy="2491584"/>
            <a:chOff x="1436796" y="1109662"/>
            <a:chExt cx="8393004" cy="5894097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306" y="4329827"/>
              <a:ext cx="1846262" cy="1758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Прямоугольник 41"/>
            <p:cNvSpPr>
              <a:spLocks noChangeArrowheads="1"/>
            </p:cNvSpPr>
            <p:nvPr/>
          </p:nvSpPr>
          <p:spPr bwMode="auto">
            <a:xfrm>
              <a:off x="1714501" y="3735387"/>
              <a:ext cx="1192212" cy="543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/>
              <a:r>
                <a:rPr lang="ru-RU" altLang="ru-RU" sz="1000" dirty="0">
                  <a:latin typeface="Open Sans" charset="0"/>
                  <a:ea typeface="Open Sans" charset="0"/>
                  <a:cs typeface="Open Sans" charset="0"/>
                </a:rPr>
                <a:t>Штуцер</a:t>
              </a:r>
            </a:p>
          </p:txBody>
        </p:sp>
        <p:sp>
          <p:nvSpPr>
            <p:cNvPr id="50" name="Прямоугольник 5"/>
            <p:cNvSpPr>
              <a:spLocks noChangeArrowheads="1"/>
            </p:cNvSpPr>
            <p:nvPr/>
          </p:nvSpPr>
          <p:spPr bwMode="auto">
            <a:xfrm>
              <a:off x="2771774" y="4703761"/>
              <a:ext cx="1679574" cy="882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/>
              <a:r>
                <a:rPr lang="ru-RU" altLang="ru-RU" sz="1000" dirty="0">
                  <a:latin typeface="Open Sans" charset="0"/>
                  <a:ea typeface="Open Sans" charset="0"/>
                  <a:cs typeface="Open Sans" charset="0"/>
                </a:rPr>
                <a:t>Штуцер</a:t>
              </a:r>
            </a:p>
            <a:p>
              <a:pPr algn="ctr" defTabSz="457200"/>
              <a:r>
                <a:rPr lang="ru-RU" altLang="ru-RU" sz="1000" dirty="0">
                  <a:latin typeface="Open Sans" charset="0"/>
                  <a:ea typeface="Open Sans" charset="0"/>
                  <a:cs typeface="Open Sans" charset="0"/>
                </a:rPr>
                <a:t>поворотный</a:t>
              </a:r>
            </a:p>
          </p:txBody>
        </p:sp>
        <p:pic>
          <p:nvPicPr>
            <p:cNvPr id="51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088" y="1130299"/>
              <a:ext cx="682625" cy="2519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5175" y="1525587"/>
              <a:ext cx="788988" cy="3097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1350" y="1109662"/>
              <a:ext cx="1687513" cy="2824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Прямоугольник 5"/>
            <p:cNvSpPr>
              <a:spLocks noChangeArrowheads="1"/>
            </p:cNvSpPr>
            <p:nvPr/>
          </p:nvSpPr>
          <p:spPr bwMode="auto">
            <a:xfrm>
              <a:off x="4206876" y="3978273"/>
              <a:ext cx="1931988" cy="1222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/>
              <a:r>
                <a:rPr lang="ru-RU" altLang="ru-RU" sz="1000" dirty="0">
                  <a:latin typeface="Open Sans" charset="0"/>
                  <a:ea typeface="Open Sans" charset="0"/>
                  <a:cs typeface="Open Sans" charset="0"/>
                </a:rPr>
                <a:t>Фланец</a:t>
              </a:r>
            </a:p>
            <a:p>
              <a:pPr algn="ctr" defTabSz="457200"/>
              <a:r>
                <a:rPr lang="ru-RU" altLang="ru-RU" sz="1000" dirty="0">
                  <a:latin typeface="Open Sans" charset="0"/>
                  <a:ea typeface="Open Sans" charset="0"/>
                  <a:cs typeface="Open Sans" charset="0"/>
                </a:rPr>
                <a:t>по ГОСТ 33259</a:t>
              </a:r>
            </a:p>
            <a:p>
              <a:pPr algn="ctr" defTabSz="457200"/>
              <a:r>
                <a:rPr lang="ru-RU" altLang="ru-RU" sz="1000" dirty="0">
                  <a:latin typeface="Open Sans" charset="0"/>
                  <a:ea typeface="Open Sans" charset="0"/>
                  <a:cs typeface="Open Sans" charset="0"/>
                </a:rPr>
                <a:t>или другой</a:t>
              </a:r>
            </a:p>
          </p:txBody>
        </p:sp>
        <p:pic>
          <p:nvPicPr>
            <p:cNvPr id="55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950" y="1130299"/>
              <a:ext cx="835025" cy="2414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Прямоугольник 5"/>
            <p:cNvSpPr>
              <a:spLocks noChangeArrowheads="1"/>
            </p:cNvSpPr>
            <p:nvPr/>
          </p:nvSpPr>
          <p:spPr bwMode="auto">
            <a:xfrm>
              <a:off x="6394450" y="3565524"/>
              <a:ext cx="1800225" cy="882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/>
              <a:r>
                <a:rPr lang="en-US" altLang="ru-RU" sz="1000" dirty="0">
                  <a:latin typeface="Open Sans" charset="0"/>
                  <a:ea typeface="Open Sans" charset="0"/>
                  <a:cs typeface="Open Sans" charset="0"/>
                </a:rPr>
                <a:t>Clamp</a:t>
              </a:r>
              <a:endParaRPr lang="ru-RU" altLang="ru-RU" sz="1000" dirty="0">
                <a:latin typeface="Open Sans" charset="0"/>
                <a:ea typeface="Open Sans" charset="0"/>
                <a:cs typeface="Open Sans" charset="0"/>
              </a:endParaRPr>
            </a:p>
            <a:p>
              <a:pPr algn="ctr" defTabSz="457200"/>
              <a:r>
                <a:rPr lang="en-US" altLang="ru-RU" sz="1000" dirty="0">
                  <a:latin typeface="Open Sans" charset="0"/>
                  <a:ea typeface="Open Sans" charset="0"/>
                  <a:cs typeface="Open Sans" charset="0"/>
                </a:rPr>
                <a:t>DIN </a:t>
              </a:r>
              <a:r>
                <a:rPr lang="ru-RU" altLang="ru-RU" sz="1000" dirty="0">
                  <a:latin typeface="Open Sans" charset="0"/>
                  <a:ea typeface="Open Sans" charset="0"/>
                  <a:cs typeface="Open Sans" charset="0"/>
                </a:rPr>
                <a:t>32676</a:t>
              </a:r>
            </a:p>
          </p:txBody>
        </p:sp>
        <p:pic>
          <p:nvPicPr>
            <p:cNvPr id="57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7300" y="1130299"/>
              <a:ext cx="952500" cy="421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Двойная стрелка вверх/вниз 57"/>
            <p:cNvSpPr/>
            <p:nvPr/>
          </p:nvSpPr>
          <p:spPr bwMode="auto">
            <a:xfrm>
              <a:off x="8461376" y="2198686"/>
              <a:ext cx="344489" cy="827931"/>
            </a:xfrm>
            <a:prstGeom prst="upDownArrow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ru-RU" sz="1100" dirty="0"/>
            </a:p>
          </p:txBody>
        </p:sp>
        <p:sp>
          <p:nvSpPr>
            <p:cNvPr id="59" name="Выгнутая влево стрелка 58"/>
            <p:cNvSpPr/>
            <p:nvPr/>
          </p:nvSpPr>
          <p:spPr bwMode="auto">
            <a:xfrm>
              <a:off x="8443913" y="3571873"/>
              <a:ext cx="433387" cy="592854"/>
            </a:xfrm>
            <a:prstGeom prst="curvedRightArrow">
              <a:avLst>
                <a:gd name="adj1" fmla="val 36190"/>
                <a:gd name="adj2" fmla="val 57633"/>
                <a:gd name="adj3" fmla="val 25000"/>
              </a:avLst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ru-RU" sz="1100" dirty="0"/>
            </a:p>
          </p:txBody>
        </p:sp>
        <p:sp>
          <p:nvSpPr>
            <p:cNvPr id="60" name="Выгнутая влево стрелка 59"/>
            <p:cNvSpPr/>
            <p:nvPr/>
          </p:nvSpPr>
          <p:spPr bwMode="auto">
            <a:xfrm>
              <a:off x="2989263" y="3736973"/>
              <a:ext cx="433387" cy="592854"/>
            </a:xfrm>
            <a:prstGeom prst="curvedRightArrow">
              <a:avLst>
                <a:gd name="adj1" fmla="val 36190"/>
                <a:gd name="adj2" fmla="val 57633"/>
                <a:gd name="adj3" fmla="val 25000"/>
              </a:avLst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ru-RU" sz="1100" dirty="0"/>
            </a:p>
          </p:txBody>
        </p:sp>
        <p:sp>
          <p:nvSpPr>
            <p:cNvPr id="61" name="Прямоугольник 5"/>
            <p:cNvSpPr>
              <a:spLocks noChangeArrowheads="1"/>
            </p:cNvSpPr>
            <p:nvPr/>
          </p:nvSpPr>
          <p:spPr bwMode="auto">
            <a:xfrm>
              <a:off x="1436796" y="6057258"/>
              <a:ext cx="7340603" cy="946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indent="-285750" defTabSz="457200">
                <a:buFont typeface="Arial" pitchFamily="34" charset="0"/>
                <a:buChar char="•"/>
                <a:defRPr/>
              </a:pPr>
              <a:r>
                <a:rPr lang="ru-RU" altLang="ru-RU" sz="1000" dirty="0">
                  <a:latin typeface="Open Sans" charset="0"/>
                  <a:ea typeface="Open Sans" charset="0"/>
                  <a:cs typeface="Open Sans" charset="0"/>
                </a:rPr>
                <a:t>Другое присоединение – по спецзаказу (код </a:t>
              </a:r>
              <a:r>
                <a:rPr lang="en-US" altLang="ru-RU" sz="1000" dirty="0">
                  <a:latin typeface="Open Sans" charset="0"/>
                  <a:ea typeface="Open Sans" charset="0"/>
                  <a:cs typeface="Open Sans" charset="0"/>
                </a:rPr>
                <a:t>Z</a:t>
              </a:r>
              <a:r>
                <a:rPr lang="ru-RU" altLang="ru-RU" sz="1000" dirty="0">
                  <a:latin typeface="Open Sans" charset="0"/>
                  <a:ea typeface="Open Sans" charset="0"/>
                  <a:cs typeface="Open Sans" charset="0"/>
                </a:rPr>
                <a:t>00)</a:t>
              </a:r>
            </a:p>
            <a:p>
              <a:pPr indent="-285750" defTabSz="457200">
                <a:buFont typeface="Arial" pitchFamily="34" charset="0"/>
                <a:buChar char="•"/>
                <a:defRPr/>
              </a:pPr>
              <a:r>
                <a:rPr lang="ru-RU" altLang="ru-RU" sz="1000" dirty="0">
                  <a:latin typeface="Open Sans" charset="0"/>
                  <a:ea typeface="Open Sans" charset="0"/>
                  <a:cs typeface="Open Sans" charset="0"/>
                </a:rPr>
                <a:t>Опционально – ответная часть с выбором материала</a:t>
              </a:r>
              <a:endParaRPr lang="ru-RU" altLang="ru-RU" sz="1000" dirty="0"/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595600" y="3499906"/>
          <a:ext cx="5248690" cy="294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1" imgW="4720725" imgH="2644385" progId="Visio.Drawing.11">
                  <p:embed/>
                </p:oleObj>
              </mc:Choice>
              <mc:Fallback>
                <p:oleObj name="Visio" r:id="rId11" imgW="4720725" imgH="2644385" progId="Visio.Drawing.11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600" y="3499906"/>
                        <a:ext cx="5248690" cy="2949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1372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8" y="161576"/>
            <a:ext cx="8704386" cy="705950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Уровнемеры радарные 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  <a:t>ЭЛМЕТРО-РПУ</a:t>
            </a:r>
            <a:endParaRPr lang="ru-RU" sz="2400" b="1" dirty="0">
              <a:solidFill>
                <a:srgbClr val="008F39"/>
              </a:solidFill>
              <a:latin typeface="Supermolot" charset="-52"/>
              <a:cs typeface="Calibri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32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C432A-A804-A0B1-B015-4D0D26CD681E}"/>
              </a:ext>
            </a:extLst>
          </p:cNvPr>
          <p:cNvSpPr txBox="1"/>
          <p:nvPr/>
        </p:nvSpPr>
        <p:spPr>
          <a:xfrm>
            <a:off x="1533836" y="5670914"/>
            <a:ext cx="1776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Февраль 2022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77" y="1382751"/>
            <a:ext cx="4383854" cy="386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885933" y="1054161"/>
            <a:ext cx="65141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Уровнемеры радарные ЭЛМЕТРО-РПУ предназначены </a:t>
            </a:r>
            <a:r>
              <a:rPr lang="ru-RU" sz="1400" dirty="0"/>
              <a:t>для </a:t>
            </a: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непрерывного бесконтактного измерения уровня жидких, вязких и сыпучих сред в различных отраслях промышленности (нефтегазовой, химической, нефтехимической, топливной, целлюлозно-бумажной, металлургической, угольной и горнодобывающей, фармацевтической и пищевой).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Уровнемеры ЭЛМЕТРО-РПУ могут применяться </a:t>
            </a: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как при технологическом, так и  коммерческом учете уровня светлых и темных нефтепродуктов, водных растворов, охлаждающих жидкостей,  а также  вязких, клейких и липких сред: масла, гудрона, мазута, суспензий. Абразивных жидкостей. Подходят для измерения агрессивных сред: кислот и щелочей. А также сыпучих и кусковых продуктов: шлама, угля, цемента, руды, пшеницы, гранул.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Уровнемеры ЭЛМЕТРО-РПУ устанавливаются </a:t>
            </a: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на различные ёмкости, бункеры и резервуары (вертикальные, цилиндрические, подземные), находящиеся под давлением и без, имеющие подвижную крышу, мешалки, успокоительные колодцы и байпасные трубы. Подходят для резервуаров для смешивания и реакторов.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Уровнемеры ЭЛМЕТРО-РПУ выполнены   </a:t>
            </a: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как для невзрывоопасных, так и взрывоопасных зон помещений и наружных установок.</a:t>
            </a:r>
          </a:p>
        </p:txBody>
      </p:sp>
    </p:spTree>
    <p:extLst>
      <p:ext uri="{BB962C8B-B14F-4D97-AF65-F5344CB8AC3E}">
        <p14:creationId xmlns:p14="http://schemas.microsoft.com/office/powerpoint/2010/main" val="1483673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8" y="161576"/>
            <a:ext cx="8704386" cy="705950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Радарный</a:t>
            </a:r>
            <a:r>
              <a:rPr lang="ru-RU" altLang="ru-RU" sz="25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dirty="0">
                <a:latin typeface="Supermolot" charset="-52"/>
                <a:cs typeface="Calibri" pitchFamily="34" charset="0"/>
              </a:rPr>
              <a:t>бесконтактный</a:t>
            </a:r>
            <a:r>
              <a:rPr lang="ru-RU" altLang="ru-RU" sz="25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dirty="0">
                <a:latin typeface="Supermolot" charset="-52"/>
                <a:cs typeface="Calibri" pitchFamily="34" charset="0"/>
              </a:rPr>
              <a:t>уровнемер</a:t>
            </a:r>
            <a:r>
              <a:rPr lang="ru-RU" altLang="ru-RU" sz="25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  <a:t>ЭЛМЕТРО-РПУ</a:t>
            </a:r>
            <a:endParaRPr lang="ru-RU" sz="2400" b="1" dirty="0">
              <a:solidFill>
                <a:srgbClr val="008F39"/>
              </a:solidFill>
              <a:latin typeface="Supermolot" charset="-52"/>
              <a:cs typeface="Calibri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33</a:t>
            </a:fld>
            <a:endParaRPr lang="ru-RU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8466181" y="2113434"/>
            <a:ext cx="3413585" cy="1454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>
                <a:latin typeface="Open Sans" charset="0"/>
                <a:ea typeface="Open Sans" charset="0"/>
                <a:cs typeface="Open Sans" charset="0"/>
              </a:rPr>
              <a:t>Преимущества технологии Частотно-модулированной непрерывной волны – значительное повышение чувствительности и разрешения</a:t>
            </a:r>
            <a:r>
              <a:rPr lang="en-US" sz="18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1800" dirty="0">
                <a:latin typeface="Open Sans" charset="0"/>
                <a:ea typeface="Open Sans" charset="0"/>
                <a:cs typeface="Open Sans" charset="0"/>
              </a:rPr>
              <a:t>измерений. </a:t>
            </a:r>
            <a:endParaRPr lang="en-US" sz="18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4674" y="904264"/>
            <a:ext cx="109543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Радарный преобразователь уровня использует  технологию непрерывного излучения с частотной модуляцией (ЛЧМ), международное название FMCW-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Frequency-Modulated Continuous Wave</a:t>
            </a: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4" y="1870371"/>
            <a:ext cx="8188867" cy="458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11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356" y="1186800"/>
            <a:ext cx="1129644" cy="302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8" y="161576"/>
            <a:ext cx="8704386" cy="705950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Уровнемеры радарные 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  <a:t>ЭЛМЕТРО-РПУ</a:t>
            </a:r>
            <a:endParaRPr lang="ru-RU" sz="2400" b="1" dirty="0">
              <a:solidFill>
                <a:srgbClr val="008F39"/>
              </a:solidFill>
              <a:latin typeface="Supermolot" charset="-52"/>
              <a:cs typeface="Calibri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34</a:t>
            </a:fld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8" y="1530054"/>
            <a:ext cx="3296868" cy="41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29705" y="1266868"/>
            <a:ext cx="773888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Принцип работы: </a:t>
            </a:r>
            <a:r>
              <a:rPr lang="en-US" altLang="ru-RU" sz="14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бесконтактный </a:t>
            </a:r>
            <a:r>
              <a:rPr lang="en-GB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FMCW</a:t>
            </a:r>
            <a:r>
              <a:rPr lang="en-US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(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ЛЧМ</a:t>
            </a:r>
            <a:r>
              <a:rPr lang="en-US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)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24-26ГГц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Диапазон измерения:  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0</a:t>
            </a:r>
            <a:r>
              <a:rPr lang="en-GB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,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3 до 30 метров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Предел абсолютной погрешности</a:t>
            </a:r>
            <a:r>
              <a:rPr lang="en-US" altLang="ru-RU" sz="1400" dirty="0">
                <a:latin typeface="Open Sans" charset="0"/>
                <a:ea typeface="Open Sans" charset="0"/>
                <a:cs typeface="Open Sans" charset="0"/>
              </a:rPr>
              <a:t>: </a:t>
            </a: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±3, ±5, ±10 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мм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Диапазон изб. давлений рабочей среды</a:t>
            </a: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:</a:t>
            </a: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-0,1 до 4,0 МПа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Диапазон температур рабочей среды:  </a:t>
            </a: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- 60 до +200град. С</a:t>
            </a:r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       </a:t>
            </a:r>
            <a:r>
              <a:rPr lang="ru-RU" sz="1400" b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                                                                           </a:t>
            </a: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 -200* до +200 град. С</a:t>
            </a:r>
            <a:endParaRPr lang="en-US" sz="14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Исполнения:  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общепромышленное; </a:t>
            </a:r>
            <a:r>
              <a:rPr lang="en-US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Ехd</a:t>
            </a: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; </a:t>
            </a:r>
            <a:r>
              <a:rPr lang="en-US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Ga/Gb</a:t>
            </a:r>
            <a:endParaRPr lang="ru-RU" sz="14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Выходные интерфейсы </a:t>
            </a:r>
            <a:r>
              <a:rPr lang="en-US" altLang="ru-RU" sz="1400" dirty="0">
                <a:latin typeface="Open Sans" charset="0"/>
                <a:ea typeface="Open Sans" charset="0"/>
                <a:cs typeface="Open Sans" charset="0"/>
              </a:rPr>
              <a:t>:</a:t>
            </a: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ru-RU" sz="14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GB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Modbus RTU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(</a:t>
            </a:r>
            <a:r>
              <a:rPr lang="en-GB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RS-485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ru-RU" altLang="ru-RU" sz="1400" b="1" dirty="0">
                <a:solidFill>
                  <a:srgbClr val="00B050"/>
                </a:solidFill>
                <a:latin typeface="Open Sans" charset="0"/>
                <a:ea typeface="Open Sans" charset="0"/>
                <a:cs typeface="Open Sans" charset="0"/>
              </a:rPr>
              <a:t>                                                       </a:t>
            </a:r>
            <a:r>
              <a:rPr lang="en-GB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Modbus RTU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(</a:t>
            </a:r>
            <a:r>
              <a:rPr lang="en-GB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RS-485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) +</a:t>
            </a:r>
            <a:r>
              <a:rPr lang="en-GB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4-20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мА</a:t>
            </a:r>
            <a:r>
              <a:rPr lang="en-GB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с поддержкой </a:t>
            </a:r>
            <a:r>
              <a:rPr lang="en-GB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HART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(</a:t>
            </a:r>
            <a:r>
              <a:rPr lang="en-GB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v.7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Схема соединений:  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4-х проводная</a:t>
            </a:r>
            <a:endParaRPr lang="en-GB" altLang="ru-RU" sz="14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Диапазон температур окружающей среды: </a:t>
            </a: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- 60  до +80 град. С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Диапазон напряжений питания: 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195-265В, AC 50Гц или 230-370 В DC</a:t>
            </a:r>
          </a:p>
          <a:p>
            <a:pPr indent="2781300">
              <a:spcAft>
                <a:spcPts val="600"/>
              </a:spcAft>
            </a:pP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         18-36В постоянного тока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Наличие 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съёмного ЖК-дисплея</a:t>
            </a:r>
            <a:endParaRPr lang="ru-RU" alt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Присоединение к процессу: 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стандартный (штуцер, фланцы), на заказ</a:t>
            </a:r>
            <a:endParaRPr lang="ru-RU" alt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Акселерометр </a:t>
            </a: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для удобства позиционирования при монтаже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Различные антенны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: открытые и закрытые рупорные антенны, штыревые, линзовые, параболическая</a:t>
            </a:r>
            <a:endParaRPr lang="ru-RU" alt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>
              <a:spcAft>
                <a:spcPts val="600"/>
              </a:spcAft>
            </a:pPr>
            <a:endParaRPr lang="ru-RU" altLang="ru-RU" sz="1400" dirty="0">
              <a:solidFill>
                <a:srgbClr val="0070C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6BEE2C2-2D73-5AB9-C4AB-B26CF5669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705" y="928314"/>
            <a:ext cx="40088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Технические</a:t>
            </a:r>
            <a:r>
              <a:rPr lang="ru-RU" altLang="ru-RU" sz="1600" b="1" dirty="0">
                <a:solidFill>
                  <a:srgbClr val="008F3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характеристики</a:t>
            </a:r>
            <a:endParaRPr lang="ru-RU" altLang="ru-RU" sz="1600" b="1" dirty="0">
              <a:solidFill>
                <a:srgbClr val="008F39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81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8" y="161576"/>
            <a:ext cx="8704386" cy="705950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Уровнемеры радарные 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  <a:t>ЭЛМЕТРО-РПУ</a:t>
            </a:r>
            <a:r>
              <a:rPr lang="en-US" altLang="ru-RU" sz="2400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  <a:t> 80 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  <a:t>ГГц</a:t>
            </a:r>
            <a:endParaRPr lang="ru-RU" sz="2400" b="1" dirty="0">
              <a:solidFill>
                <a:srgbClr val="008F39"/>
              </a:solidFill>
              <a:latin typeface="Supermolot" charset="-52"/>
              <a:cs typeface="Calibri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35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11547" y="1359200"/>
            <a:ext cx="7949585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300" dirty="0">
                <a:latin typeface="Open Sans" charset="0"/>
                <a:ea typeface="Open Sans" charset="0"/>
                <a:cs typeface="Open Sans" charset="0"/>
              </a:rPr>
              <a:t>Принцип работы: </a:t>
            </a:r>
            <a:r>
              <a:rPr lang="en-US" altLang="ru-RU" sz="13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бесконтактный </a:t>
            </a:r>
            <a:r>
              <a:rPr lang="en-GB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FMCW</a:t>
            </a:r>
            <a:r>
              <a:rPr lang="en-US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(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ЛЧМ</a:t>
            </a:r>
            <a:r>
              <a:rPr lang="en-US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)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altLang="ru-RU" sz="1300" b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80 ГГц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300" dirty="0">
                <a:latin typeface="Open Sans" charset="0"/>
                <a:ea typeface="Open Sans" charset="0"/>
                <a:cs typeface="Open Sans" charset="0"/>
              </a:rPr>
              <a:t>Ширина луча диаграммы направленности антенны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: </a:t>
            </a:r>
            <a:r>
              <a:rPr lang="ru-RU" altLang="ru-RU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3</a:t>
            </a:r>
            <a:r>
              <a:rPr lang="ru-RU" altLang="ru-RU" sz="13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°, </a:t>
            </a:r>
            <a:r>
              <a:rPr lang="ru-RU" altLang="ru-RU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8</a:t>
            </a:r>
            <a:r>
              <a:rPr lang="ru-RU" altLang="ru-RU" sz="13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°</a:t>
            </a:r>
            <a:endParaRPr lang="ru-RU" altLang="ru-RU" sz="1300" b="1" dirty="0">
              <a:solidFill>
                <a:schemeClr val="accent5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300" dirty="0">
                <a:latin typeface="Open Sans" charset="0"/>
                <a:ea typeface="Open Sans" charset="0"/>
                <a:cs typeface="Open Sans" charset="0"/>
              </a:rPr>
              <a:t>Диапазон измерения:  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0</a:t>
            </a:r>
            <a:r>
              <a:rPr lang="en-GB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,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1 до 30 метров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300" dirty="0">
                <a:latin typeface="Open Sans" charset="0"/>
                <a:ea typeface="Open Sans" charset="0"/>
                <a:cs typeface="Open Sans" charset="0"/>
              </a:rPr>
              <a:t>Предел абсолютной погрешности</a:t>
            </a:r>
            <a:r>
              <a:rPr lang="en-US" altLang="ru-RU" sz="1300" dirty="0">
                <a:latin typeface="Open Sans" charset="0"/>
                <a:ea typeface="Open Sans" charset="0"/>
                <a:cs typeface="Open Sans" charset="0"/>
              </a:rPr>
              <a:t>: </a:t>
            </a:r>
            <a:r>
              <a:rPr lang="ru-RU" altLang="ru-RU" sz="1300" dirty="0">
                <a:latin typeface="Open Sans" charset="0"/>
                <a:ea typeface="Open Sans" charset="0"/>
                <a:cs typeface="Open Sans" charset="0"/>
              </a:rPr>
              <a:t>  </a:t>
            </a:r>
            <a:r>
              <a:rPr lang="en-US" altLang="ru-RU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±1</a:t>
            </a:r>
            <a:r>
              <a:rPr lang="en-US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, ±3, ±5, ±10 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мм</a:t>
            </a:r>
            <a:endParaRPr lang="en-US" altLang="ru-RU" sz="13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300" dirty="0">
                <a:latin typeface="Open Sans" charset="0"/>
                <a:ea typeface="Open Sans" charset="0"/>
                <a:cs typeface="Open Sans" charset="0"/>
              </a:rPr>
              <a:t>Предел приведенной погрешности токового выхода</a:t>
            </a:r>
            <a:r>
              <a:rPr lang="en-US" altLang="ru-RU" sz="1300" dirty="0">
                <a:latin typeface="Open Sans" charset="0"/>
                <a:ea typeface="Open Sans" charset="0"/>
                <a:cs typeface="Open Sans" charset="0"/>
              </a:rPr>
              <a:t>: </a:t>
            </a:r>
            <a:r>
              <a:rPr lang="ru-RU" altLang="ru-RU" sz="1300" dirty="0">
                <a:latin typeface="Open Sans" charset="0"/>
                <a:ea typeface="Open Sans" charset="0"/>
                <a:cs typeface="Open Sans" charset="0"/>
              </a:rPr>
              <a:t>  </a:t>
            </a:r>
            <a:r>
              <a:rPr lang="en-US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±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0,03</a:t>
            </a:r>
            <a:r>
              <a:rPr lang="en-US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%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300" dirty="0">
                <a:latin typeface="Open Sans" charset="0"/>
                <a:ea typeface="Open Sans" charset="0"/>
                <a:cs typeface="Open Sans" charset="0"/>
              </a:rPr>
              <a:t>Предел дополнительной абсолютной погрешности по температуре при изменении температуры от номинальной</a:t>
            </a:r>
            <a:r>
              <a:rPr lang="en-GB" sz="1300" dirty="0">
                <a:latin typeface="Open Sans" charset="0"/>
                <a:ea typeface="Open Sans" charset="0"/>
                <a:cs typeface="Open Sans" charset="0"/>
              </a:rPr>
              <a:t> (20°C):  </a:t>
            </a:r>
            <a:r>
              <a:rPr lang="ru-RU" sz="1200" b="1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±</a:t>
            </a:r>
            <a:r>
              <a:rPr lang="en-GB" sz="1200" b="1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0</a:t>
            </a:r>
            <a:r>
              <a:rPr lang="ru-RU" sz="1200" b="1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,5 мм</a:t>
            </a:r>
            <a:r>
              <a:rPr lang="en-GB" sz="1200" b="1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/ 10°C </a:t>
            </a:r>
            <a:r>
              <a:rPr lang="ru-RU" sz="1200" b="1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12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(</a:t>
            </a:r>
            <a:r>
              <a:rPr lang="en-GB" sz="13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1300" dirty="0">
                <a:latin typeface="Open Sans" charset="0"/>
                <a:ea typeface="Open Sans" charset="0"/>
                <a:cs typeface="Open Sans" charset="0"/>
              </a:rPr>
              <a:t>±1,5 мм</a:t>
            </a:r>
            <a:r>
              <a:rPr lang="en-GB" sz="1300" dirty="0">
                <a:latin typeface="Open Sans" charset="0"/>
                <a:ea typeface="Open Sans" charset="0"/>
                <a:cs typeface="Open Sans" charset="0"/>
              </a:rPr>
              <a:t>/ 10°C</a:t>
            </a:r>
            <a:r>
              <a:rPr lang="ru-RU" sz="1300" dirty="0">
                <a:latin typeface="Open Sans" charset="0"/>
                <a:ea typeface="Open Sans" charset="0"/>
                <a:cs typeface="Open Sans" charset="0"/>
              </a:rPr>
              <a:t> у РПУ 24 ГГц)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300" dirty="0">
                <a:latin typeface="Open Sans" charset="0"/>
                <a:ea typeface="Open Sans" charset="0"/>
                <a:cs typeface="Open Sans" charset="0"/>
              </a:rPr>
              <a:t>Диапазон изб. давлений рабочей среды</a:t>
            </a:r>
            <a:r>
              <a:rPr lang="en-US" sz="1300" dirty="0">
                <a:latin typeface="Open Sans" charset="0"/>
                <a:ea typeface="Open Sans" charset="0"/>
                <a:cs typeface="Open Sans" charset="0"/>
              </a:rPr>
              <a:t>:</a:t>
            </a:r>
            <a:r>
              <a:rPr lang="ru-RU" sz="1300" dirty="0">
                <a:latin typeface="Open Sans" charset="0"/>
                <a:ea typeface="Open Sans" charset="0"/>
                <a:cs typeface="Open Sans" charset="0"/>
              </a:rPr>
              <a:t> 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-0,1 до 1,0 МПа; от -0,1 до </a:t>
            </a:r>
            <a:r>
              <a:rPr lang="en-US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1</a:t>
            </a:r>
            <a:r>
              <a:rPr 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,</a:t>
            </a:r>
            <a:r>
              <a:rPr lang="en-US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6</a:t>
            </a:r>
            <a:r>
              <a:rPr 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МПа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300" dirty="0">
                <a:latin typeface="Open Sans" charset="0"/>
                <a:ea typeface="Open Sans" charset="0"/>
                <a:cs typeface="Open Sans" charset="0"/>
              </a:rPr>
              <a:t>Диапазон температур рабочей среды: 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- 60 до +80 град.С; от  -</a:t>
            </a:r>
            <a:r>
              <a:rPr lang="en-US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60</a:t>
            </a:r>
            <a:r>
              <a:rPr 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до +200 град.С</a:t>
            </a:r>
            <a:endParaRPr lang="en-US" sz="13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300" dirty="0">
                <a:latin typeface="Open Sans" charset="0"/>
                <a:ea typeface="Open Sans" charset="0"/>
                <a:cs typeface="Open Sans" charset="0"/>
              </a:rPr>
              <a:t>Исполнения:  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общепромышленное; </a:t>
            </a:r>
            <a:r>
              <a:rPr lang="en-US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Ех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GB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ia</a:t>
            </a:r>
            <a:endParaRPr lang="ru-RU" sz="1300" b="1" dirty="0">
              <a:solidFill>
                <a:schemeClr val="accent5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300" dirty="0">
                <a:latin typeface="Open Sans" charset="0"/>
                <a:ea typeface="Open Sans" charset="0"/>
                <a:cs typeface="Open Sans" charset="0"/>
              </a:rPr>
              <a:t>Выходные интерфейсы </a:t>
            </a:r>
            <a:r>
              <a:rPr lang="en-US" altLang="ru-RU" sz="1300" dirty="0">
                <a:latin typeface="Open Sans" charset="0"/>
                <a:ea typeface="Open Sans" charset="0"/>
                <a:cs typeface="Open Sans" charset="0"/>
              </a:rPr>
              <a:t>:</a:t>
            </a:r>
            <a:r>
              <a:rPr lang="ru-RU" altLang="ru-RU" sz="13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ru-RU" sz="1300" dirty="0">
                <a:latin typeface="Open Sans" charset="0"/>
                <a:ea typeface="Open Sans" charset="0"/>
                <a:cs typeface="Open Sans" charset="0"/>
              </a:rPr>
              <a:t> </a:t>
            </a:r>
            <a:endParaRPr lang="ru-RU" altLang="ru-RU" sz="1300" dirty="0">
              <a:latin typeface="Open Sans" charset="0"/>
              <a:ea typeface="Open Sans" charset="0"/>
              <a:cs typeface="Open Sans" charset="0"/>
            </a:endParaRP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4-20 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мА с поддержкой </a:t>
            </a:r>
            <a:r>
              <a:rPr lang="en-GB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HART (v.7</a:t>
            </a:r>
            <a:r>
              <a:rPr lang="en-GB" altLang="ru-RU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)  </a:t>
            </a:r>
            <a:r>
              <a:rPr lang="ru-RU" altLang="ru-RU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GB" altLang="ru-RU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2-</a:t>
            </a:r>
            <a:r>
              <a:rPr lang="ru-RU" altLang="ru-RU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х проводное исполнение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Modbus RTU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(</a:t>
            </a:r>
            <a:r>
              <a:rPr lang="en-GB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RS-485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) +активный выход </a:t>
            </a:r>
            <a:r>
              <a:rPr lang="en-GB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4-20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мА</a:t>
            </a:r>
            <a:r>
              <a:rPr lang="en-GB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без </a:t>
            </a:r>
            <a:r>
              <a:rPr lang="en-GB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HART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 </a:t>
            </a:r>
            <a:r>
              <a:rPr lang="ru-RU" altLang="ru-RU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6-ти проводное исполнение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300" dirty="0">
                <a:latin typeface="Open Sans" charset="0"/>
                <a:ea typeface="Open Sans" charset="0"/>
                <a:cs typeface="Open Sans" charset="0"/>
              </a:rPr>
              <a:t>Диапазон температур окружающей среды: </a:t>
            </a:r>
            <a:r>
              <a:rPr 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- 60  до +80 град. С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300" dirty="0">
                <a:latin typeface="Open Sans" charset="0"/>
                <a:ea typeface="Open Sans" charset="0"/>
                <a:cs typeface="Open Sans" charset="0"/>
              </a:rPr>
              <a:t>Диапазон напряжений питания: 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18-3</a:t>
            </a:r>
            <a:r>
              <a:rPr lang="en-US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0 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В постоянного тока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300" dirty="0">
                <a:latin typeface="Open Sans" charset="0"/>
                <a:ea typeface="Open Sans" charset="0"/>
                <a:cs typeface="Open Sans" charset="0"/>
              </a:rPr>
              <a:t>Типы антенн</a:t>
            </a:r>
            <a:r>
              <a:rPr lang="ru-RU" altLang="ru-RU" sz="13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: </a:t>
            </a:r>
            <a:r>
              <a:rPr lang="ru-RU" altLang="ru-RU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линзовые </a:t>
            </a:r>
            <a:r>
              <a:rPr lang="en-GB" altLang="ru-RU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</a:t>
            </a:r>
            <a:r>
              <a:rPr lang="ru-RU" altLang="ru-RU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5</a:t>
            </a:r>
            <a:r>
              <a:rPr lang="en-GB" altLang="ru-RU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…L2</a:t>
            </a:r>
            <a:r>
              <a:rPr lang="ru-RU" altLang="ru-RU" sz="1300" b="1" dirty="0">
                <a:solidFill>
                  <a:schemeClr val="accent5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4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6BEE2C2-2D73-5AB9-C4AB-B26CF5669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114" y="998233"/>
            <a:ext cx="40088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Технические</a:t>
            </a:r>
            <a:r>
              <a:rPr lang="ru-RU" altLang="ru-RU" sz="1600" b="1" dirty="0">
                <a:solidFill>
                  <a:srgbClr val="008F3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характеристики</a:t>
            </a:r>
            <a:endParaRPr lang="ru-RU" altLang="ru-RU" sz="1600" b="1" dirty="0">
              <a:solidFill>
                <a:srgbClr val="008F3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698" y="1167510"/>
            <a:ext cx="1924253" cy="37644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8DB7C6-0C00-B32C-AE44-4AB6198CEE1E}"/>
              </a:ext>
            </a:extLst>
          </p:cNvPr>
          <p:cNvSpPr txBox="1"/>
          <p:nvPr/>
        </p:nvSpPr>
        <p:spPr>
          <a:xfrm>
            <a:off x="1142770" y="5105531"/>
            <a:ext cx="21381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НОВИНКА</a:t>
            </a:r>
          </a:p>
        </p:txBody>
      </p:sp>
    </p:spTree>
    <p:extLst>
      <p:ext uri="{BB962C8B-B14F-4D97-AF65-F5344CB8AC3E}">
        <p14:creationId xmlns:p14="http://schemas.microsoft.com/office/powerpoint/2010/main" val="1219242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8" y="161576"/>
            <a:ext cx="8704386" cy="705950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Уровнемеры радарные 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  <a:t>ЭЛМЕТРО-РПУ</a:t>
            </a:r>
            <a:r>
              <a:rPr lang="en-US" altLang="ru-RU" sz="2400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  <a:t> 80 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  <a:t>ГГц</a:t>
            </a:r>
            <a:br>
              <a:rPr lang="ru-RU" altLang="ru-RU" sz="2400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</a:br>
            <a:r>
              <a:rPr lang="ru-RU" altLang="ru-RU" sz="2400" dirty="0">
                <a:latin typeface="Supermolot" charset="-52"/>
                <a:cs typeface="Calibri" pitchFamily="34" charset="0"/>
              </a:rPr>
              <a:t>Функциональные особенности</a:t>
            </a:r>
            <a:endParaRPr lang="ru-RU" sz="2400" dirty="0">
              <a:latin typeface="Supermolot" charset="-52"/>
              <a:cs typeface="Calibri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36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47139" y="1136592"/>
            <a:ext cx="6849661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008F3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Высокое отношение сигнал-шум: </a:t>
            </a:r>
            <a:r>
              <a:rPr lang="ru-RU" alt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надежное измерение уровня даже в сложных условиях;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008F3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Работа с пеной</a:t>
            </a:r>
            <a:r>
              <a:rPr lang="en-US" alt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</a:t>
            </a:r>
            <a:r>
              <a:rPr lang="ru-RU" alt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прибор фиксирует верхнюю границу пены;</a:t>
            </a:r>
          </a:p>
          <a:p>
            <a:pPr marL="357188" indent="-357188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600" b="1" dirty="0">
                <a:solidFill>
                  <a:srgbClr val="008F3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Работа с конденсатом</a:t>
            </a:r>
            <a:r>
              <a:rPr lang="en-US" alt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r>
              <a:rPr lang="en-US" altLang="ru-RU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alt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форма антенны обеспечивает надежную работу в условиях конденсации рабочей среды;</a:t>
            </a:r>
          </a:p>
          <a:p>
            <a:pPr marL="357188" indent="-357188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600" b="1" dirty="0">
                <a:solidFill>
                  <a:srgbClr val="008F3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Работа с сыпучими средами</a:t>
            </a:r>
            <a:r>
              <a:rPr lang="en-US" alt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</a:t>
            </a:r>
            <a:r>
              <a:rPr lang="ru-RU" alt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специальные антенны, позволяющие применять прибор в условиях повышенной запыленности и неоднородности насыпного слоя;</a:t>
            </a:r>
          </a:p>
          <a:p>
            <a:pPr marL="357188" indent="-357188">
              <a:spcAft>
                <a:spcPts val="600"/>
              </a:spcAft>
              <a:buFont typeface="Arial" pitchFamily="34" charset="0"/>
              <a:buChar char="•"/>
            </a:pPr>
            <a:r>
              <a:rPr lang="ru-RU" altLang="ru-RU" sz="1600" b="1" dirty="0">
                <a:solidFill>
                  <a:srgbClr val="008F3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Работа в резервуарах с высокими патрубками</a:t>
            </a:r>
            <a:r>
              <a:rPr lang="en-US" alt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</a:t>
            </a:r>
            <a:r>
              <a:rPr lang="ru-RU" alt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Ду100 до 2 м, при погрешности ±3/ ±5 мм в зависимости от типа среды;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008F3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Работа в байпасных трубах</a:t>
            </a:r>
            <a:r>
              <a:rPr lang="en-US" alt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r>
              <a:rPr lang="ru-RU" alt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погрешность в пределах ±</a:t>
            </a:r>
            <a:r>
              <a:rPr lang="en-US" alt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</a:t>
            </a:r>
            <a:r>
              <a:rPr lang="ru-RU" alt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мм для Ду100, ±10 мм для Ду50.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698" y="1167510"/>
            <a:ext cx="1924253" cy="37644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8DB7C6-0C00-B32C-AE44-4AB6198CEE1E}"/>
              </a:ext>
            </a:extLst>
          </p:cNvPr>
          <p:cNvSpPr txBox="1"/>
          <p:nvPr/>
        </p:nvSpPr>
        <p:spPr>
          <a:xfrm>
            <a:off x="1142770" y="5105531"/>
            <a:ext cx="21381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НОВИНКА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8692EF-4885-4AA7-AE69-EBB51397D0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523" y="4546702"/>
            <a:ext cx="3163877" cy="18295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BBC10A-CB7B-4C87-A26F-9C4A6F260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600" y="1140370"/>
            <a:ext cx="1404281" cy="50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48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714" y="4676701"/>
            <a:ext cx="1470036" cy="175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MonahovaY\Desktop\IMG_20250114_103036_5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06" y="984707"/>
            <a:ext cx="6973600" cy="373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8" y="161576"/>
            <a:ext cx="8704386" cy="705950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Уровнемеры радарные 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  <a:t>ЭЛМЕТРО-РПУ. </a:t>
            </a:r>
            <a:br>
              <a:rPr lang="ru-RU" altLang="ru-RU" sz="2400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</a:br>
            <a:r>
              <a:rPr lang="ru-RU" altLang="ru-RU" sz="2400" dirty="0">
                <a:latin typeface="Supermolot" charset="-52"/>
                <a:cs typeface="Calibri" pitchFamily="34" charset="0"/>
              </a:rPr>
              <a:t>Настройка прибора</a:t>
            </a:r>
            <a:endParaRPr lang="ru-RU" sz="2400" dirty="0">
              <a:latin typeface="Supermolot" charset="-52"/>
              <a:cs typeface="Calibri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37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5311" y="1139410"/>
            <a:ext cx="429954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ru-RU" altLang="ru-RU" dirty="0">
                <a:latin typeface="Open Sans" charset="0"/>
                <a:ea typeface="Open Sans" charset="0"/>
                <a:cs typeface="Open Sans" charset="0"/>
              </a:rPr>
              <a:t>С помощью ЖКИ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endParaRPr lang="ru-RU" altLang="ru-RU" dirty="0">
              <a:latin typeface="Open Sans" charset="0"/>
              <a:ea typeface="Open Sans" charset="0"/>
              <a:cs typeface="Open Sans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endParaRPr lang="ru-RU" altLang="ru-RU" dirty="0">
              <a:latin typeface="Open Sans" charset="0"/>
              <a:ea typeface="Open Sans" charset="0"/>
              <a:cs typeface="Open Sans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ru-RU" dirty="0">
                <a:latin typeface="Open Sans" charset="0"/>
                <a:ea typeface="Open Sans" charset="0"/>
                <a:cs typeface="Open Sans" charset="0"/>
              </a:rPr>
              <a:t>С помощью ПО ПК </a:t>
            </a:r>
            <a:r>
              <a:rPr lang="en-GB" dirty="0">
                <a:latin typeface="Open Sans" charset="0"/>
                <a:ea typeface="Open Sans" charset="0"/>
                <a:cs typeface="Open Sans" charset="0"/>
              </a:rPr>
              <a:t>RadarConfig2</a:t>
            </a:r>
            <a:r>
              <a:rPr lang="ru-RU" dirty="0">
                <a:latin typeface="Open Sans" charset="0"/>
                <a:ea typeface="Open Sans" charset="0"/>
                <a:cs typeface="Open Sans" charset="0"/>
              </a:rPr>
              <a:t>.</a:t>
            </a:r>
            <a:r>
              <a:rPr lang="en-GB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dirty="0">
                <a:latin typeface="Open Sans" charset="0"/>
                <a:ea typeface="Open Sans" charset="0"/>
                <a:cs typeface="Open Sans" charset="0"/>
              </a:rPr>
              <a:t>Настройка по </a:t>
            </a:r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Modbus </a:t>
            </a:r>
            <a:r>
              <a:rPr lang="ru-RU" dirty="0">
                <a:latin typeface="Open Sans" charset="0"/>
                <a:ea typeface="Open Sans" charset="0"/>
                <a:cs typeface="Open Sans" charset="0"/>
              </a:rPr>
              <a:t>или     </a:t>
            </a:r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HART</a:t>
            </a:r>
            <a:r>
              <a:rPr lang="ru-RU" dirty="0">
                <a:latin typeface="Open Sans" charset="0"/>
                <a:ea typeface="Open Sans" charset="0"/>
                <a:cs typeface="Open Sans" charset="0"/>
              </a:rPr>
              <a:t> (в разработке</a:t>
            </a:r>
            <a:r>
              <a:rPr lang="en-GB" dirty="0">
                <a:latin typeface="Open Sans" charset="0"/>
                <a:ea typeface="Open Sans" charset="0"/>
                <a:cs typeface="Open Sans" charset="0"/>
              </a:rPr>
              <a:t>)</a:t>
            </a:r>
            <a:endParaRPr lang="ru-RU" dirty="0">
              <a:latin typeface="Open Sans" charset="0"/>
              <a:ea typeface="Open Sans" charset="0"/>
              <a:cs typeface="Open Sans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endParaRPr lang="ru-RU" dirty="0">
              <a:latin typeface="Open Sans" charset="0"/>
              <a:ea typeface="Open Sans" charset="0"/>
              <a:cs typeface="Open Sans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endParaRPr lang="ru-RU" dirty="0">
              <a:latin typeface="Open Sans" charset="0"/>
              <a:ea typeface="Open Sans" charset="0"/>
              <a:cs typeface="Open Sans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ru-RU" alt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 помощью </a:t>
            </a:r>
            <a:r>
              <a:rPr lang="en-US" alt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HART </a:t>
            </a:r>
            <a:r>
              <a:rPr lang="ru-RU" alt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коммуникатора</a:t>
            </a:r>
            <a:r>
              <a:rPr lang="en-US" alt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(DD)</a:t>
            </a:r>
            <a:r>
              <a:rPr lang="ru-RU" alt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или </a:t>
            </a:r>
            <a:r>
              <a:rPr lang="en-US" altLang="ru-RU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PACTware</a:t>
            </a:r>
            <a:r>
              <a:rPr lang="ru-RU" alt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alt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v6 (FDI)</a:t>
            </a:r>
            <a:endParaRPr lang="ru-RU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3" name="Picture 2" descr="C:\Users\MonahovaY\Desktop\IMG_20250114_081303_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3" y="4420266"/>
            <a:ext cx="3335150" cy="147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onahovaY\Desktop\IMG_20250114_081305_5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484" y="4886589"/>
            <a:ext cx="3346646" cy="14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40906" y="4738831"/>
            <a:ext cx="477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 ПК совместимо с </a:t>
            </a:r>
            <a:r>
              <a:rPr lang="en-US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AstraLinux</a:t>
            </a:r>
            <a:endParaRPr lang="ru-RU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67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mtClean="0"/>
              <a:t>38</a:t>
            </a:fld>
            <a:endParaRPr lang="ru-RU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5E8D0049-95A2-87FF-92CF-DF73EAFDB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4531" y="1170230"/>
            <a:ext cx="737212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b="1" dirty="0">
                <a:solidFill>
                  <a:srgbClr val="008F39"/>
                </a:solidFill>
                <a:latin typeface="Supermolot" charset="-52"/>
                <a:cs typeface="Calibri" pitchFamily="34" charset="0"/>
              </a:rPr>
              <a:t>ЭЛМЕТРО-МПУ - э</a:t>
            </a:r>
            <a:r>
              <a:rPr lang="ru-RU" altLang="ru-RU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то волноводные радарные уровнемеры с погружным зондом для измерения уровня и границы раздела двух сред.</a:t>
            </a:r>
          </a:p>
          <a:p>
            <a:endParaRPr lang="ru-RU" altLang="ru-RU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Зонд может погружаться как непосредственно в емкость, так и в выносную камеру.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Зонд должен иметь длину не более чем высота емкости/камеры.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Микроволновый импульс распространяется вниз по зонду, погруженному в технологическую среду, отражается при контакте со средой, имеющей другой коэффициент диэлектрической проницаемости. Разница во времени между моментом передачи радарного импульса и моментом приема эхо-сигнала пропорциональна расстоянию, согласно которому рассчитывается уровень жидкости или раздела сред.</a:t>
            </a:r>
            <a:endParaRPr lang="ru-RU" altLang="ru-RU" sz="140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8A4EAF-71E7-77EF-9EF1-9065EC218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815768" y="4057051"/>
            <a:ext cx="1674734" cy="24500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8DB7C6-0C00-B32C-AE44-4AB6198CEE1E}"/>
              </a:ext>
            </a:extLst>
          </p:cNvPr>
          <p:cNvSpPr txBox="1"/>
          <p:nvPr/>
        </p:nvSpPr>
        <p:spPr>
          <a:xfrm>
            <a:off x="1093181" y="5363088"/>
            <a:ext cx="21381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НОВИНКА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001DF4-FE45-0A34-CFCA-37717FFE6220}"/>
              </a:ext>
            </a:extLst>
          </p:cNvPr>
          <p:cNvSpPr txBox="1"/>
          <p:nvPr/>
        </p:nvSpPr>
        <p:spPr>
          <a:xfrm>
            <a:off x="4854105" y="4309551"/>
            <a:ext cx="43965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Установки гидроочистки и сепарации , отстойники и конденсатосборники на НПЗ для контроля уровня и границы  раздела  нефтепродуктов и воды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Ректификационные колонны, резервуары с технической водой (там, где сложные условия эксплуатации по температуре и давлению, насыщенному  пару, низкой диал. проницаемостью и налипанию)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30F27F5-D134-4C68-B33B-ED02F5516630}"/>
              </a:ext>
            </a:extLst>
          </p:cNvPr>
          <p:cNvSpPr txBox="1">
            <a:spLocks/>
          </p:cNvSpPr>
          <p:nvPr/>
        </p:nvSpPr>
        <p:spPr>
          <a:xfrm>
            <a:off x="453278" y="144901"/>
            <a:ext cx="8429465" cy="70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upermolot" panose="02000503050000020004" pitchFamily="2" charset="-52"/>
                <a:ea typeface="+mj-ea"/>
                <a:cs typeface="+mj-cs"/>
              </a:defRPr>
            </a:lvl1pPr>
          </a:lstStyle>
          <a:p>
            <a:r>
              <a:rPr lang="ru-RU" sz="2400" b="1" dirty="0"/>
              <a:t>Уровнемеры микроимпульсные  </a:t>
            </a:r>
            <a:r>
              <a:rPr lang="ru-RU" sz="2400" b="1" dirty="0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ЭЛМЕТРО-МПУ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37" y="1310384"/>
            <a:ext cx="3092596" cy="369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3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39</a:t>
            </a:fld>
            <a:endParaRPr lang="ru-RU" dirty="0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6BEE2C2-2D73-5AB9-C4AB-B26CF5669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323" y="945092"/>
            <a:ext cx="40088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Технические</a:t>
            </a:r>
            <a:r>
              <a:rPr lang="ru-RU" altLang="ru-RU" sz="1600" b="1" dirty="0">
                <a:solidFill>
                  <a:srgbClr val="008F3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характеристики</a:t>
            </a:r>
            <a:endParaRPr lang="ru-RU" altLang="ru-RU" sz="1600" b="1" dirty="0">
              <a:solidFill>
                <a:srgbClr val="008F3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30F27F5-D134-4C68-B33B-ED02F5516630}"/>
              </a:ext>
            </a:extLst>
          </p:cNvPr>
          <p:cNvSpPr txBox="1">
            <a:spLocks/>
          </p:cNvSpPr>
          <p:nvPr/>
        </p:nvSpPr>
        <p:spPr>
          <a:xfrm>
            <a:off x="453278" y="144901"/>
            <a:ext cx="8429465" cy="70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upermolot" panose="02000503050000020004" pitchFamily="2" charset="-52"/>
                <a:ea typeface="+mj-ea"/>
                <a:cs typeface="+mj-cs"/>
              </a:defRPr>
            </a:lvl1pPr>
          </a:lstStyle>
          <a:p>
            <a:r>
              <a:rPr lang="ru-RU" sz="2400" b="1" dirty="0"/>
              <a:t>Уровнемеры микроимпульсные  </a:t>
            </a:r>
            <a:r>
              <a:rPr lang="ru-RU" sz="2400" b="1" dirty="0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ЭЛМЕТРО-МПУ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70" y="1266868"/>
            <a:ext cx="3677755" cy="4777768"/>
          </a:xfrm>
          <a:prstGeom prst="rect">
            <a:avLst/>
          </a:prstGeom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3544932" y="1323577"/>
            <a:ext cx="8661049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Диапазон измерения: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Для тросового зонда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0 до 50 м </a:t>
            </a: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(мёртвая зона 0,1 м)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Для стержневого зонда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0 до 6 м </a:t>
            </a: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(мёртвая зона 0,1 м)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Для коаксиального зонда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0 до 6 м </a:t>
            </a: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(мёртвая зона 0,05 м)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Среды</a:t>
            </a:r>
            <a:r>
              <a:rPr lang="en-GB" altLang="ru-RU" sz="1600" dirty="0">
                <a:latin typeface="Open Sans" charset="0"/>
                <a:ea typeface="Open Sans" charset="0"/>
                <a:cs typeface="Open Sans" charset="0"/>
              </a:rPr>
              <a:t>: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жидкие и сыпучие</a:t>
            </a:r>
            <a:endParaRPr lang="ru-RU" altLang="ru-RU" sz="1600" b="1" dirty="0"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Предел абсолютной погрешности измерения уровня, мм</a:t>
            </a:r>
            <a:r>
              <a:rPr lang="en-US" altLang="ru-RU" sz="1600" dirty="0">
                <a:latin typeface="Open Sans" charset="0"/>
                <a:ea typeface="Open Sans" charset="0"/>
                <a:cs typeface="Open Sans" charset="0"/>
              </a:rPr>
              <a:t>: 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±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2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, ±3,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±3,5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±5,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±10</a:t>
            </a:r>
            <a:endParaRPr lang="ru-RU" altLang="ru-RU" sz="1600" b="1" dirty="0"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Предел абсолютной погрешности измерения межфазы, мм</a:t>
            </a:r>
            <a:r>
              <a:rPr lang="en-US" altLang="ru-RU" sz="1600" dirty="0">
                <a:latin typeface="Open Sans" charset="0"/>
                <a:ea typeface="Open Sans" charset="0"/>
                <a:cs typeface="Open Sans" charset="0"/>
              </a:rPr>
              <a:t>: 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±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3, ±10, ±15, ±25, ±50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endParaRPr lang="ru-RU" altLang="ru-RU" sz="16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Предел допускаемой дополнительной абсолютной погрешности измерения уровня, вызванной изменением температуры окружающей среды от нормальных условий на каждые 10 </a:t>
            </a:r>
            <a:r>
              <a:rPr lang="ru-RU" altLang="ru-RU" sz="16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°С</a:t>
            </a: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, мм</a:t>
            </a:r>
            <a:r>
              <a:rPr lang="en-US" altLang="ru-RU" sz="1600" dirty="0">
                <a:latin typeface="Open Sans" charset="0"/>
                <a:ea typeface="Open Sans" charset="0"/>
                <a:cs typeface="Open Sans" charset="0"/>
              </a:rPr>
              <a:t>: 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±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0,4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endParaRPr lang="ru-RU" altLang="ru-RU" sz="16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Open Sans" charset="0"/>
                <a:ea typeface="Open Sans" charset="0"/>
                <a:cs typeface="Open Sans" charset="0"/>
              </a:rPr>
              <a:t>Предел допускаемой приведенной погрешности преобразования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latin typeface="Open Sans" charset="0"/>
                <a:ea typeface="Open Sans" charset="0"/>
                <a:cs typeface="Open Sans" charset="0"/>
              </a:rPr>
              <a:t>       уровня среды в стандартный токовый выход 4-20 мА</a:t>
            </a:r>
            <a:r>
              <a:rPr lang="en-GB" sz="1600" dirty="0">
                <a:latin typeface="Open Sans" charset="0"/>
                <a:ea typeface="Open Sans" charset="0"/>
                <a:cs typeface="Open Sans" charset="0"/>
              </a:rPr>
              <a:t>:</a:t>
            </a:r>
            <a:r>
              <a:rPr lang="ru-RU" sz="16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0,03%</a:t>
            </a:r>
            <a:endParaRPr lang="ru-RU" sz="1600" b="1" dirty="0"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Напряжение питания</a:t>
            </a:r>
            <a:r>
              <a:rPr lang="en-GB" altLang="ru-RU" sz="1600" dirty="0">
                <a:latin typeface="Open Sans" charset="0"/>
                <a:ea typeface="Open Sans" charset="0"/>
                <a:cs typeface="Open Sans" charset="0"/>
              </a:rPr>
              <a:t>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1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4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-36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В </a:t>
            </a: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постоянного тока для общепромышленного исполнения</a:t>
            </a:r>
            <a:endParaRPr lang="ru-RU" altLang="ru-RU" sz="1600" b="1" dirty="0">
              <a:latin typeface="Open Sans" charset="0"/>
              <a:ea typeface="Open Sans" charset="0"/>
              <a:cs typeface="Open Sans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1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4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-3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0 В </a:t>
            </a: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постоянного тока для исполнения по взрывозащите </a:t>
            </a:r>
            <a:r>
              <a:rPr lang="ru-RU" altLang="ru-RU" sz="1600" b="1" dirty="0">
                <a:latin typeface="Open Sans" charset="0"/>
                <a:ea typeface="Open Sans" charset="0"/>
                <a:cs typeface="Open Sans" charset="0"/>
              </a:rPr>
              <a:t>«</a:t>
            </a:r>
            <a:r>
              <a:rPr lang="en-GB" altLang="ru-RU" sz="1600" b="1" dirty="0">
                <a:latin typeface="Open Sans" charset="0"/>
                <a:ea typeface="Open Sans" charset="0"/>
                <a:cs typeface="Open Sans" charset="0"/>
              </a:rPr>
              <a:t>I</a:t>
            </a:r>
            <a:r>
              <a:rPr lang="ru-RU" altLang="ru-RU" sz="1600" b="1" dirty="0">
                <a:latin typeface="Open Sans" charset="0"/>
                <a:ea typeface="Open Sans" charset="0"/>
                <a:cs typeface="Open Sans" charset="0"/>
              </a:rPr>
              <a:t>»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1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8</a:t>
            </a:r>
            <a:r>
              <a:rPr lang="en-US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-36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В </a:t>
            </a:r>
            <a:r>
              <a:rPr lang="ru-RU" altLang="ru-RU" sz="1600" dirty="0">
                <a:latin typeface="Open Sans" charset="0"/>
                <a:ea typeface="Open Sans" charset="0"/>
                <a:cs typeface="Open Sans" charset="0"/>
              </a:rPr>
              <a:t>постоянного тока для исполнения по взрывозащите </a:t>
            </a:r>
            <a:r>
              <a:rPr lang="ru-RU" altLang="ru-RU" sz="1600" b="1" dirty="0">
                <a:latin typeface="Open Sans" charset="0"/>
                <a:ea typeface="Open Sans" charset="0"/>
                <a:cs typeface="Open Sans" charset="0"/>
              </a:rPr>
              <a:t>«</a:t>
            </a:r>
            <a:r>
              <a:rPr lang="en-GB" altLang="ru-RU" sz="1600" b="1" dirty="0">
                <a:latin typeface="Open Sans" charset="0"/>
                <a:ea typeface="Open Sans" charset="0"/>
                <a:cs typeface="Open Sans" charset="0"/>
              </a:rPr>
              <a:t>G</a:t>
            </a:r>
            <a:r>
              <a:rPr lang="ru-RU" altLang="ru-RU" sz="1600" b="1" dirty="0">
                <a:latin typeface="Open Sans" charset="0"/>
                <a:ea typeface="Open Sans" charset="0"/>
                <a:cs typeface="Open Sans" charset="0"/>
              </a:rPr>
              <a:t>»</a:t>
            </a:r>
          </a:p>
          <a:p>
            <a:pPr>
              <a:spcAft>
                <a:spcPts val="600"/>
              </a:spcAft>
            </a:pPr>
            <a:endParaRPr lang="ru-RU" sz="1600" b="1" dirty="0"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789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4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8" y="161576"/>
            <a:ext cx="8704386" cy="70595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Supermolot" charset="-52"/>
                <a:cs typeface="Calibri" pitchFamily="34" charset="0"/>
              </a:rPr>
              <a:t>Несколько слов о компании…</a:t>
            </a:r>
            <a:endParaRPr lang="ru-RU" sz="2400" b="1" dirty="0">
              <a:solidFill>
                <a:srgbClr val="008F39"/>
              </a:solidFill>
              <a:latin typeface="Supermolot" charset="-52"/>
              <a:cs typeface="Calibri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00590" y="1048124"/>
            <a:ext cx="11008562" cy="5480727"/>
            <a:chOff x="-670719" y="1052513"/>
            <a:chExt cx="10673555" cy="5480727"/>
          </a:xfrm>
        </p:grpSpPr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8640" y="1052513"/>
              <a:ext cx="2279816" cy="20781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http://getbug.ru/wp-content/uploads/2016/12/spisok-instrumentov-dlya-testirovaniya-gl-500x383@2x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0964" y="1125538"/>
              <a:ext cx="2642376" cy="20237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http://ипа34.рф/wp-content/uploads/2016/06/sozdanie-novogo-tovara-v-biznese2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375" y="1052513"/>
              <a:ext cx="3084513" cy="18716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361" y="3872656"/>
              <a:ext cx="2948433" cy="19122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-55361" y="5923640"/>
              <a:ext cx="2846387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800" dirty="0">
                  <a:latin typeface="Open Sans" charset="0"/>
                  <a:ea typeface="Open Sans" charset="0"/>
                  <a:cs typeface="Open Sans" charset="0"/>
                </a:rPr>
                <a:t>Сертификация</a:t>
              </a: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6627812" y="3270995"/>
              <a:ext cx="2846387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800" dirty="0">
                  <a:latin typeface="Open Sans" charset="0"/>
                  <a:ea typeface="Open Sans" charset="0"/>
                  <a:cs typeface="Open Sans" charset="0"/>
                </a:rPr>
                <a:t>Испытания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-110331" y="3186874"/>
              <a:ext cx="2846388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800" dirty="0">
                  <a:latin typeface="Open Sans" charset="0"/>
                  <a:ea typeface="Open Sans" charset="0"/>
                  <a:cs typeface="Open Sans" charset="0"/>
                </a:rPr>
                <a:t>Аналитический обзор</a:t>
              </a:r>
            </a:p>
          </p:txBody>
        </p:sp>
        <p:sp>
          <p:nvSpPr>
            <p:cNvPr id="15" name="Выгнутая вправо стрелка 3"/>
            <p:cNvSpPr>
              <a:spLocks noChangeArrowheads="1"/>
            </p:cNvSpPr>
            <p:nvPr/>
          </p:nvSpPr>
          <p:spPr bwMode="auto">
            <a:xfrm>
              <a:off x="8709819" y="5020021"/>
              <a:ext cx="528637" cy="504825"/>
            </a:xfrm>
            <a:prstGeom prst="curvedLeftArrow">
              <a:avLst>
                <a:gd name="adj1" fmla="val 25000"/>
                <a:gd name="adj2" fmla="val 50000"/>
                <a:gd name="adj3" fmla="val 24972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16" name="Выгнутая вправо стрелка 3"/>
            <p:cNvSpPr>
              <a:spLocks noChangeArrowheads="1"/>
            </p:cNvSpPr>
            <p:nvPr/>
          </p:nvSpPr>
          <p:spPr bwMode="auto">
            <a:xfrm flipH="1">
              <a:off x="-670719" y="4722812"/>
              <a:ext cx="560387" cy="503238"/>
            </a:xfrm>
            <a:prstGeom prst="curvedLeftArrow">
              <a:avLst>
                <a:gd name="adj1" fmla="val 25000"/>
                <a:gd name="adj2" fmla="val 50000"/>
                <a:gd name="adj3" fmla="val 25055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3196775" y="3199045"/>
              <a:ext cx="2846388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800" dirty="0">
                  <a:latin typeface="Open Sans" charset="0"/>
                  <a:ea typeface="Open Sans" charset="0"/>
                  <a:cs typeface="Open Sans" charset="0"/>
                </a:rPr>
                <a:t>Разработка</a:t>
              </a:r>
            </a:p>
          </p:txBody>
        </p:sp>
        <p:sp>
          <p:nvSpPr>
            <p:cNvPr id="19" name="Стрелка вправо 2"/>
            <p:cNvSpPr>
              <a:spLocks noChangeArrowheads="1"/>
            </p:cNvSpPr>
            <p:nvPr/>
          </p:nvSpPr>
          <p:spPr bwMode="auto">
            <a:xfrm>
              <a:off x="6295878" y="1848642"/>
              <a:ext cx="471488" cy="366713"/>
            </a:xfrm>
            <a:prstGeom prst="rightArrow">
              <a:avLst>
                <a:gd name="adj1" fmla="val 50000"/>
                <a:gd name="adj2" fmla="val 50119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8" name="Стрелка вправо 2"/>
            <p:cNvSpPr>
              <a:spLocks noChangeArrowheads="1"/>
            </p:cNvSpPr>
            <p:nvPr/>
          </p:nvSpPr>
          <p:spPr bwMode="auto">
            <a:xfrm>
              <a:off x="2324560" y="1769350"/>
              <a:ext cx="503237" cy="366713"/>
            </a:xfrm>
            <a:prstGeom prst="rightArrow">
              <a:avLst>
                <a:gd name="adj1" fmla="val 50000"/>
                <a:gd name="adj2" fmla="val 49974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21" name="Стрелка вправо 2"/>
            <p:cNvSpPr>
              <a:spLocks noChangeArrowheads="1"/>
            </p:cNvSpPr>
            <p:nvPr/>
          </p:nvSpPr>
          <p:spPr bwMode="auto">
            <a:xfrm>
              <a:off x="3032872" y="4645402"/>
              <a:ext cx="503237" cy="366713"/>
            </a:xfrm>
            <a:prstGeom prst="rightArrow">
              <a:avLst>
                <a:gd name="adj1" fmla="val 50000"/>
                <a:gd name="adj2" fmla="val 49974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3284490" y="5822564"/>
              <a:ext cx="337734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800" dirty="0">
                  <a:latin typeface="Open Sans" charset="0"/>
                  <a:ea typeface="Open Sans" charset="0"/>
                  <a:cs typeface="Open Sans" charset="0"/>
                </a:rPr>
                <a:t>Техподдержка и сервисное обслуживание</a:t>
              </a:r>
            </a:p>
          </p:txBody>
        </p:sp>
        <p:sp>
          <p:nvSpPr>
            <p:cNvPr id="24" name="Выгнутая вправо стрелка 3"/>
            <p:cNvSpPr>
              <a:spLocks noChangeArrowheads="1"/>
            </p:cNvSpPr>
            <p:nvPr/>
          </p:nvSpPr>
          <p:spPr bwMode="auto">
            <a:xfrm>
              <a:off x="9474199" y="1931629"/>
              <a:ext cx="528637" cy="504825"/>
            </a:xfrm>
            <a:prstGeom prst="curvedLeftArrow">
              <a:avLst>
                <a:gd name="adj1" fmla="val 25000"/>
                <a:gd name="adj2" fmla="val 50000"/>
                <a:gd name="adj3" fmla="val 24972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25" name="Выгнутая вправо стрелка 3"/>
            <p:cNvSpPr>
              <a:spLocks noChangeArrowheads="1"/>
            </p:cNvSpPr>
            <p:nvPr/>
          </p:nvSpPr>
          <p:spPr bwMode="auto">
            <a:xfrm flipH="1">
              <a:off x="8051005" y="5020021"/>
              <a:ext cx="560387" cy="503238"/>
            </a:xfrm>
            <a:prstGeom prst="curvedLeftArrow">
              <a:avLst>
                <a:gd name="adj1" fmla="val 25000"/>
                <a:gd name="adj2" fmla="val 50000"/>
                <a:gd name="adj3" fmla="val 25055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604" y="3625058"/>
            <a:ext cx="2193395" cy="218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7628198" y="4336213"/>
            <a:ext cx="423893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defRPr sz="2800" b="1">
                <a:latin typeface="+mj-lt"/>
                <a:ea typeface="+mj-ea"/>
                <a:cs typeface="Calibri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/>
              <a:t>Своя разработка</a:t>
            </a:r>
          </a:p>
        </p:txBody>
      </p:sp>
    </p:spTree>
    <p:extLst>
      <p:ext uri="{BB962C8B-B14F-4D97-AF65-F5344CB8AC3E}">
        <p14:creationId xmlns:p14="http://schemas.microsoft.com/office/powerpoint/2010/main" val="942646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mtClean="0"/>
              <a:t>40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30F27F5-D134-4C68-B33B-ED02F5516630}"/>
              </a:ext>
            </a:extLst>
          </p:cNvPr>
          <p:cNvSpPr txBox="1">
            <a:spLocks/>
          </p:cNvSpPr>
          <p:nvPr/>
        </p:nvSpPr>
        <p:spPr>
          <a:xfrm>
            <a:off x="453278" y="144901"/>
            <a:ext cx="8429465" cy="70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upermolot" panose="02000503050000020004" pitchFamily="2" charset="-52"/>
                <a:ea typeface="+mj-ea"/>
                <a:cs typeface="+mj-cs"/>
              </a:defRPr>
            </a:lvl1pPr>
          </a:lstStyle>
          <a:p>
            <a:r>
              <a:rPr lang="ru-RU" sz="2400" b="1" dirty="0"/>
              <a:t>Уровнемеры микроимпульсные  </a:t>
            </a:r>
            <a:r>
              <a:rPr lang="ru-RU" sz="2400" b="1" dirty="0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ЭЛМЕТРО-МПУ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8565" y="1378472"/>
            <a:ext cx="12160361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Измерение уровня среды и межфазы (раздел сред)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ru-RU" altLang="ru-RU" sz="1400" dirty="0">
                <a:latin typeface="Open Sans" charset="0"/>
                <a:ea typeface="Open Sans" charset="0"/>
                <a:cs typeface="Open Sans" charset="0"/>
              </a:rPr>
              <a:t>Присоединение к процессу:</a:t>
            </a:r>
            <a:r>
              <a:rPr lang="en-GB" altLang="ru-RU" sz="14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фланцы, штуцеры </a:t>
            </a:r>
            <a:r>
              <a:rPr lang="en-GB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G1-1/2, </a:t>
            </a: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М48х2 или на заказ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Вычисление объема по калибровочной таблице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Кусочно-линейная коррекция измеренного значения</a:t>
            </a:r>
          </a:p>
          <a:p>
            <a:pPr marL="285750" lvl="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Два языка интерфейса: русский и английский</a:t>
            </a:r>
          </a:p>
          <a:p>
            <a:pPr marL="285750" lvl="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Двух-объемный корпус из алюминия</a:t>
            </a:r>
            <a:r>
              <a:rPr lang="en-GB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: </a:t>
            </a: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улучшенные характеристики по ЭМС</a:t>
            </a:r>
          </a:p>
          <a:p>
            <a:pPr marL="285750" lvl="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Есть самодиагностика работы </a:t>
            </a: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с выдачей кодов системных ошибок и ошибок процесса, статуса устройства, соотношения сигнал/шум, детектирования наличия налипаний на зонде, повреждения зонда, полного затопления зонда</a:t>
            </a:r>
          </a:p>
          <a:p>
            <a:pPr marL="285750" lvl="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Возможность</a:t>
            </a:r>
            <a:r>
              <a:rPr lang="en-US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гибкой настройки уровнемера </a:t>
            </a: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(диапазон, мёртвая зона, тип зонда, тип среды, демпфирование, скорость процесса)</a:t>
            </a:r>
          </a:p>
          <a:p>
            <a:pPr marL="285750" lvl="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Встроенный режим симуляции тока, уровня, расстояния</a:t>
            </a:r>
          </a:p>
          <a:p>
            <a:pPr marL="285750" lvl="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Сервисные функции прибора: </a:t>
            </a: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сброс прибора до заводских настроек, настройка блокировки изменения параметров устройств, настройка адреса устройств в сети Modbus или HART, формирование и редактирование профиля ложного эхо-сигнала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Режим работы с компенсацией эхо-пустого резервуара</a:t>
            </a:r>
            <a:r>
              <a:rPr lang="en-GB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: </a:t>
            </a: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снижение мёртвой и переходных зон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Обратный метод измерения уровня по смещению пика от конца зонда</a:t>
            </a:r>
            <a:r>
              <a:rPr lang="en-US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: </a:t>
            </a: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для сред с малой диэлектрической проницаемостью</a:t>
            </a:r>
            <a:endParaRPr lang="ru-RU" sz="1400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Автоматическое определение диэлектрической проницаемости газовой фазы  и диэлектрической проницаемости верхней среды</a:t>
            </a:r>
            <a:endParaRPr lang="en-US" sz="1400" b="1" dirty="0">
              <a:solidFill>
                <a:srgbClr val="008F39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Автоматическое определение диэлектрической проницаемости водяного пара (по </a:t>
            </a:r>
            <a:r>
              <a:rPr lang="en-GB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P, T</a:t>
            </a:r>
            <a:r>
              <a:rPr lang="ru-RU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)</a:t>
            </a:r>
            <a:r>
              <a:rPr lang="en-GB" sz="14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: </a:t>
            </a: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для измерения уровня воды в барабанах котлов 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6BEE2C2-2D73-5AB9-C4AB-B26CF5669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396" y="967491"/>
            <a:ext cx="5514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Функциональные возможности и преимущества</a:t>
            </a:r>
            <a:endParaRPr lang="ru-RU" altLang="ru-RU" sz="1600" b="1" dirty="0">
              <a:solidFill>
                <a:srgbClr val="008F39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7" y="161576"/>
            <a:ext cx="10161113" cy="705950"/>
          </a:xfrm>
        </p:spPr>
        <p:txBody>
          <a:bodyPr>
            <a:noAutofit/>
          </a:bodyPr>
          <a:lstStyle/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Видеографические регистраторы и функциональная аппаратура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41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566936" y="3079133"/>
            <a:ext cx="25436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dirty="0">
                <a:latin typeface="Open Sans" charset="0"/>
                <a:ea typeface="Open Sans" charset="0"/>
                <a:cs typeface="Open Sans" charset="0"/>
              </a:rPr>
              <a:t>Источники питания постоянного тока </a:t>
            </a:r>
          </a:p>
          <a:p>
            <a:pPr algn="ctr" eaLnBrk="1" hangingPunct="1">
              <a:defRPr/>
            </a:pPr>
            <a:r>
              <a:rPr lang="ru-RU" altLang="ru-RU" b="1" dirty="0">
                <a:latin typeface="Open Sans" charset="0"/>
                <a:ea typeface="Open Sans" charset="0"/>
                <a:cs typeface="Open Sans" charset="0"/>
              </a:rPr>
              <a:t>ЭЛМЕТРО-ИПТ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751366" y="4748375"/>
            <a:ext cx="2244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dirty="0">
                <a:latin typeface="Open Sans" charset="0"/>
                <a:ea typeface="Open Sans" charset="0"/>
                <a:cs typeface="Open Sans" charset="0"/>
              </a:rPr>
              <a:t>Модемы  </a:t>
            </a:r>
          </a:p>
          <a:p>
            <a:pPr algn="ctr" eaLnBrk="1" hangingPunct="1">
              <a:defRPr/>
            </a:pPr>
            <a:r>
              <a:rPr lang="ru-RU" altLang="ru-RU" b="1" dirty="0">
                <a:latin typeface="Open Sans" charset="0"/>
                <a:ea typeface="Open Sans" charset="0"/>
                <a:cs typeface="Open Sans" charset="0"/>
              </a:rPr>
              <a:t>ЭЛМЕТРО-808М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892689" y="4060654"/>
            <a:ext cx="1961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dirty="0">
                <a:latin typeface="Open Sans" charset="0"/>
                <a:ea typeface="Open Sans" charset="0"/>
                <a:cs typeface="Open Sans" charset="0"/>
              </a:rPr>
              <a:t>Конверторы </a:t>
            </a:r>
          </a:p>
          <a:p>
            <a:pPr algn="ctr" eaLnBrk="1" hangingPunct="1">
              <a:defRPr/>
            </a:pPr>
            <a:r>
              <a:rPr lang="en-US" altLang="ru-RU" b="1" dirty="0">
                <a:latin typeface="Open Sans" charset="0"/>
                <a:ea typeface="Open Sans" charset="0"/>
                <a:cs typeface="Open Sans" charset="0"/>
              </a:rPr>
              <a:t>USB-RS-485</a:t>
            </a:r>
            <a:endParaRPr lang="ru-RU" altLang="ru-RU" b="1" dirty="0">
              <a:latin typeface="Open Sans" charset="0"/>
              <a:ea typeface="Open Sans" charset="0"/>
              <a:cs typeface="Open Sans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098653" y="1053661"/>
            <a:ext cx="0" cy="51097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0">
            <a:extLst>
              <a:ext uri="{FF2B5EF4-FFF2-40B4-BE49-F238E27FC236}">
                <a16:creationId xmlns:a16="http://schemas.microsoft.com/office/drawing/2014/main" id="{E2CC432A-A804-A0B1-B015-4D0D26CD681E}"/>
              </a:ext>
            </a:extLst>
          </p:cNvPr>
          <p:cNvSpPr txBox="1"/>
          <p:nvPr/>
        </p:nvSpPr>
        <p:spPr>
          <a:xfrm>
            <a:off x="1742892" y="1053979"/>
            <a:ext cx="2396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Open Sans" charset="0"/>
                <a:ea typeface="Open Sans" charset="0"/>
                <a:cs typeface="Open Sans" charset="0"/>
              </a:rPr>
              <a:t>Видеографические регистраторы </a:t>
            </a:r>
            <a:r>
              <a:rPr lang="ru-RU" b="1" dirty="0">
                <a:latin typeface="Open Sans" charset="0"/>
                <a:ea typeface="Open Sans" charset="0"/>
                <a:cs typeface="Open Sans" charset="0"/>
              </a:rPr>
              <a:t>ЭЛМЕТРО-ВиЭР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516" y="2693918"/>
            <a:ext cx="2809703" cy="3069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9885" y="2530175"/>
            <a:ext cx="1950205" cy="221820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E2CC432A-A804-A0B1-B015-4D0D26CD681E}"/>
              </a:ext>
            </a:extLst>
          </p:cNvPr>
          <p:cNvSpPr txBox="1"/>
          <p:nvPr/>
        </p:nvSpPr>
        <p:spPr>
          <a:xfrm>
            <a:off x="7829742" y="1192247"/>
            <a:ext cx="2396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Open Sans" charset="0"/>
                <a:ea typeface="Open Sans" charset="0"/>
                <a:cs typeface="Open Sans" charset="0"/>
              </a:rPr>
              <a:t>Функциональная аппаратура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5998" y="2259242"/>
            <a:ext cx="2070396" cy="20474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272" y="3010188"/>
            <a:ext cx="1012351" cy="15673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4374" y="4326297"/>
            <a:ext cx="1729048" cy="13492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6848" y="5000917"/>
            <a:ext cx="2064947" cy="105102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493131" y="2370753"/>
            <a:ext cx="2691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dirty="0">
                <a:latin typeface="Open Sans" charset="0"/>
                <a:ea typeface="Open Sans" charset="0"/>
                <a:cs typeface="Open Sans" charset="0"/>
              </a:rPr>
              <a:t>Модули ввода-вывода  </a:t>
            </a:r>
          </a:p>
          <a:p>
            <a:pPr algn="ctr" eaLnBrk="1" hangingPunct="1">
              <a:defRPr/>
            </a:pPr>
            <a:r>
              <a:rPr lang="ru-RU" altLang="ru-RU" b="1" dirty="0">
                <a:latin typeface="Open Sans" charset="0"/>
                <a:ea typeface="Open Sans" charset="0"/>
                <a:cs typeface="Open Sans" charset="0"/>
              </a:rPr>
              <a:t>ЭЛМЕТРО-МВВ</a:t>
            </a:r>
          </a:p>
        </p:txBody>
      </p:sp>
    </p:spTree>
    <p:extLst>
      <p:ext uri="{BB962C8B-B14F-4D97-AF65-F5344CB8AC3E}">
        <p14:creationId xmlns:p14="http://schemas.microsoft.com/office/powerpoint/2010/main" val="4275923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42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87" y="186348"/>
            <a:ext cx="10161113" cy="705950"/>
          </a:xfrm>
        </p:spPr>
        <p:txBody>
          <a:bodyPr>
            <a:noAutofit/>
          </a:bodyPr>
          <a:lstStyle/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Видеографические регистраторы 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ЭЛМЕТРО-ВиЭР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C432A-A804-A0B1-B015-4D0D26CD681E}"/>
              </a:ext>
            </a:extLst>
          </p:cNvPr>
          <p:cNvSpPr txBox="1"/>
          <p:nvPr/>
        </p:nvSpPr>
        <p:spPr>
          <a:xfrm>
            <a:off x="648000" y="1511934"/>
            <a:ext cx="8496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dirty="0">
                <a:latin typeface="Open Sans"/>
                <a:ea typeface="Calibri"/>
                <a:cs typeface="Times New Roman"/>
              </a:rPr>
              <a:t>Возможности </a:t>
            </a:r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контроллера</a:t>
            </a:r>
            <a:r>
              <a:rPr lang="ru-RU" sz="1600" dirty="0">
                <a:latin typeface="Open Sans"/>
                <a:ea typeface="Calibri"/>
                <a:cs typeface="Times New Roman"/>
              </a:rPr>
              <a:t> в формате регистратора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dirty="0">
                <a:latin typeface="Open Sans"/>
                <a:ea typeface="Calibri"/>
                <a:cs typeface="Times New Roman"/>
              </a:rPr>
              <a:t>Высокое быстродействие (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до 0,1 с</a:t>
            </a:r>
            <a:r>
              <a:rPr lang="ru-RU" sz="1600" dirty="0">
                <a:latin typeface="Open Sans"/>
                <a:ea typeface="Calibri"/>
                <a:cs typeface="Times New Roman"/>
              </a:rPr>
              <a:t>), параллельный опрос каналов.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Межканальная гальваническая изоляция</a:t>
            </a:r>
            <a:r>
              <a:rPr lang="ru-RU" sz="1600" dirty="0">
                <a:latin typeface="Open Sans"/>
                <a:ea typeface="Calibri"/>
                <a:cs typeface="Times New Roman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dirty="0">
                <a:latin typeface="Open Sans"/>
                <a:ea typeface="Calibri"/>
                <a:cs typeface="Times New Roman"/>
              </a:rPr>
              <a:t>До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20</a:t>
            </a:r>
            <a:r>
              <a:rPr lang="ru-RU" sz="1600" dirty="0">
                <a:latin typeface="Open Sans"/>
                <a:ea typeface="Calibri"/>
                <a:cs typeface="Times New Roman"/>
              </a:rPr>
              <a:t> универсальных аналоговых входов (возможность расширения до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64 </a:t>
            </a:r>
            <a:r>
              <a:rPr lang="ru-RU" sz="1600" dirty="0">
                <a:latin typeface="Open Sans" charset="0"/>
                <a:ea typeface="Open Sans" charset="0"/>
                <a:cs typeface="Open Sans" charset="0"/>
              </a:rPr>
              <a:t>с ЭЛМЕТРО-МВВ</a:t>
            </a:r>
            <a:r>
              <a:rPr lang="ru-RU" sz="1600" dirty="0">
                <a:latin typeface="Open Sans"/>
                <a:ea typeface="Calibri"/>
                <a:cs typeface="Times New Roman"/>
              </a:rPr>
              <a:t>).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Взрывозащищенное</a:t>
            </a:r>
            <a:r>
              <a:rPr lang="ru-RU" sz="1600" dirty="0">
                <a:latin typeface="Open Sans"/>
                <a:ea typeface="Calibri"/>
                <a:cs typeface="Times New Roman"/>
              </a:rPr>
              <a:t> (ЭЛМЕТРО-ВиЭР-104К-</a:t>
            </a:r>
            <a:r>
              <a:rPr lang="en-US" sz="1600" dirty="0">
                <a:latin typeface="Open Sans"/>
                <a:ea typeface="Calibri"/>
                <a:cs typeface="Times New Roman"/>
              </a:rPr>
              <a:t>Ex</a:t>
            </a:r>
            <a:r>
              <a:rPr lang="ru-RU" sz="1600" dirty="0">
                <a:latin typeface="Open Sans"/>
                <a:ea typeface="Calibri"/>
                <a:cs typeface="Times New Roman"/>
              </a:rPr>
              <a:t>) и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общепромышленное</a:t>
            </a:r>
            <a:r>
              <a:rPr lang="ru-RU" sz="1600" dirty="0">
                <a:latin typeface="Open Sans"/>
                <a:ea typeface="Calibri"/>
                <a:cs typeface="Times New Roman"/>
              </a:rPr>
              <a:t> исполнения.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dirty="0">
                <a:latin typeface="Open Sans"/>
                <a:ea typeface="Calibri"/>
                <a:cs typeface="Times New Roman"/>
              </a:rPr>
              <a:t>Развитая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самодиагностика</a:t>
            </a:r>
            <a:r>
              <a:rPr lang="ru-RU" sz="1600" dirty="0">
                <a:latin typeface="Open Sans"/>
                <a:ea typeface="Calibri"/>
                <a:cs typeface="Times New Roman"/>
              </a:rPr>
              <a:t>,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математический анализ</a:t>
            </a:r>
            <a:r>
              <a:rPr lang="ru-RU" sz="1600" dirty="0">
                <a:latin typeface="Open Sans"/>
                <a:ea typeface="Calibri"/>
                <a:cs typeface="Times New Roman"/>
              </a:rPr>
              <a:t> и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настройка систем управления</a:t>
            </a:r>
            <a:r>
              <a:rPr lang="ru-RU" sz="1600" dirty="0">
                <a:latin typeface="Open Sans"/>
                <a:ea typeface="Calibri"/>
                <a:cs typeface="Times New Roman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dirty="0">
                <a:latin typeface="Open Sans"/>
                <a:ea typeface="Calibri"/>
                <a:cs typeface="Times New Roman"/>
              </a:rPr>
              <a:t>Возможность сбора данных от датчиков с выходом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RS-485 (Modbus RTU).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Журнал событий, метки, архивирование, работа по расписанию, готовые отчёты</a:t>
            </a:r>
            <a:r>
              <a:rPr lang="ru-RU" sz="1600" dirty="0">
                <a:latin typeface="Open Sans"/>
                <a:ea typeface="Calibri"/>
                <a:cs typeface="Times New Roman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Позиционное и ПИД-регулирование</a:t>
            </a:r>
            <a:r>
              <a:rPr lang="ru-RU" sz="1600" dirty="0">
                <a:latin typeface="Open Sans"/>
                <a:ea typeface="Calibri"/>
                <a:cs typeface="Times New Roman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1600" dirty="0">
                <a:latin typeface="Open Sans"/>
                <a:ea typeface="Calibri"/>
                <a:cs typeface="Times New Roman"/>
              </a:rPr>
              <a:t>Отображение в виде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мнемосхем, трендов, шкал, циферблата </a:t>
            </a:r>
            <a:r>
              <a:rPr lang="ru-RU" sz="1600" dirty="0">
                <a:latin typeface="Open Sans"/>
                <a:ea typeface="Calibri"/>
                <a:cs typeface="Times New Roman"/>
              </a:rPr>
              <a:t>или в виде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цифрового табло</a:t>
            </a:r>
            <a:r>
              <a:rPr lang="ru-RU" sz="1600" dirty="0">
                <a:latin typeface="Open Sans"/>
                <a:ea typeface="Calibri"/>
                <a:cs typeface="Times New Roman"/>
              </a:rPr>
              <a:t>.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36BEE2C2-2D73-5AB9-C4AB-B26CF5669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654" y="1069667"/>
            <a:ext cx="44833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Технические характеристики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0" y="1053617"/>
            <a:ext cx="2800809" cy="2743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9947" y="3973536"/>
            <a:ext cx="2010790" cy="239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36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6" descr="http://grettamebel.ru/uploads/gaqsmallmec.pn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9817" y="1572025"/>
            <a:ext cx="47164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35" y="2159089"/>
            <a:ext cx="3794918" cy="432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Прямоугольник 1"/>
          <p:cNvSpPr>
            <a:spLocks noChangeArrowheads="1"/>
          </p:cNvSpPr>
          <p:nvPr/>
        </p:nvSpPr>
        <p:spPr bwMode="auto">
          <a:xfrm>
            <a:off x="7009154" y="1931107"/>
            <a:ext cx="29367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49263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49263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49263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49263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0000FF"/>
              </a:buClr>
            </a:pPr>
            <a:r>
              <a:rPr lang="ru-RU" altLang="ru-RU" sz="2000" b="1" dirty="0">
                <a:solidFill>
                  <a:srgbClr val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ПИД-регулирование</a:t>
            </a:r>
          </a:p>
        </p:txBody>
      </p:sp>
      <p:sp>
        <p:nvSpPr>
          <p:cNvPr id="29702" name="Прямоугольник 6"/>
          <p:cNvSpPr>
            <a:spLocks noChangeArrowheads="1"/>
          </p:cNvSpPr>
          <p:nvPr/>
        </p:nvSpPr>
        <p:spPr bwMode="auto">
          <a:xfrm>
            <a:off x="643944" y="4534369"/>
            <a:ext cx="605019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49263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49263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49263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49263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0000FF"/>
              </a:buClr>
            </a:pPr>
            <a:r>
              <a:rPr lang="ru-RU" altLang="ru-RU" sz="2000" b="1" dirty="0">
                <a:solidFill>
                  <a:srgbClr val="000000"/>
                </a:solidFill>
              </a:rPr>
              <a:t>Объединение функций </a:t>
            </a:r>
            <a:r>
              <a:rPr lang="ru-RU" altLang="ru-RU" sz="2000" b="1" dirty="0">
                <a:solidFill>
                  <a:srgbClr val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регистраторов</a:t>
            </a:r>
            <a:r>
              <a:rPr lang="ru-RU" altLang="ru-RU" sz="2000" b="1" dirty="0">
                <a:solidFill>
                  <a:srgbClr val="000000"/>
                </a:solidFill>
              </a:rPr>
              <a:t> и промышленных контроллеров. Возможность автоматизации периферийных объектов без крупных финансовых вложений.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02749" y="1110360"/>
            <a:ext cx="878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Возможность построения локальной автоматизации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 txBox="1">
            <a:spLocks/>
          </p:cNvSpPr>
          <p:nvPr/>
        </p:nvSpPr>
        <p:spPr>
          <a:xfrm>
            <a:off x="379887" y="102507"/>
            <a:ext cx="10161113" cy="705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upermolot" panose="02000503050000020004" pitchFamily="2" charset="-52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Видеографические регистраторы 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ЭЛМЕТРО-ВиЭР</a:t>
            </a:r>
          </a:p>
          <a:p>
            <a:r>
              <a:rPr lang="ru-RU" altLang="ru-RU" sz="2400" b="1" dirty="0">
                <a:latin typeface="Supermolot" charset="-52"/>
                <a:ea typeface="Open Sans" charset="0"/>
                <a:cs typeface="Open Sans" charset="0"/>
              </a:rPr>
              <a:t>в качестве  </a:t>
            </a:r>
            <a:r>
              <a:rPr lang="ru-RU" altLang="ru-RU" sz="2400" b="1" dirty="0">
                <a:solidFill>
                  <a:srgbClr val="00B050"/>
                </a:solidFill>
                <a:latin typeface="Supermolot" charset="-52"/>
                <a:ea typeface="Open Sans" charset="0"/>
                <a:cs typeface="Open Sans" charset="0"/>
              </a:rPr>
              <a:t>контроллера</a:t>
            </a:r>
          </a:p>
        </p:txBody>
      </p:sp>
    </p:spTree>
    <p:extLst>
      <p:ext uri="{BB962C8B-B14F-4D97-AF65-F5344CB8AC3E}">
        <p14:creationId xmlns:p14="http://schemas.microsoft.com/office/powerpoint/2010/main" val="12853288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972" y="3218099"/>
            <a:ext cx="2448081" cy="244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44</a:t>
            </a:fld>
            <a:endParaRPr lang="ru-RU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238" y="1898922"/>
            <a:ext cx="1889067" cy="188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593" y="3002693"/>
            <a:ext cx="5349965" cy="340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55776" y="1499173"/>
            <a:ext cx="8158462" cy="201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buChar char="•"/>
              <a:defRPr sz="2600" b="1">
                <a:solidFill>
                  <a:srgbClr val="003366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342900">
              <a:spcBef>
                <a:spcPct val="10000"/>
              </a:spcBef>
              <a:buClr>
                <a:srgbClr val="00B050"/>
              </a:buClr>
              <a:buFont typeface="Open Sans" pitchFamily="34" charset="0"/>
              <a:buChar char="»"/>
            </a:pPr>
            <a:r>
              <a:rPr lang="ru-RU" altLang="ru-RU" sz="2000" b="0" dirty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Использование штатных инструментов конфигурирования – отсутствие требований к квалификации персонала</a:t>
            </a:r>
          </a:p>
          <a:p>
            <a:pPr algn="just" defTabSz="342900">
              <a:spcBef>
                <a:spcPct val="10000"/>
              </a:spcBef>
              <a:buClr>
                <a:srgbClr val="00B050"/>
              </a:buClr>
              <a:buFont typeface="Open Sans" pitchFamily="34" charset="0"/>
              <a:buChar char="»"/>
            </a:pPr>
            <a:r>
              <a:rPr lang="ru-RU" altLang="ru-RU" sz="2000" b="0" dirty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Скриптовый язык для реализации любого сценария работы (условия, циклы, автоматы конечных состояний)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C88C18C-CF64-40F0-4DE0-01C00097614E}"/>
              </a:ext>
            </a:extLst>
          </p:cNvPr>
          <p:cNvSpPr/>
          <p:nvPr/>
        </p:nvSpPr>
        <p:spPr>
          <a:xfrm>
            <a:off x="1702749" y="1037508"/>
            <a:ext cx="878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Варианты программирования / конфигурирования: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 txBox="1">
            <a:spLocks/>
          </p:cNvSpPr>
          <p:nvPr/>
        </p:nvSpPr>
        <p:spPr>
          <a:xfrm>
            <a:off x="379887" y="102507"/>
            <a:ext cx="10161113" cy="705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upermolot" panose="02000503050000020004" pitchFamily="2" charset="-52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Видеографические регистраторы 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ЭЛМЕТРО-ВиЭР</a:t>
            </a:r>
          </a:p>
          <a:p>
            <a:r>
              <a:rPr lang="ru-RU" altLang="ru-RU" sz="2400" b="1" dirty="0">
                <a:latin typeface="Supermolot" charset="-52"/>
                <a:ea typeface="Open Sans" charset="0"/>
                <a:cs typeface="Open Sans" charset="0"/>
              </a:rPr>
              <a:t>в качестве  </a:t>
            </a:r>
            <a:r>
              <a:rPr lang="ru-RU" altLang="ru-RU" sz="2400" b="1" dirty="0">
                <a:solidFill>
                  <a:srgbClr val="00B050"/>
                </a:solidFill>
                <a:latin typeface="Supermolot" charset="-52"/>
                <a:ea typeface="Open Sans" charset="0"/>
                <a:cs typeface="Open Sans" charset="0"/>
              </a:rPr>
              <a:t>контроллера</a:t>
            </a:r>
          </a:p>
        </p:txBody>
      </p:sp>
    </p:spTree>
    <p:extLst>
      <p:ext uri="{BB962C8B-B14F-4D97-AF65-F5344CB8AC3E}">
        <p14:creationId xmlns:p14="http://schemas.microsoft.com/office/powerpoint/2010/main" val="2739209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3FC02B-4DB9-4A46-AD25-C27CD04BA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0594D-C45A-4FE7-AC7E-DDD9F49E77F4}" type="slidenum">
              <a:rPr lang="ru-RU" smtClean="0"/>
              <a:t>45</a:t>
            </a:fld>
            <a:endParaRPr lang="ru-RU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FAD093F2-F4E7-427C-998F-F19FEEE504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81CAE223-0589-4808-9726-6C754EEDBD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8A7D81C-ED7A-516A-A686-C30686106066}"/>
              </a:ext>
            </a:extLst>
          </p:cNvPr>
          <p:cNvSpPr txBox="1">
            <a:spLocks/>
          </p:cNvSpPr>
          <p:nvPr/>
        </p:nvSpPr>
        <p:spPr>
          <a:xfrm>
            <a:off x="473236" y="135516"/>
            <a:ext cx="8004558" cy="73474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Supermolot" charset="-52"/>
                <a:ea typeface="+mj-ea"/>
                <a:cs typeface="Calibri" pitchFamily="34" charset="0"/>
              </a:defRPr>
            </a:lvl1pPr>
          </a:lstStyle>
          <a:p>
            <a:r>
              <a:rPr lang="ru-RU" altLang="ru-RU" dirty="0"/>
              <a:t>Пример системы малой автоматизации</a:t>
            </a:r>
          </a:p>
          <a:p>
            <a:r>
              <a:rPr lang="ru-RU" dirty="0"/>
              <a:t>Автоматизация ГРС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AB5214-858F-7771-4F2F-D20037DB6350}"/>
              </a:ext>
            </a:extLst>
          </p:cNvPr>
          <p:cNvSpPr txBox="1"/>
          <p:nvPr/>
        </p:nvSpPr>
        <p:spPr>
          <a:xfrm>
            <a:off x="411982" y="1123382"/>
            <a:ext cx="568401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Назначение системы: </a:t>
            </a:r>
            <a:endParaRPr lang="ru-RU" altLang="ru-RU" sz="2000" dirty="0">
              <a:solidFill>
                <a:prstClr val="black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повышение надёжности эксплуатации;</a:t>
            </a:r>
          </a:p>
          <a:p>
            <a:pPr marL="285750" indent="-285750">
              <a:buFontTx/>
              <a:buChar char="-"/>
            </a:pP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непрерывный мониторинг давления, температуры, расхода газа на входе и выходе ГРС</a:t>
            </a:r>
            <a:r>
              <a:rPr lang="en-US" altLang="ru-RU" sz="2000" dirty="0">
                <a:solidFill>
                  <a:prstClr val="black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/</a:t>
            </a: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ДНС/…;</a:t>
            </a:r>
          </a:p>
          <a:p>
            <a:pPr marL="285750" indent="-285750">
              <a:buFontTx/>
              <a:buChar char="-"/>
            </a:pP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контроль загазованности;</a:t>
            </a:r>
            <a:endParaRPr lang="en-US" altLang="ru-RU" sz="2000" dirty="0">
              <a:solidFill>
                <a:prstClr val="black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контроль пламени;</a:t>
            </a:r>
          </a:p>
          <a:p>
            <a:pPr marL="285750" indent="-285750">
              <a:buFontTx/>
              <a:buChar char="-"/>
            </a:pP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выдача предупредительной и аварийной сигнализации оперативному персоналу на мобильное устройство;</a:t>
            </a:r>
          </a:p>
          <a:p>
            <a:pPr marL="285750" indent="-285750">
              <a:buFontTx/>
              <a:buChar char="-"/>
            </a:pP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сбор, архивирование и передача информации о технологических параметрах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фиксация и архивирование событий;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диспетчеризация данных на АРМ;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и печать отчётов.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3A66EB51-6086-7EA8-0932-28DA8EF369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id="{E2888B73-9931-7826-9E5C-3048980CB8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336780" y="36766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C28A72D-60C0-BE87-CEC7-2A6D5FE28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5262" y="1238104"/>
            <a:ext cx="3532823" cy="468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41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0479" y="136524"/>
            <a:ext cx="6290971" cy="7347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altLang="ru-RU" b="1" dirty="0">
                <a:cs typeface="Calibri" pitchFamily="34" charset="0"/>
              </a:rPr>
              <a:t>Решение по автоматизации ГРС </a:t>
            </a:r>
            <a:br>
              <a:rPr lang="ru-RU" altLang="ru-RU" b="1" dirty="0">
                <a:cs typeface="Calibri" pitchFamily="34" charset="0"/>
              </a:rPr>
            </a:br>
            <a:r>
              <a:rPr lang="ru-RU" altLang="ru-RU" b="1" dirty="0">
                <a:cs typeface="Calibri" pitchFamily="34" charset="0"/>
              </a:rPr>
              <a:t>п. Смоленский – мнемосхема </a:t>
            </a:r>
            <a:r>
              <a:rPr lang="ru-RU" altLang="ru-RU" b="1" dirty="0" err="1">
                <a:cs typeface="Calibri" pitchFamily="34" charset="0"/>
              </a:rPr>
              <a:t>ВиЭР</a:t>
            </a:r>
            <a:endParaRPr lang="ru-RU" b="1" dirty="0">
              <a:cs typeface="Calibri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46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14E33C-37F5-9006-E859-42FC68233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588" y="959511"/>
            <a:ext cx="7770813" cy="55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14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B4D0-79A4-4AAC-A3A6-9B8413CEE0FC}" type="slidenum">
              <a:rPr lang="ru-RU" smtClean="0">
                <a:solidFill>
                  <a:schemeClr val="tx1"/>
                </a:solidFill>
              </a:r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103842" y="1046163"/>
            <a:ext cx="9984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18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Средства поверки СИ давления, температуры, электрических сигналов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 txBox="1">
            <a:spLocks/>
          </p:cNvSpPr>
          <p:nvPr/>
        </p:nvSpPr>
        <p:spPr>
          <a:xfrm>
            <a:off x="379887" y="186348"/>
            <a:ext cx="6630513" cy="70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upermolot" panose="02000503050000020004" pitchFamily="2" charset="-52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Метрологическое оборудование. </a:t>
            </a:r>
          </a:p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Цифровые калибраторы 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ЭлМетро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8792" y="1695394"/>
            <a:ext cx="2459115" cy="24720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46"/>
          <a:stretch/>
        </p:blipFill>
        <p:spPr>
          <a:xfrm>
            <a:off x="810006" y="2387288"/>
            <a:ext cx="1864312" cy="29017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35"/>
          <a:stretch/>
        </p:blipFill>
        <p:spPr>
          <a:xfrm>
            <a:off x="3138226" y="1485165"/>
            <a:ext cx="5343750" cy="280182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4"/>
          <a:stretch/>
        </p:blipFill>
        <p:spPr>
          <a:xfrm>
            <a:off x="3138226" y="4106314"/>
            <a:ext cx="1502033" cy="21876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7788" y="4106314"/>
            <a:ext cx="2423605" cy="236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14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0680" y="1160741"/>
            <a:ext cx="104339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     Стенды для поверки и калибровки: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СИ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избыточного</a:t>
            </a:r>
            <a:r>
              <a:rPr lang="ru-RU" dirty="0"/>
              <a:t>,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абсолютного</a:t>
            </a:r>
            <a:r>
              <a:rPr lang="ru-RU" dirty="0"/>
              <a:t> и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дифференциального</a:t>
            </a:r>
            <a:r>
              <a:rPr lang="ru-RU" dirty="0"/>
              <a:t> давлений в диапазоне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минус 95 кПа до 160 МПа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СИ температуры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минус 90 °С до 1600 ° С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уровнемеров всех типов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500 мм до 30 м </a:t>
            </a:r>
            <a:r>
              <a:rPr lang="ru-RU" dirty="0"/>
              <a:t>с абсолютной погрешностью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0,3 мм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газоанализаторов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рулеток (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до 100 м</a:t>
            </a:r>
            <a:r>
              <a:rPr lang="ru-RU" dirty="0"/>
              <a:t>), метроштоков (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до 5 м</a:t>
            </a:r>
            <a:r>
              <a:rPr lang="ru-RU" dirty="0"/>
              <a:t>), реек нивелирных и линеек (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до 4 м</a:t>
            </a:r>
            <a:r>
              <a:rPr lang="ru-RU" dirty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электрических щитовых приборов (всех типов в том числе и релейной автоматики), СИ измерения электрических величин, счетчиков электрической энергии.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вакууметров термопарных и ионизационных в диапазоне 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10</a:t>
            </a:r>
            <a:r>
              <a:rPr lang="ru-RU" sz="1600" b="1" baseline="300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-3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до 10</a:t>
            </a:r>
            <a:r>
              <a:rPr lang="ru-RU" sz="1600" b="1" baseline="300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-9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мм. рт. ст.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PH-метров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средств линейно-угловых измерений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датчиков вибрации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кондуктометров и пр.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219" y="5131059"/>
            <a:ext cx="11103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   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Учебные стенды для изучения: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средств измерений давления, средств измерений температуры, уровня, вторичных приборов, приборов учета газа и других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 txBox="1">
            <a:spLocks/>
          </p:cNvSpPr>
          <p:nvPr/>
        </p:nvSpPr>
        <p:spPr>
          <a:xfrm>
            <a:off x="379887" y="186348"/>
            <a:ext cx="10161113" cy="70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upermolot" panose="02000503050000020004" pitchFamily="2" charset="-52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Метрологические и учебные стенды, лаборатории, </a:t>
            </a:r>
          </a:p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установки 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ЭлМетро</a:t>
            </a:r>
          </a:p>
        </p:txBody>
      </p:sp>
    </p:spTree>
    <p:extLst>
      <p:ext uri="{BB962C8B-B14F-4D97-AF65-F5344CB8AC3E}">
        <p14:creationId xmlns:p14="http://schemas.microsoft.com/office/powerpoint/2010/main" val="31602424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DAFA83-F042-602E-200E-9324DE0F8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20" y="3858017"/>
            <a:ext cx="3437058" cy="265551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044B559-5C78-4E4D-90DE-6A0C020CC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922" y="101143"/>
            <a:ext cx="77724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Примеры планирования</a:t>
            </a:r>
          </a:p>
          <a:p>
            <a:pPr eaLnBrk="1" hangingPunct="1">
              <a:defRPr/>
            </a:pP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метрологических лабораторий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D3229C-BD38-A115-6D3C-66FFCC773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42" y="2179530"/>
            <a:ext cx="8106630" cy="455998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238E49-C032-2866-EFD0-CABF407AF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8" y="1027526"/>
            <a:ext cx="5321474" cy="299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09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Text Box 6"/>
          <p:cNvSpPr txBox="1">
            <a:spLocks noChangeArrowheads="1"/>
          </p:cNvSpPr>
          <p:nvPr/>
        </p:nvSpPr>
        <p:spPr bwMode="auto">
          <a:xfrm>
            <a:off x="480219" y="147639"/>
            <a:ext cx="619283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Supermolot" charset="-52"/>
                <a:ea typeface="+mj-ea"/>
                <a:cs typeface="Calibri" pitchFamily="34" charset="0"/>
              </a:defRPr>
            </a:lvl1pPr>
          </a:lstStyle>
          <a:p>
            <a:r>
              <a:rPr lang="ru-RU" altLang="ru-RU" dirty="0"/>
              <a:t>Полный цикл производства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FF259AF-A35C-58D0-03B4-113E58EF12C5}"/>
              </a:ext>
            </a:extLst>
          </p:cNvPr>
          <p:cNvGrpSpPr/>
          <p:nvPr/>
        </p:nvGrpSpPr>
        <p:grpSpPr>
          <a:xfrm>
            <a:off x="292100" y="1461242"/>
            <a:ext cx="7880351" cy="3935515"/>
            <a:chOff x="115579" y="1524000"/>
            <a:chExt cx="8666471" cy="4273341"/>
          </a:xfrm>
        </p:grpSpPr>
        <p:pic>
          <p:nvPicPr>
            <p:cNvPr id="6146" name="Рисунок 1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" y="15240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Рисунок 2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6450" y="15240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Рисунок 3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850" y="15240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9" name="Рисунок 4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0" y="15240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0" name="Рисунок 6"/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084429"/>
              <a:ext cx="1154112" cy="115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Рисунок 7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6450" y="4054266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Рисунок 10"/>
            <p:cNvPicPr>
              <a:picLocks noChangeAspect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850" y="4095541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Рисунок 12"/>
            <p:cNvPicPr>
              <a:picLocks noChangeAspect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850" y="15240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 Box 6"/>
            <p:cNvSpPr txBox="1">
              <a:spLocks noChangeArrowheads="1"/>
            </p:cNvSpPr>
            <p:nvPr/>
          </p:nvSpPr>
          <p:spPr bwMode="auto">
            <a:xfrm>
              <a:off x="411852" y="2854325"/>
              <a:ext cx="2846387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b="1" dirty="0">
                  <a:solidFill>
                    <a:srgbClr val="000000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Поверхностный монтаж</a:t>
              </a:r>
            </a:p>
          </p:txBody>
        </p:sp>
        <p:sp>
          <p:nvSpPr>
            <p:cNvPr id="6157" name="Text Box 6"/>
            <p:cNvSpPr txBox="1">
              <a:spLocks noChangeArrowheads="1"/>
            </p:cNvSpPr>
            <p:nvPr/>
          </p:nvSpPr>
          <p:spPr bwMode="auto">
            <a:xfrm>
              <a:off x="3630612" y="2767319"/>
              <a:ext cx="1430337" cy="609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b="1" dirty="0">
                  <a:solidFill>
                    <a:srgbClr val="000000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Визуальный контроль</a:t>
              </a:r>
            </a:p>
          </p:txBody>
        </p:sp>
        <p:sp>
          <p:nvSpPr>
            <p:cNvPr id="6158" name="Text Box 6"/>
            <p:cNvSpPr txBox="1">
              <a:spLocks noChangeArrowheads="1"/>
            </p:cNvSpPr>
            <p:nvPr/>
          </p:nvSpPr>
          <p:spPr bwMode="auto">
            <a:xfrm>
              <a:off x="5305121" y="2764631"/>
              <a:ext cx="1431925" cy="609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b="1" dirty="0">
                  <a:solidFill>
                    <a:srgbClr val="000000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Навесной монтаж</a:t>
              </a:r>
            </a:p>
          </p:txBody>
        </p:sp>
        <p:sp>
          <p:nvSpPr>
            <p:cNvPr id="6159" name="Text Box 6"/>
            <p:cNvSpPr txBox="1">
              <a:spLocks noChangeArrowheads="1"/>
            </p:cNvSpPr>
            <p:nvPr/>
          </p:nvSpPr>
          <p:spPr bwMode="auto">
            <a:xfrm>
              <a:off x="6955876" y="2767319"/>
              <a:ext cx="1589087" cy="609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b="1" dirty="0">
                  <a:solidFill>
                    <a:srgbClr val="000000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Функциональный контроль</a:t>
              </a:r>
            </a:p>
          </p:txBody>
        </p:sp>
        <p:sp>
          <p:nvSpPr>
            <p:cNvPr id="6160" name="Text Box 6"/>
            <p:cNvSpPr txBox="1">
              <a:spLocks noChangeArrowheads="1"/>
            </p:cNvSpPr>
            <p:nvPr/>
          </p:nvSpPr>
          <p:spPr bwMode="auto">
            <a:xfrm>
              <a:off x="227314" y="5378241"/>
              <a:ext cx="1603685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b="1" dirty="0">
                  <a:solidFill>
                    <a:srgbClr val="000000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Влагозащита</a:t>
              </a:r>
            </a:p>
          </p:txBody>
        </p:sp>
        <p:sp>
          <p:nvSpPr>
            <p:cNvPr id="6161" name="Text Box 6"/>
            <p:cNvSpPr txBox="1">
              <a:spLocks noChangeArrowheads="1"/>
            </p:cNvSpPr>
            <p:nvPr/>
          </p:nvSpPr>
          <p:spPr bwMode="auto">
            <a:xfrm>
              <a:off x="1745659" y="5390941"/>
              <a:ext cx="1884955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b="1" dirty="0">
                  <a:solidFill>
                    <a:srgbClr val="000000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Термонаработка</a:t>
              </a:r>
            </a:p>
          </p:txBody>
        </p:sp>
        <p:sp>
          <p:nvSpPr>
            <p:cNvPr id="6162" name="Text Box 6"/>
            <p:cNvSpPr txBox="1">
              <a:spLocks noChangeArrowheads="1"/>
            </p:cNvSpPr>
            <p:nvPr/>
          </p:nvSpPr>
          <p:spPr bwMode="auto">
            <a:xfrm>
              <a:off x="3775442" y="5390941"/>
              <a:ext cx="3014662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b="1" dirty="0">
                  <a:solidFill>
                    <a:srgbClr val="000000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Окончательная проверка</a:t>
              </a:r>
            </a:p>
          </p:txBody>
        </p:sp>
        <p:pic>
          <p:nvPicPr>
            <p:cNvPr id="6163" name="Рисунок 11"/>
            <p:cNvPicPr>
              <a:picLocks noChangeAspect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1" y="4054267"/>
              <a:ext cx="1184275" cy="118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4" name="Рисунок 1"/>
            <p:cNvPicPr>
              <a:picLocks noChangeAspect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0264" y="4079667"/>
              <a:ext cx="1158875" cy="115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5" name="Text Box 6"/>
            <p:cNvSpPr txBox="1">
              <a:spLocks noChangeArrowheads="1"/>
            </p:cNvSpPr>
            <p:nvPr/>
          </p:nvSpPr>
          <p:spPr bwMode="auto">
            <a:xfrm>
              <a:off x="7029450" y="5390941"/>
              <a:ext cx="1485900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b="1" dirty="0">
                  <a:solidFill>
                    <a:srgbClr val="000000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Первичная поверка</a:t>
              </a:r>
            </a:p>
          </p:txBody>
        </p:sp>
        <p:sp>
          <p:nvSpPr>
            <p:cNvPr id="6166" name="Стрелка вправо 2"/>
            <p:cNvSpPr>
              <a:spLocks noChangeArrowheads="1"/>
            </p:cNvSpPr>
            <p:nvPr/>
          </p:nvSpPr>
          <p:spPr bwMode="auto">
            <a:xfrm>
              <a:off x="1704975" y="1993901"/>
              <a:ext cx="319088" cy="489109"/>
            </a:xfrm>
            <a:prstGeom prst="rightArrow">
              <a:avLst>
                <a:gd name="adj1" fmla="val 50000"/>
                <a:gd name="adj2" fmla="val 50108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6167" name="Стрелка вправо 22"/>
            <p:cNvSpPr>
              <a:spLocks noChangeArrowheads="1"/>
            </p:cNvSpPr>
            <p:nvPr/>
          </p:nvSpPr>
          <p:spPr bwMode="auto">
            <a:xfrm>
              <a:off x="3348038" y="1981201"/>
              <a:ext cx="317500" cy="489109"/>
            </a:xfrm>
            <a:prstGeom prst="rightArrow">
              <a:avLst>
                <a:gd name="adj1" fmla="val 50000"/>
                <a:gd name="adj2" fmla="val 49859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6168" name="Стрелка вправо 23"/>
            <p:cNvSpPr>
              <a:spLocks noChangeArrowheads="1"/>
            </p:cNvSpPr>
            <p:nvPr/>
          </p:nvSpPr>
          <p:spPr bwMode="auto">
            <a:xfrm>
              <a:off x="5041900" y="1981201"/>
              <a:ext cx="319088" cy="489109"/>
            </a:xfrm>
            <a:prstGeom prst="rightArrow">
              <a:avLst>
                <a:gd name="adj1" fmla="val 50000"/>
                <a:gd name="adj2" fmla="val 50108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6169" name="Стрелка вправо 24"/>
            <p:cNvSpPr>
              <a:spLocks noChangeArrowheads="1"/>
            </p:cNvSpPr>
            <p:nvPr/>
          </p:nvSpPr>
          <p:spPr bwMode="auto">
            <a:xfrm>
              <a:off x="6721475" y="1981201"/>
              <a:ext cx="319088" cy="489109"/>
            </a:xfrm>
            <a:prstGeom prst="rightArrow">
              <a:avLst>
                <a:gd name="adj1" fmla="val 50000"/>
                <a:gd name="adj2" fmla="val 50108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6170" name="Стрелка вправо 25"/>
            <p:cNvSpPr>
              <a:spLocks noChangeArrowheads="1"/>
            </p:cNvSpPr>
            <p:nvPr/>
          </p:nvSpPr>
          <p:spPr bwMode="auto">
            <a:xfrm>
              <a:off x="1704975" y="4547979"/>
              <a:ext cx="319088" cy="489109"/>
            </a:xfrm>
            <a:prstGeom prst="rightArrow">
              <a:avLst>
                <a:gd name="adj1" fmla="val 50000"/>
                <a:gd name="adj2" fmla="val 50108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6171" name="Стрелка вправо 26"/>
            <p:cNvSpPr>
              <a:spLocks noChangeArrowheads="1"/>
            </p:cNvSpPr>
            <p:nvPr/>
          </p:nvSpPr>
          <p:spPr bwMode="auto">
            <a:xfrm>
              <a:off x="3311525" y="4547979"/>
              <a:ext cx="319088" cy="489109"/>
            </a:xfrm>
            <a:prstGeom prst="rightArrow">
              <a:avLst>
                <a:gd name="adj1" fmla="val 50000"/>
                <a:gd name="adj2" fmla="val 50108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6172" name="Стрелка вправо 27"/>
            <p:cNvSpPr>
              <a:spLocks noChangeArrowheads="1"/>
            </p:cNvSpPr>
            <p:nvPr/>
          </p:nvSpPr>
          <p:spPr bwMode="auto">
            <a:xfrm>
              <a:off x="5064125" y="4547979"/>
              <a:ext cx="319088" cy="489109"/>
            </a:xfrm>
            <a:prstGeom prst="rightArrow">
              <a:avLst>
                <a:gd name="adj1" fmla="val 50000"/>
                <a:gd name="adj2" fmla="val 50108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6173" name="Стрелка вправо 28"/>
            <p:cNvSpPr>
              <a:spLocks noChangeArrowheads="1"/>
            </p:cNvSpPr>
            <p:nvPr/>
          </p:nvSpPr>
          <p:spPr bwMode="auto">
            <a:xfrm>
              <a:off x="6738938" y="4552742"/>
              <a:ext cx="317500" cy="489109"/>
            </a:xfrm>
            <a:prstGeom prst="rightArrow">
              <a:avLst>
                <a:gd name="adj1" fmla="val 50000"/>
                <a:gd name="adj2" fmla="val 49859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6174" name="Выгнутая вправо стрелка 3"/>
            <p:cNvSpPr>
              <a:spLocks noChangeArrowheads="1"/>
            </p:cNvSpPr>
            <p:nvPr/>
          </p:nvSpPr>
          <p:spPr bwMode="auto">
            <a:xfrm>
              <a:off x="8515350" y="2172724"/>
              <a:ext cx="266700" cy="374809"/>
            </a:xfrm>
            <a:prstGeom prst="curvedLeftArrow">
              <a:avLst>
                <a:gd name="adj1" fmla="val 24999"/>
                <a:gd name="adj2" fmla="val 49998"/>
                <a:gd name="adj3" fmla="val 25000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6175" name="Выгнутая влево стрелка 4"/>
            <p:cNvSpPr>
              <a:spLocks noChangeArrowheads="1"/>
            </p:cNvSpPr>
            <p:nvPr/>
          </p:nvSpPr>
          <p:spPr bwMode="auto">
            <a:xfrm>
              <a:off x="115579" y="4249991"/>
              <a:ext cx="293689" cy="589122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008F39"/>
            </a:solidFill>
            <a:ln w="9525" algn="ctr">
              <a:solidFill>
                <a:schemeClr val="hlink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</p:grpSp>
      <p:pic>
        <p:nvPicPr>
          <p:cNvPr id="8" name="Рисунок 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1349" y="3920106"/>
            <a:ext cx="3562402" cy="2375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MakarovP\Desktop\Disk_D\people\pavel\2024\отчеты 2024\презентация2023\Макарову\out\уст.jpg">
            <a:extLst>
              <a:ext uri="{FF2B5EF4-FFF2-40B4-BE49-F238E27FC236}">
                <a16:creationId xmlns:a16="http://schemas.microsoft.com/office/drawing/2014/main" id="{8E7DC59B-A994-B756-4140-4617717C9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349" y="1088049"/>
            <a:ext cx="3545851" cy="2659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64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 txBox="1">
            <a:spLocks/>
          </p:cNvSpPr>
          <p:nvPr/>
        </p:nvSpPr>
        <p:spPr>
          <a:xfrm>
            <a:off x="379887" y="186348"/>
            <a:ext cx="10161113" cy="70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upermolot" panose="02000503050000020004" pitchFamily="2" charset="-52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Метрологические стенды 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ЭлМетро </a:t>
            </a:r>
            <a:r>
              <a:rPr lang="ru-RU" altLang="ru-RU" sz="2400" b="1" dirty="0">
                <a:latin typeface="Supermolot" charset="-52"/>
                <a:ea typeface="Open Sans" charset="0"/>
                <a:cs typeface="Open Sans" charset="0"/>
              </a:rPr>
              <a:t>для поверки </a:t>
            </a:r>
          </a:p>
          <a:p>
            <a:r>
              <a:rPr lang="ru-RU" altLang="ru-RU" sz="2400" b="1" dirty="0">
                <a:latin typeface="Supermolot" charset="-52"/>
                <a:ea typeface="Open Sans" charset="0"/>
                <a:cs typeface="Open Sans" charset="0"/>
              </a:rPr>
              <a:t>СИ давления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59" y="1556533"/>
            <a:ext cx="5860107" cy="36174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621" y="2441121"/>
            <a:ext cx="4405991" cy="3665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203" y="5390361"/>
            <a:ext cx="5594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Метрологический стенд для калибровки манометров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 датчиков давления ЭЛМЕТРО-СПДМ-К-ЭКМ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39216" y="1502797"/>
            <a:ext cx="3296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Установка вакуумметрическая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поверочная ЭЛМЕТРО-УВ-7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7355" y="1518699"/>
            <a:ext cx="1999265" cy="338554"/>
          </a:xfrm>
          <a:prstGeom prst="rect">
            <a:avLst/>
          </a:prstGeom>
          <a:noFill/>
          <a:ln>
            <a:solidFill>
              <a:srgbClr val="008F3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-0,1 до 60 МПа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45832" y="5004690"/>
            <a:ext cx="2229713" cy="338554"/>
          </a:xfrm>
          <a:prstGeom prst="rect">
            <a:avLst/>
          </a:prstGeom>
          <a:noFill/>
          <a:ln>
            <a:solidFill>
              <a:srgbClr val="008F3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1•10</a:t>
            </a:r>
            <a:r>
              <a:rPr lang="ru-RU" sz="1600" b="1" baseline="300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-5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до 1•10</a:t>
            </a:r>
            <a:r>
              <a:rPr lang="ru-RU" sz="1600" b="1" baseline="30000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5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 Па</a:t>
            </a:r>
          </a:p>
        </p:txBody>
      </p:sp>
    </p:spTree>
    <p:extLst>
      <p:ext uri="{BB962C8B-B14F-4D97-AF65-F5344CB8AC3E}">
        <p14:creationId xmlns:p14="http://schemas.microsoft.com/office/powerpoint/2010/main" val="23263510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 txBox="1">
            <a:spLocks/>
          </p:cNvSpPr>
          <p:nvPr/>
        </p:nvSpPr>
        <p:spPr>
          <a:xfrm>
            <a:off x="379887" y="186348"/>
            <a:ext cx="10161113" cy="70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upermolot" panose="02000503050000020004" pitchFamily="2" charset="-52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Метрологические стенды </a:t>
            </a:r>
            <a:r>
              <a:rPr lang="ru-RU" altLang="ru-RU" sz="2400" b="1" dirty="0" err="1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ЭлМетро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 </a:t>
            </a:r>
            <a:r>
              <a:rPr lang="ru-RU" altLang="ru-RU" sz="2400" b="1" dirty="0">
                <a:latin typeface="Supermolot" charset="-52"/>
                <a:ea typeface="Open Sans" charset="0"/>
                <a:cs typeface="Open Sans" charset="0"/>
              </a:rPr>
              <a:t>для поверки </a:t>
            </a:r>
          </a:p>
          <a:p>
            <a:r>
              <a:rPr lang="ru-RU" altLang="ru-RU" sz="2400" b="1" dirty="0">
                <a:latin typeface="Supermolot" charset="-52"/>
                <a:ea typeface="Open Sans" charset="0"/>
                <a:cs typeface="Open Sans" charset="0"/>
              </a:rPr>
              <a:t>СИ температуры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67" y="1243363"/>
            <a:ext cx="6419850" cy="4814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1" y="1134831"/>
            <a:ext cx="5068670" cy="36494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60751" y="5631265"/>
            <a:ext cx="5998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Метрологический стенд для поверки и калибровки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преобразователей температуры ЭЛМЕТРО-СПТ-30-850-К-S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2057" y="4905955"/>
            <a:ext cx="5243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Метрологический стенд для поверки, калибровки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датчиков температуры ЭЛМЕТРО-СПТ-3Т-К-СТ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10622" y="1271160"/>
            <a:ext cx="1877052" cy="338554"/>
          </a:xfrm>
          <a:prstGeom prst="rect">
            <a:avLst/>
          </a:prstGeom>
          <a:noFill/>
          <a:ln>
            <a:solidFill>
              <a:srgbClr val="008F3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-50 до 1200 </a:t>
            </a:r>
            <a:r>
              <a:rPr lang="en-US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º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919" y="1984513"/>
            <a:ext cx="1760034" cy="338554"/>
          </a:xfrm>
          <a:prstGeom prst="rect">
            <a:avLst/>
          </a:prstGeom>
          <a:noFill/>
          <a:ln>
            <a:solidFill>
              <a:srgbClr val="008F3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от -30 до 850 </a:t>
            </a:r>
            <a:r>
              <a:rPr lang="en-US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º</a:t>
            </a:r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С</a:t>
            </a:r>
          </a:p>
        </p:txBody>
      </p:sp>
    </p:spTree>
    <p:extLst>
      <p:ext uri="{BB962C8B-B14F-4D97-AF65-F5344CB8AC3E}">
        <p14:creationId xmlns:p14="http://schemas.microsoft.com/office/powerpoint/2010/main" val="11991656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 txBox="1">
            <a:spLocks/>
          </p:cNvSpPr>
          <p:nvPr/>
        </p:nvSpPr>
        <p:spPr>
          <a:xfrm>
            <a:off x="379887" y="186348"/>
            <a:ext cx="10161113" cy="70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upermolot" panose="02000503050000020004" pitchFamily="2" charset="-52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Метрологические стенды </a:t>
            </a:r>
            <a:r>
              <a:rPr lang="ru-RU" altLang="ru-RU" sz="2400" b="1" dirty="0" err="1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ЭлМетро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 </a:t>
            </a:r>
            <a:r>
              <a:rPr lang="ru-RU" altLang="ru-RU" sz="2400" b="1" dirty="0">
                <a:latin typeface="Supermolot" charset="-52"/>
                <a:ea typeface="Open Sans" charset="0"/>
                <a:cs typeface="Open Sans" charset="0"/>
              </a:rPr>
              <a:t>для поверки </a:t>
            </a:r>
          </a:p>
          <a:p>
            <a:r>
              <a:rPr lang="ru-RU" altLang="ru-RU" sz="2400" b="1" dirty="0">
                <a:latin typeface="Supermolot" charset="-52"/>
                <a:ea typeface="Open Sans" charset="0"/>
                <a:cs typeface="Open Sans" charset="0"/>
              </a:rPr>
              <a:t>СИ уровня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9221" y="1174021"/>
            <a:ext cx="4525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Стенды для поверки и калибровки средств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измерений уровня ЭЛМЕТРО-СПУ-А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6134" y="4864033"/>
            <a:ext cx="2169184" cy="584775"/>
          </a:xfrm>
          <a:prstGeom prst="rect">
            <a:avLst/>
          </a:prstGeom>
          <a:noFill/>
          <a:ln>
            <a:solidFill>
              <a:srgbClr val="008F3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имитация уровня </a:t>
            </a:r>
          </a:p>
          <a:p>
            <a:pPr algn="ctr"/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до 30 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927" y="39235"/>
            <a:ext cx="3343524" cy="63991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8398" y="5636194"/>
            <a:ext cx="4525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Стенды для поверки и калибровки средств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измерений уровня ЭЛМЕТРО-СПУ-Ж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42" y="2005287"/>
            <a:ext cx="4697370" cy="30437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32718" y="1842164"/>
            <a:ext cx="2470548" cy="584775"/>
          </a:xfrm>
          <a:prstGeom prst="rect">
            <a:avLst/>
          </a:prstGeom>
          <a:noFill/>
          <a:ln>
            <a:solidFill>
              <a:srgbClr val="008F3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реальное измерение</a:t>
            </a:r>
          </a:p>
          <a:p>
            <a:pPr algn="ctr"/>
            <a:r>
              <a:rPr lang="ru-RU" sz="1600" b="1" dirty="0">
                <a:solidFill>
                  <a:srgbClr val="008F39"/>
                </a:solidFill>
                <a:latin typeface="Open Sans" charset="0"/>
                <a:ea typeface="Open Sans" charset="0"/>
                <a:cs typeface="Open Sans" charset="0"/>
              </a:rPr>
              <a:t>до 6 м</a:t>
            </a:r>
          </a:p>
        </p:txBody>
      </p:sp>
    </p:spTree>
    <p:extLst>
      <p:ext uri="{BB962C8B-B14F-4D97-AF65-F5344CB8AC3E}">
        <p14:creationId xmlns:p14="http://schemas.microsoft.com/office/powerpoint/2010/main" val="414808329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 txBox="1">
            <a:spLocks/>
          </p:cNvSpPr>
          <p:nvPr/>
        </p:nvSpPr>
        <p:spPr>
          <a:xfrm>
            <a:off x="379887" y="186348"/>
            <a:ext cx="10161113" cy="70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upermolot" panose="02000503050000020004" pitchFamily="2" charset="-52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latin typeface="Supermolot" charset="-52"/>
                <a:cs typeface="Calibri" pitchFamily="34" charset="0"/>
              </a:rPr>
              <a:t>Метрологические стенды </a:t>
            </a:r>
            <a:r>
              <a:rPr lang="ru-RU" altLang="ru-RU" sz="2400" b="1" dirty="0" err="1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ЭлМетро</a:t>
            </a:r>
            <a:r>
              <a:rPr lang="ru-RU" altLang="ru-RU" sz="2400" b="1" dirty="0">
                <a:solidFill>
                  <a:srgbClr val="008F39"/>
                </a:solidFill>
                <a:latin typeface="Supermolot" charset="-52"/>
                <a:ea typeface="Open Sans" charset="0"/>
                <a:cs typeface="Open Sans" charset="0"/>
              </a:rPr>
              <a:t> </a:t>
            </a:r>
            <a:r>
              <a:rPr lang="ru-RU" altLang="ru-RU" sz="2400" b="1" dirty="0">
                <a:latin typeface="Supermolot" charset="-52"/>
                <a:ea typeface="Open Sans" charset="0"/>
                <a:cs typeface="Open Sans" charset="0"/>
              </a:rPr>
              <a:t>для поверки </a:t>
            </a:r>
          </a:p>
          <a:p>
            <a:r>
              <a:rPr lang="ru-RU" altLang="ru-RU" sz="2400" b="1" dirty="0">
                <a:latin typeface="Supermolot" charset="-52"/>
                <a:ea typeface="Open Sans" charset="0"/>
                <a:cs typeface="Open Sans" charset="0"/>
              </a:rPr>
              <a:t>СИ газоанализаторов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1608365"/>
            <a:ext cx="6106885" cy="45801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32929" y="1200647"/>
            <a:ext cx="4000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Стенд для поверки газоанализаторов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ЭЛЕМЕТРО-СПГ-К-Н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133" y="4941736"/>
            <a:ext cx="5292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Стенд для поверки, калибровки газоанализаторов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 сигнализаторов ЭЛМЕТРО-СПГ-Г-8П-2Н-К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E5CDC6-91E9-7A69-F0EC-8BAC341F49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0" b="10751"/>
          <a:stretch/>
        </p:blipFill>
        <p:spPr>
          <a:xfrm>
            <a:off x="156962" y="1239106"/>
            <a:ext cx="5786651" cy="322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622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C4FE65-9402-FF2C-A03D-ED6B6B4EA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311" y="242462"/>
            <a:ext cx="632532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Учебные стенды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3854" y="6504317"/>
            <a:ext cx="491706" cy="277544"/>
          </a:xfrm>
        </p:spPr>
        <p:txBody>
          <a:bodyPr/>
          <a:lstStyle/>
          <a:p>
            <a:fld id="{E686B4D0-79A4-4AAC-A3A6-9B8413CEE0FC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A2F982-734C-D2FC-2986-EED384FFA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18" y="3867852"/>
            <a:ext cx="3385263" cy="25389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64CB62-F1FA-0C8B-32BA-CF1D85C7A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79" y="1001529"/>
            <a:ext cx="3691742" cy="27688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A000AC-87DA-2BD5-F190-DA1CA075B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6" y="1160863"/>
            <a:ext cx="6958592" cy="52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70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C4FE65-9402-FF2C-A03D-ED6B6B4EA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311" y="335768"/>
            <a:ext cx="632532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Дидактические материалы к учебным стендам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209321-4F8C-CA7D-9D0F-AB87C872B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311" y="1821968"/>
            <a:ext cx="2722493" cy="36299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0E4654-6250-7FA0-7A45-5CE3C6DCF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55" y="1796916"/>
            <a:ext cx="2722492" cy="36299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A28B04-6AE8-17A7-D43A-F4147F5772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678" y="1796916"/>
            <a:ext cx="2722493" cy="3629990"/>
          </a:xfrm>
          <a:prstGeom prst="rect">
            <a:avLst/>
          </a:prstGeom>
        </p:spPr>
      </p:pic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3854" y="6504317"/>
            <a:ext cx="491706" cy="277544"/>
          </a:xfrm>
        </p:spPr>
        <p:txBody>
          <a:bodyPr/>
          <a:lstStyle/>
          <a:p>
            <a:fld id="{E686B4D0-79A4-4AAC-A3A6-9B8413CEE0FC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73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A00016-3B37-2709-BE80-802DF6047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049" y="1040623"/>
            <a:ext cx="4584096" cy="34380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7F98F2-EA68-3CAA-8181-28DEB140DC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871" y="3388221"/>
            <a:ext cx="3963464" cy="29725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0F9847-D825-643E-3FC3-63F9E64EF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311" y="3429000"/>
            <a:ext cx="3888821" cy="29166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FA69BD-5F3B-558A-FBB7-ADBC81BC5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311" y="335768"/>
            <a:ext cx="632532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Дидактические материалы к учебным стендам</a:t>
            </a: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3854" y="6504317"/>
            <a:ext cx="491706" cy="277544"/>
          </a:xfrm>
        </p:spPr>
        <p:txBody>
          <a:bodyPr/>
          <a:lstStyle/>
          <a:p>
            <a:fld id="{E686B4D0-79A4-4AAC-A3A6-9B8413CEE0FC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83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D78FA9-9F5E-25A7-A1F4-B2FFE6F59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905" y="1362270"/>
            <a:ext cx="3509209" cy="46932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D4836A-DAB2-BF79-25B0-5BAE6D974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888" y="1362270"/>
            <a:ext cx="3324419" cy="469329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6DA6265-CDA9-5A79-9938-55164EAD1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311" y="335768"/>
            <a:ext cx="632532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Дидактические материалы к учебным стендам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B5400EC2-78A3-4834-B064-07B5414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3854" y="6504317"/>
            <a:ext cx="491706" cy="277544"/>
          </a:xfrm>
        </p:spPr>
        <p:txBody>
          <a:bodyPr/>
          <a:lstStyle/>
          <a:p>
            <a:fld id="{E686B4D0-79A4-4AAC-A3A6-9B8413CEE0FC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127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74C33EA-FFAE-A8F8-B435-FAABD6435A56}"/>
              </a:ext>
            </a:extLst>
          </p:cNvPr>
          <p:cNvSpPr/>
          <p:nvPr/>
        </p:nvSpPr>
        <p:spPr>
          <a:xfrm>
            <a:off x="2315368" y="2263391"/>
            <a:ext cx="7561263" cy="3232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4000" b="1" dirty="0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Спасибо за внимание</a:t>
            </a:r>
          </a:p>
          <a:p>
            <a:pPr algn="ctr">
              <a:spcBef>
                <a:spcPts val="0"/>
              </a:spcBef>
              <a:defRPr/>
            </a:pPr>
            <a:endParaRPr lang="ru-RU" sz="2000" b="1" dirty="0">
              <a:solidFill>
                <a:srgbClr val="33CC33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Александров Антон Владимирович, 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Коммерческий директор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hlinkClick r:id="rId3"/>
              </a:rPr>
              <a:t>aav@elmetro.ru</a:t>
            </a: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+7 (351) 220-12-34, доб. 2107 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+7 922 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012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0199</a:t>
            </a: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defRPr/>
            </a:pP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82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6</a:t>
            </a:fld>
            <a:endParaRPr lang="ru-RU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059" y="1253018"/>
            <a:ext cx="4055010" cy="4901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210695-5472-3337-C364-13C790359E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202" y="1254261"/>
            <a:ext cx="5999409" cy="4910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80218" y="147639"/>
            <a:ext cx="889746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Supermolot" charset="-52"/>
                <a:ea typeface="+mj-ea"/>
                <a:cs typeface="Calibri" pitchFamily="34" charset="0"/>
              </a:defRPr>
            </a:lvl1pPr>
          </a:lstStyle>
          <a:p>
            <a:r>
              <a:rPr lang="ru-RU" altLang="ru-RU" dirty="0"/>
              <a:t>Полный цикл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3010953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BF524A-66B6-53BE-4EA1-434D6F8FA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92" y="976725"/>
            <a:ext cx="9642801" cy="542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80218" y="147639"/>
            <a:ext cx="889746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Supermolot" charset="-52"/>
                <a:ea typeface="+mj-ea"/>
                <a:cs typeface="Calibri" pitchFamily="34" charset="0"/>
              </a:defRPr>
            </a:lvl1pPr>
          </a:lstStyle>
          <a:p>
            <a:r>
              <a:rPr lang="ru-RU" altLang="ru-RU" dirty="0"/>
              <a:t>Полный цикл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33188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F146D-3D67-C577-E796-86176D2FD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9B6E262E-438A-FDAD-AEE2-5227E3E0F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18" y="147639"/>
            <a:ext cx="889746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Supermolot" charset="-52"/>
                <a:ea typeface="+mj-ea"/>
                <a:cs typeface="Calibri" pitchFamily="34" charset="0"/>
              </a:defRPr>
            </a:lvl1pPr>
          </a:lstStyle>
          <a:p>
            <a:r>
              <a:rPr lang="ru-RU" altLang="ru-RU" dirty="0"/>
              <a:t>Новая вакуумная печь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F79454-43EF-6F7B-BC39-4B8024D38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31" y="1104900"/>
            <a:ext cx="8890000" cy="5000625"/>
          </a:xfrm>
          <a:prstGeom prst="rect">
            <a:avLst/>
          </a:prstGeom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A48F3128-5B43-E856-6133-665670B4F2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273760"/>
              </p:ext>
            </p:extLst>
          </p:nvPr>
        </p:nvGraphicFramePr>
        <p:xfrm>
          <a:off x="9155583" y="1495425"/>
          <a:ext cx="2911586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Brush" r:id="rId4" imgW="10531640" imgH="13023146" progId="">
                  <p:embed/>
                </p:oleObj>
              </mc:Choice>
              <mc:Fallback>
                <p:oleObj name="PBrush" r:id="rId4" imgW="10531640" imgH="1302314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55583" y="1495425"/>
                        <a:ext cx="2911586" cy="360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370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8472">
            <a:off x="5914950" y="2038818"/>
            <a:ext cx="1539357" cy="153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99A74-C552-4F43-AABF-FD454DA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8" y="161576"/>
            <a:ext cx="8704386" cy="70595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Supermolot" charset="-52"/>
                <a:cs typeface="Calibri" pitchFamily="34" charset="0"/>
              </a:rPr>
              <a:t>Основные продуктовые направления</a:t>
            </a:r>
            <a:endParaRPr lang="ru-RU" sz="2400" b="1" dirty="0">
              <a:solidFill>
                <a:srgbClr val="008F39"/>
              </a:solidFill>
              <a:latin typeface="Supermolot" charset="-52"/>
              <a:cs typeface="Calibri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4EF2E-E915-45B8-B855-82F90090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4F44-D35B-40D9-8F0A-EF1BB5872AFC}" type="slidenum">
              <a:rPr lang="ru-RU" smtClean="0"/>
              <a:t>9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5833" y="914982"/>
            <a:ext cx="12120263" cy="5394568"/>
            <a:chOff x="-271901" y="1383286"/>
            <a:chExt cx="11315670" cy="5012752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6958013" y="1719263"/>
              <a:ext cx="1597025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ru-RU" sz="1600" dirty="0">
                  <a:latin typeface="+mn-lt"/>
                </a:rPr>
                <a:t> </a:t>
              </a:r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6702425" y="3654425"/>
              <a:ext cx="151130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ru-RU" altLang="ru-RU" sz="1200" b="1" dirty="0">
                  <a:latin typeface="+mn-lt"/>
                </a:rPr>
                <a:t> 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271901" y="1383286"/>
              <a:ext cx="3359033" cy="857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ru-RU" altLang="ru-RU" dirty="0">
                  <a:latin typeface="Open Sans" charset="0"/>
                  <a:ea typeface="Open Sans" charset="0"/>
                  <a:cs typeface="Open Sans" charset="0"/>
                </a:rPr>
                <a:t>Первичное оборудование: расходомеры, плотномеры уровнемеры, сигнализаторы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145382" y="1413144"/>
              <a:ext cx="3899865" cy="6005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dirty="0">
                  <a:latin typeface="Open Sans" charset="0"/>
                  <a:ea typeface="Open Sans" charset="0"/>
                  <a:cs typeface="Open Sans" charset="0"/>
                </a:rPr>
                <a:t>Видеографические регистраторы </a:t>
              </a:r>
            </a:p>
            <a:p>
              <a:pPr algn="ctr"/>
              <a:r>
                <a:rPr lang="ru-RU" altLang="ru-RU" dirty="0">
                  <a:latin typeface="Open Sans" charset="0"/>
                  <a:ea typeface="Open Sans" charset="0"/>
                  <a:cs typeface="Open Sans" charset="0"/>
                </a:rPr>
                <a:t>и функциональная аппаратура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943725" y="1383286"/>
              <a:ext cx="4100044" cy="857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ru-RU" altLang="ru-RU" dirty="0">
                  <a:latin typeface="Open Sans" charset="0"/>
                  <a:ea typeface="Open Sans" charset="0"/>
                  <a:cs typeface="Open Sans" charset="0"/>
                </a:rPr>
                <a:t>Метрологическое оборудование,  метрологические и учебные стенды, лаборатории, установки</a:t>
              </a: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3166263" y="1570038"/>
              <a:ext cx="14288" cy="3255962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auto">
            <a:xfrm>
              <a:off x="6943725" y="1627188"/>
              <a:ext cx="14288" cy="3198812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Picture 12" descr="http://acy48.ru/wp-content/uploads/2017/05/Avtomatizatsiya-Inzhenernyh-sistem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555" y="5091113"/>
              <a:ext cx="5473700" cy="129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Прямая соединительная линия 18"/>
            <p:cNvCxnSpPr/>
            <p:nvPr/>
          </p:nvCxnSpPr>
          <p:spPr bwMode="auto">
            <a:xfrm flipH="1">
              <a:off x="-33309" y="4941888"/>
              <a:ext cx="10489423" cy="0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Прямоугольник 19"/>
            <p:cNvSpPr/>
            <p:nvPr/>
          </p:nvSpPr>
          <p:spPr>
            <a:xfrm>
              <a:off x="8213725" y="5311411"/>
              <a:ext cx="2393387" cy="857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dirty="0">
                  <a:latin typeface="Open Sans" charset="0"/>
                  <a:ea typeface="Open Sans" charset="0"/>
                  <a:cs typeface="Open Sans" charset="0"/>
                </a:rPr>
                <a:t>Комплексные проекты автоматизации</a:t>
              </a:r>
            </a:p>
          </p:txBody>
        </p:sp>
        <p:pic>
          <p:nvPicPr>
            <p:cNvPr id="21" name="Рисунок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90" y="5091113"/>
              <a:ext cx="1585913" cy="130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C49F262-8790-4F0D-A163-26BB2DD56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2770" y="2233688"/>
              <a:ext cx="3200771" cy="2666489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7E43DAC-F5CD-4B36-A5EF-7E01D3CCE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29" b="9557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4902" y="2061542"/>
              <a:ext cx="1505390" cy="1505390"/>
            </a:xfrm>
            <a:prstGeom prst="rect">
              <a:avLst/>
            </a:prstGeom>
          </p:spPr>
        </p:pic>
      </p:grp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1702" y="1630629"/>
            <a:ext cx="2047034" cy="204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318" y="3619968"/>
            <a:ext cx="1198620" cy="94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6712" y="3710996"/>
            <a:ext cx="682311" cy="83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6648" y="3619968"/>
            <a:ext cx="1120528" cy="86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2154" y="1927366"/>
            <a:ext cx="3167713" cy="269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9877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ЭЛМЕТРО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ЭЛМЕТРО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9328</TotalTime>
  <Words>6842</Words>
  <Application>Microsoft Office PowerPoint</Application>
  <PresentationFormat>Широкоэкранный</PresentationFormat>
  <Paragraphs>733</Paragraphs>
  <Slides>58</Slides>
  <Notes>51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58</vt:i4>
      </vt:variant>
    </vt:vector>
  </HeadingPairs>
  <TitlesOfParts>
    <vt:vector size="72" baseType="lpstr">
      <vt:lpstr>Open Sans</vt:lpstr>
      <vt:lpstr>Book Antiqua</vt:lpstr>
      <vt:lpstr>Calibri</vt:lpstr>
      <vt:lpstr>Supermolot</vt:lpstr>
      <vt:lpstr>Wingdings</vt:lpstr>
      <vt:lpstr>Super molot</vt:lpstr>
      <vt:lpstr>Arial Unicode MS</vt:lpstr>
      <vt:lpstr>Arial</vt:lpstr>
      <vt:lpstr>Times New Roman</vt:lpstr>
      <vt:lpstr>Тема Office</vt:lpstr>
      <vt:lpstr>PBrush</vt:lpstr>
      <vt:lpstr>Лист</vt:lpstr>
      <vt:lpstr>Image</vt:lpstr>
      <vt:lpstr>Visio</vt:lpstr>
      <vt:lpstr>Презентация PowerPoint</vt:lpstr>
      <vt:lpstr>Несколько слов о компании…</vt:lpstr>
      <vt:lpstr>Презентация PowerPoint</vt:lpstr>
      <vt:lpstr>Несколько слов о компании…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продуктовые направления</vt:lpstr>
      <vt:lpstr>Счётчики-расходомеры массовые ЭЛМЕТРО-Фломак</vt:lpstr>
      <vt:lpstr>Презентация PowerPoint</vt:lpstr>
      <vt:lpstr>Презентация PowerPoint</vt:lpstr>
      <vt:lpstr>Детектирование многофазного потока и компенсация погрешности измерений</vt:lpstr>
      <vt:lpstr>Кориолисовые расходомеры ЭлМетро-Фломак</vt:lpstr>
      <vt:lpstr>Счётчики-расходомеры массовые ЭЛМЕТРО-Фломак</vt:lpstr>
      <vt:lpstr>ЭЛМЕТРО-Фломак в АСН</vt:lpstr>
      <vt:lpstr>Измерение компримированного природного газа</vt:lpstr>
      <vt:lpstr>ЭЛМЕТРО-Фломак в блочных установках дозирования</vt:lpstr>
      <vt:lpstr>Одоризатор нового поколения</vt:lpstr>
      <vt:lpstr>ЭЛМЕТРО-Фломак в одоризаторах</vt:lpstr>
      <vt:lpstr>Расходомеры-счётчики газа ультразвуковые  ЭЛМЕТРО-Флоус </vt:lpstr>
      <vt:lpstr>Особенности ультразвуковых расходомеров ЭЛМЕТРО-Флоус</vt:lpstr>
      <vt:lpstr>Идеология разработки</vt:lpstr>
      <vt:lpstr>Испытания в Уральском Региональном Метрологическом Центре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Уровнемеры радарные ЭЛМЕТРО-РПУ</vt:lpstr>
      <vt:lpstr>Радарный бесконтактный уровнемер ЭЛМЕТРО-РПУ</vt:lpstr>
      <vt:lpstr>Уровнемеры радарные ЭЛМЕТРО-РПУ</vt:lpstr>
      <vt:lpstr>Уровнемеры радарные ЭЛМЕТРО-РПУ 80 ГГц</vt:lpstr>
      <vt:lpstr>Уровнемеры радарные ЭЛМЕТРО-РПУ 80 ГГц Функциональные особенности</vt:lpstr>
      <vt:lpstr>Уровнемеры радарные ЭЛМЕТРО-РПУ.  Настройка прибора</vt:lpstr>
      <vt:lpstr>Презентация PowerPoint</vt:lpstr>
      <vt:lpstr>Презентация PowerPoint</vt:lpstr>
      <vt:lpstr>Презентация PowerPoint</vt:lpstr>
      <vt:lpstr>Видеографические регистраторы и функциональная аппаратура</vt:lpstr>
      <vt:lpstr>Видеографические регистраторы ЭЛМЕТРО-ВиЭР</vt:lpstr>
      <vt:lpstr>Презентация PowerPoint</vt:lpstr>
      <vt:lpstr>Презентация PowerPoint</vt:lpstr>
      <vt:lpstr>Презентация PowerPoint</vt:lpstr>
      <vt:lpstr>Решение по автоматизации ГРС  п. Смоленский – мнемосхема ВиЭР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Yakovlev A.</dc:creator>
  <cp:lastModifiedBy>Александров Антон Владимирович</cp:lastModifiedBy>
  <cp:revision>309</cp:revision>
  <cp:lastPrinted>2024-03-15T13:36:14Z</cp:lastPrinted>
  <dcterms:created xsi:type="dcterms:W3CDTF">2021-08-23T14:01:10Z</dcterms:created>
  <dcterms:modified xsi:type="dcterms:W3CDTF">2025-02-11T03:53:30Z</dcterms:modified>
</cp:coreProperties>
</file>