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63" r:id="rId5"/>
    <p:sldId id="265" r:id="rId6"/>
    <p:sldId id="266" r:id="rId7"/>
    <p:sldId id="267" r:id="rId8"/>
    <p:sldId id="277" r:id="rId9"/>
    <p:sldId id="278" r:id="rId10"/>
    <p:sldId id="279" r:id="rId11"/>
    <p:sldId id="280" r:id="rId12"/>
    <p:sldId id="310" r:id="rId13"/>
    <p:sldId id="309" r:id="rId14"/>
    <p:sldId id="284" r:id="rId15"/>
    <p:sldId id="285" r:id="rId16"/>
    <p:sldId id="286" r:id="rId17"/>
    <p:sldId id="288" r:id="rId18"/>
    <p:sldId id="289" r:id="rId19"/>
    <p:sldId id="292" r:id="rId20"/>
    <p:sldId id="293" r:id="rId21"/>
    <p:sldId id="302" r:id="rId22"/>
    <p:sldId id="303" r:id="rId23"/>
    <p:sldId id="304" r:id="rId24"/>
    <p:sldId id="295" r:id="rId25"/>
    <p:sldId id="306" r:id="rId26"/>
    <p:sldId id="305" r:id="rId27"/>
    <p:sldId id="307" r:id="rId28"/>
    <p:sldId id="308" r:id="rId29"/>
    <p:sldId id="296" r:id="rId30"/>
    <p:sldId id="300" r:id="rId31"/>
  </p:sldIdLst>
  <p:sldSz cx="12192000" cy="6858000"/>
  <p:notesSz cx="6858000" cy="9144000"/>
  <p:embeddedFontLst>
    <p:embeddedFont>
      <p:font typeface="Cambria Math" pitchFamily="18" charset="0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Aptos Display" charset="0"/>
      <p:regular r:id="rId38"/>
      <p:bold r:id="rId39"/>
      <p:italic r:id="rId40"/>
      <p:boldItalic r:id="rId41"/>
    </p:embeddedFont>
    <p:embeddedFont>
      <p:font typeface="Roboto Medium" charset="0"/>
      <p:regular r:id="rId42"/>
      <p:italic r:id="rId43"/>
    </p:embeddedFont>
    <p:embeddedFont>
      <p:font typeface="Aptos" charset="0"/>
      <p:regular r:id="rId44"/>
      <p:bold r:id="rId45"/>
      <p:italic r:id="rId46"/>
      <p:boldItalic r:id="rId47"/>
    </p:embeddedFont>
    <p:embeddedFont>
      <p:font typeface="Roboto" charset="0"/>
      <p:regular r:id="rId48"/>
      <p:bold r:id="rId49"/>
      <p:italic r:id="rId50"/>
      <p:boldItalic r:id="rId51"/>
    </p:embeddedFont>
    <p:embeddedFont>
      <p:font typeface="Helvetica" pitchFamily="34" charset="0"/>
      <p:regular r:id="rId52"/>
      <p:bold r:id="rId53"/>
      <p:italic r:id="rId54"/>
      <p:boldItalic r:id="rId55"/>
    </p:embeddedFont>
    <p:embeddedFont>
      <p:font typeface="DejaVu Sans" pitchFamily="34" charset="0"/>
      <p:regular r:id="rId56"/>
      <p:bold r:id="rId57"/>
      <p:italic r:id="rId58"/>
      <p:boldItalic r:id="rId59"/>
    </p:embeddedFont>
    <p:embeddedFont>
      <p:font typeface="Roboto Black" charset="0"/>
      <p:bold r:id="rId60"/>
      <p:italic r:id="rId61"/>
      <p:boldItalic r:id="rId62"/>
    </p:embeddedFont>
    <p:embeddedFont>
      <p:font typeface="Akrobat Black" charset="-52"/>
      <p:bold r:id="rId6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797" userDrawn="1">
          <p15:clr>
            <a:srgbClr val="A4A3A4"/>
          </p15:clr>
        </p15:guide>
        <p15:guide id="2" pos="846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orient="horz" pos="232" userDrawn="1">
          <p15:clr>
            <a:srgbClr val="A4A3A4"/>
          </p15:clr>
        </p15:guide>
        <p15:guide id="6" orient="horz" pos="4042" userDrawn="1">
          <p15:clr>
            <a:srgbClr val="A4A3A4"/>
          </p15:clr>
        </p15:guide>
        <p15:guide id="7" pos="3999" userDrawn="1">
          <p15:clr>
            <a:srgbClr val="A4A3A4"/>
          </p15:clr>
        </p15:guide>
        <p15:guide id="8" orient="horz" pos="10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F6C"/>
    <a:srgbClr val="004382"/>
    <a:srgbClr val="9D76A9"/>
    <a:srgbClr val="4B2874"/>
    <a:srgbClr val="DA91B8"/>
    <a:srgbClr val="A43F86"/>
    <a:srgbClr val="849CC8"/>
    <a:srgbClr val="1C5D96"/>
    <a:srgbClr val="ACCD86"/>
    <a:srgbClr val="67A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720"/>
  </p:normalViewPr>
  <p:slideViewPr>
    <p:cSldViewPr snapToGrid="0" showGuides="1">
      <p:cViewPr>
        <p:scale>
          <a:sx n="100" d="100"/>
          <a:sy n="100" d="100"/>
        </p:scale>
        <p:origin x="-990" y="-324"/>
      </p:cViewPr>
      <p:guideLst>
        <p:guide orient="horz" pos="1797"/>
        <p:guide orient="horz" pos="232"/>
        <p:guide orient="horz" pos="4042"/>
        <p:guide orient="horz" pos="1026"/>
        <p:guide pos="846"/>
        <p:guide pos="325"/>
        <p:guide pos="7355"/>
        <p:guide pos="3999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font" Target="fonts/font3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font" Target="fonts/font2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64C4C-31BD-46C8-93A8-69FE1FEE0456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DC52F-DDD9-4B10-B4FC-C079D7AE4D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651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DC52F-DDD9-4B10-B4FC-C079D7AE4D6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828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DC52F-DDD9-4B10-B4FC-C079D7AE4D6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246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1EC81A-E67A-CD8C-905F-E9E7A98DC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F420021-D7D4-2425-8227-FAD5FB4255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A0BAC64-66FD-60DC-2199-0644D810C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69504-9595-482F-A30D-F72BF482A447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659E995-3670-5601-D98B-9C206D4A4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AF93C13-9A79-BB68-4921-C7679A902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C973-67D1-4110-8747-8B2CA6FF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120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F02AFF-7E28-D0CF-4F17-416833DAD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73CDA21-5EB0-54B3-5841-2C4CB02605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F228F5-FCDB-4260-1AEB-B332F77C8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69504-9595-482F-A30D-F72BF482A447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939E034-5C45-8C20-75DE-2A3EF2754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794C07A-303B-4DA7-DE00-53D25A367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C973-67D1-4110-8747-8B2CA6FF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544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01242E7-9616-9B54-BB2C-2C75EF5796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3A9FF26-7215-7791-3F87-F85B20026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3A5122-94F7-CE59-7BA5-3A0FB5557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69504-9595-482F-A30D-F72BF482A447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F4451A7-BCC4-6805-0D59-12CF7BDD9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719D11F-1261-0405-06EF-2B7FE521F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C973-67D1-4110-8747-8B2CA6FF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26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DFEA81-4E6E-7CE7-7D33-9659CEBC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E0E7401-B002-C0C8-FFDD-F7C559980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A2DF93D-F257-CD72-820C-8B3BEF7F1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69504-9595-482F-A30D-F72BF482A447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9A5D196-F7F1-86DF-537D-55E8E9415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FBB52FB-407B-4D17-B38C-47624FB7F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C973-67D1-4110-8747-8B2CA6FF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130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755658-2E79-3A09-200F-DB991CCE0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6E02230-0778-257C-88B2-92A8AF27A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8D6017B-92ED-E8A7-71F1-AE53409A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69504-9595-482F-A30D-F72BF482A447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C3EDB77-DCCA-38AA-D4A0-55157C7E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CD320F7-B5EE-2D0B-EF33-5AA02898D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C973-67D1-4110-8747-8B2CA6FF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21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AFBF3C-C2DE-E892-3C6F-46699E188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462BEC6-A1B0-DB0F-0037-F448FEC51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272C241-0386-4832-149C-BA8E427AF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8DA70D1-185C-827E-508D-34A180BA7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69504-9595-482F-A30D-F72BF482A447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89834F8-D06B-3ABD-4FBC-07E5FEFDD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0F6AD3A-DDFC-6C1C-7670-F2461E8B0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C973-67D1-4110-8747-8B2CA6FF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64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2B2F1A-A426-5CBE-9182-7CDC8EEC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E76BBAE-EA80-0EC3-8DA8-FF42676A5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489B7B2-7FB1-0328-8773-21DAEEA7F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65D9BC1-A926-D0B9-94B7-3F38892AB5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3501CD4-3CBC-BE13-0F66-CB506041FE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9C54347-4462-289A-C776-057232F4A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69504-9595-482F-A30D-F72BF482A447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96997A8-864C-967C-763F-26B2B4894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9871FE9-B09C-E9A2-7DB7-0D2B70F03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C973-67D1-4110-8747-8B2CA6FF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988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DC4EB4-41E5-BEE5-D387-59A52919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5900CF1-21E3-959E-556E-8D16C8F4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69504-9595-482F-A30D-F72BF482A447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07F921D-C048-500A-6064-2F7EA8288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B0D6344-60FA-D6DD-6B8F-B726DC7BF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C973-67D1-4110-8747-8B2CA6FF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344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822AD19-63C4-1CE1-C758-A2D81F8D3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69504-9595-482F-A30D-F72BF482A447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2C2D317-C074-88D4-482D-2520B4E9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36F391D-DA18-3024-75B5-A77905D9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C973-67D1-4110-8747-8B2CA6FF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236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597E8A-79B0-C507-8B83-78C79E8CC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7C4EF84-2C0A-6CB3-0FDC-A4FC07B38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5E93E8B-FE66-57A1-64ED-27FF2BD21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8B3AA84-1CC6-7380-2C92-4B1923D9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69504-9595-482F-A30D-F72BF482A447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996FF3D-4F9E-3A66-ED4D-A0626CBE7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0A9F0E3-7E8E-E82B-19D2-DD69179EE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C973-67D1-4110-8747-8B2CA6FF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724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1EC492-147B-5AAD-F75D-F7E82287D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5DAC2CC-00FD-D166-8A2B-1EE70AC44A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7E7B128-A9A1-1ECB-7720-68458987FB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EEF6CB9-AF81-787E-F6C4-3375549E6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69504-9595-482F-A30D-F72BF482A447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6904D0F-5AD4-FEA0-BD53-BBF0D0E85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FD6BED0-3B86-730F-6214-E16A8D57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CC973-67D1-4110-8747-8B2CA6FF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277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BCFFD1-A17A-4521-A3AD-DE94FF2DD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B0F60DC-6660-5FD7-C67B-54A86AD14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0F4D739-A8F0-2F82-9D9E-01F2381E0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069504-9595-482F-A30D-F72BF482A447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A935DA-B6EC-A852-10A5-92E389C25C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2E3091-7AA7-C9C7-9CEA-940395160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1CC973-67D1-4110-8747-8B2CA6FF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63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D07B7D02-B7D0-9FED-7330-C2716D12383F}"/>
              </a:ext>
            </a:extLst>
          </p:cNvPr>
          <p:cNvGrpSpPr/>
          <p:nvPr/>
        </p:nvGrpSpPr>
        <p:grpSpPr>
          <a:xfrm>
            <a:off x="430326" y="2302131"/>
            <a:ext cx="10266023" cy="2253738"/>
            <a:chOff x="858593" y="2302131"/>
            <a:chExt cx="10266023" cy="225373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19ED2C9-7DAD-8299-7ED4-76ADD6364639}"/>
                </a:ext>
              </a:extLst>
            </p:cNvPr>
            <p:cNvSpPr txBox="1"/>
            <p:nvPr/>
          </p:nvSpPr>
          <p:spPr>
            <a:xfrm>
              <a:off x="944205" y="2302131"/>
              <a:ext cx="1018041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4000" dirty="0">
                  <a:latin typeface="Roboto Black" panose="02000000000000000000" pitchFamily="2" charset="0"/>
                  <a:cs typeface="Roboto Black" panose="02000000000000000000" pitchFamily="2" charset="0"/>
                </a:rPr>
                <a:t>Эталоны ВНИИМ</a:t>
              </a:r>
            </a:p>
            <a:p>
              <a:r>
                <a:rPr lang="ru-RU" sz="4000" dirty="0">
                  <a:latin typeface="Roboto Black" panose="02000000000000000000" pitchFamily="2" charset="0"/>
                  <a:cs typeface="Roboto Black" panose="02000000000000000000" pitchFamily="2" charset="0"/>
                </a:rPr>
                <a:t>Новые возможности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931F9576-7F2C-0901-5B6C-C08ECD98E37E}"/>
                </a:ext>
              </a:extLst>
            </p:cNvPr>
            <p:cNvSpPr txBox="1"/>
            <p:nvPr/>
          </p:nvSpPr>
          <p:spPr>
            <a:xfrm>
              <a:off x="858593" y="3847983"/>
              <a:ext cx="95604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ru-RU" sz="4000" dirty="0"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endParaRPr>
            </a:p>
          </p:txBody>
        </p:sp>
      </p:grpSp>
      <p:pic>
        <p:nvPicPr>
          <p:cNvPr id="8" name="Рисунок 7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7453C6F-506E-9EF5-EC7C-D985DDD653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7"/>
          <a:stretch/>
        </p:blipFill>
        <p:spPr>
          <a:xfrm>
            <a:off x="10112828" y="404813"/>
            <a:ext cx="1648752" cy="129544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EECE333-8B30-EFB9-7D74-F7B4F2164DF6}"/>
              </a:ext>
            </a:extLst>
          </p:cNvPr>
          <p:cNvSpPr/>
          <p:nvPr/>
        </p:nvSpPr>
        <p:spPr>
          <a:xfrm>
            <a:off x="430326" y="5082829"/>
            <a:ext cx="5653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Calibri"/>
              </a:rPr>
              <a:t>Чекирда Константин Владимирович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53E3EB-100B-706C-D987-A5125EB2742A}"/>
              </a:ext>
            </a:extLst>
          </p:cNvPr>
          <p:cNvSpPr txBox="1"/>
          <p:nvPr/>
        </p:nvSpPr>
        <p:spPr>
          <a:xfrm>
            <a:off x="430326" y="5544493"/>
            <a:ext cx="6290252" cy="3701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l"/>
            <a:r>
              <a:rPr lang="ru-RU" dirty="0">
                <a:sym typeface="Calibri"/>
              </a:rPr>
              <a:t>Заместитель генерального директора, </a:t>
            </a:r>
            <a:r>
              <a:rPr lang="ru-RU" dirty="0" err="1">
                <a:sym typeface="Calibri"/>
              </a:rPr>
              <a:t>канд.техн.наук</a:t>
            </a:r>
            <a:r>
              <a:rPr lang="ru-RU" dirty="0">
                <a:sym typeface="Calibri"/>
              </a:rPr>
              <a:t> 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76BD0AB-0312-29BC-6F4F-AD236BF6AD19}"/>
              </a:ext>
            </a:extLst>
          </p:cNvPr>
          <p:cNvCxnSpPr>
            <a:cxnSpLocks/>
          </p:cNvCxnSpPr>
          <p:nvPr/>
        </p:nvCxnSpPr>
        <p:spPr>
          <a:xfrm flipV="1">
            <a:off x="8398915" y="4051611"/>
            <a:ext cx="5539968" cy="2985764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42AB0154-791C-BB0E-77BB-C02ADD948CB2}"/>
              </a:ext>
            </a:extLst>
          </p:cNvPr>
          <p:cNvCxnSpPr>
            <a:cxnSpLocks/>
          </p:cNvCxnSpPr>
          <p:nvPr/>
        </p:nvCxnSpPr>
        <p:spPr>
          <a:xfrm flipV="1">
            <a:off x="9174480" y="3290789"/>
            <a:ext cx="3352800" cy="4913839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10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B25F5E92-5798-B2B2-6037-34E2CF4AF0EA}"/>
              </a:ext>
            </a:extLst>
          </p:cNvPr>
          <p:cNvCxnSpPr>
            <a:cxnSpLocks/>
          </p:cNvCxnSpPr>
          <p:nvPr/>
        </p:nvCxnSpPr>
        <p:spPr>
          <a:xfrm flipH="1" flipV="1">
            <a:off x="-1889609" y="3157548"/>
            <a:ext cx="3904638" cy="5315892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98A683-E9FA-6181-E39A-DBD694946682}"/>
              </a:ext>
            </a:extLst>
          </p:cNvPr>
          <p:cNvSpPr txBox="1"/>
          <p:nvPr/>
        </p:nvSpPr>
        <p:spPr>
          <a:xfrm>
            <a:off x="407483" y="169987"/>
            <a:ext cx="10785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/>
              <a:t>Макеты составных частей элементов </a:t>
            </a:r>
            <a:br>
              <a:rPr lang="ru-RU" dirty="0"/>
            </a:br>
            <a:r>
              <a:rPr lang="ru-RU" dirty="0"/>
              <a:t>ватт-весов, созданные в рамках НИР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F0B9021C-9226-A740-1EB2-EB43F75AA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375" y="1768698"/>
            <a:ext cx="2703307" cy="402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FD129BD-E830-80D6-9FA7-4164B86C8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4" r="12919"/>
          <a:stretch/>
        </p:blipFill>
        <p:spPr bwMode="auto">
          <a:xfrm>
            <a:off x="6616896" y="1666753"/>
            <a:ext cx="3588917" cy="4337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A113364-342B-B968-8E71-25B669C663DA}"/>
              </a:ext>
            </a:extLst>
          </p:cNvPr>
          <p:cNvSpPr/>
          <p:nvPr/>
        </p:nvSpPr>
        <p:spPr>
          <a:xfrm>
            <a:off x="3528940" y="6151845"/>
            <a:ext cx="5134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Общий вид макета на основе весовой ячейки 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B5B2F430-7690-B941-3A6C-46BB61C7E03E}"/>
              </a:ext>
            </a:extLst>
          </p:cNvPr>
          <p:cNvCxnSpPr>
            <a:cxnSpLocks/>
          </p:cNvCxnSpPr>
          <p:nvPr/>
        </p:nvCxnSpPr>
        <p:spPr>
          <a:xfrm flipH="1" flipV="1">
            <a:off x="-1041995" y="6151845"/>
            <a:ext cx="4552016" cy="889035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7D3D583E-0B59-4F83-91DD-1BDF0D3C1267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993499A6-4A2D-445C-A0DA-63E059AD1BB8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454468B5-DF7A-443B-A5F5-1D2C839AB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7422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98A683-E9FA-6181-E39A-DBD694946682}"/>
              </a:ext>
            </a:extLst>
          </p:cNvPr>
          <p:cNvSpPr txBox="1"/>
          <p:nvPr/>
        </p:nvSpPr>
        <p:spPr>
          <a:xfrm>
            <a:off x="407483" y="179512"/>
            <a:ext cx="103268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/>
              <a:t>Макеты составных частей элементов</a:t>
            </a:r>
            <a:br>
              <a:rPr lang="ru-RU" dirty="0"/>
            </a:br>
            <a:r>
              <a:rPr lang="ru-RU" dirty="0"/>
              <a:t>ватт-весов, созданные в рамках НИР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A113364-342B-B968-8E71-25B669C663DA}"/>
              </a:ext>
            </a:extLst>
          </p:cNvPr>
          <p:cNvSpPr/>
          <p:nvPr/>
        </p:nvSpPr>
        <p:spPr>
          <a:xfrm>
            <a:off x="2640958" y="5886090"/>
            <a:ext cx="69100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56856"/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Общий вид макета на основе </a:t>
            </a:r>
            <a:b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kern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равноплечной</a:t>
            </a: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рычажной системы и аэростатической опоры </a:t>
            </a:r>
          </a:p>
        </p:txBody>
      </p:sp>
      <p:pic>
        <p:nvPicPr>
          <p:cNvPr id="6" name="Picture 3" descr="Изображение выглядит как внутренний, стена, загроможденный, кухонный прибор&#10;&#10;Автоматически созданное описание">
            <a:extLst>
              <a:ext uri="{FF2B5EF4-FFF2-40B4-BE49-F238E27FC236}">
                <a16:creationId xmlns:a16="http://schemas.microsoft.com/office/drawing/2014/main" xmlns="" id="{9C838104-D370-6A8E-EB43-EDB8E25CB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576" y="1548897"/>
            <a:ext cx="3512848" cy="4248571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B7DBF000-EBE2-0BAB-E02F-2ABE51D0E283}"/>
              </a:ext>
            </a:extLst>
          </p:cNvPr>
          <p:cNvCxnSpPr>
            <a:cxnSpLocks/>
          </p:cNvCxnSpPr>
          <p:nvPr/>
        </p:nvCxnSpPr>
        <p:spPr>
          <a:xfrm flipH="1" flipV="1">
            <a:off x="-1889609" y="3157548"/>
            <a:ext cx="3904638" cy="5315892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CC0A38D9-1D9B-187B-DF73-52F14F46C97E}"/>
              </a:ext>
            </a:extLst>
          </p:cNvPr>
          <p:cNvCxnSpPr>
            <a:cxnSpLocks/>
          </p:cNvCxnSpPr>
          <p:nvPr/>
        </p:nvCxnSpPr>
        <p:spPr>
          <a:xfrm flipH="1" flipV="1">
            <a:off x="-1041995" y="6151845"/>
            <a:ext cx="4552016" cy="889035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16A3606D-69D8-4611-901E-3FB08EF19E6D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47D4A99E-7092-498D-8718-443E880B2548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0AB9839-DFD2-4620-9A58-AD46D6BC7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784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376E1106-2805-94CB-F084-04EC30D3C8AA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4EAAB846-C50D-3681-C72A-462CDF2EC246}"/>
              </a:ext>
            </a:extLst>
          </p:cNvPr>
          <p:cNvCxnSpPr/>
          <p:nvPr/>
        </p:nvCxnSpPr>
        <p:spPr>
          <a:xfrm flipH="1">
            <a:off x="4317245" y="3251457"/>
            <a:ext cx="1386966" cy="0"/>
          </a:xfrm>
          <a:prstGeom prst="straightConnector1">
            <a:avLst/>
          </a:prstGeom>
          <a:noFill/>
        </p:spPr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FD5628FB-2384-9F9F-5150-AA81B80F3516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70A28E00-B81E-D1E2-6FB3-E90C4462766F}"/>
              </a:ext>
            </a:extLst>
          </p:cNvPr>
          <p:cNvCxnSpPr/>
          <p:nvPr/>
        </p:nvCxnSpPr>
        <p:spPr>
          <a:xfrm>
            <a:off x="2084172" y="4075841"/>
            <a:ext cx="1374707" cy="0"/>
          </a:xfrm>
          <a:prstGeom prst="straightConnector1">
            <a:avLst/>
          </a:prstGeom>
          <a:noFill/>
        </p:spPr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8D1AB876-A226-BF68-0A7E-63E3F85BB314}"/>
              </a:ext>
            </a:extLst>
          </p:cNvPr>
          <p:cNvCxnSpPr>
            <a:cxnSpLocks/>
          </p:cNvCxnSpPr>
          <p:nvPr/>
        </p:nvCxnSpPr>
        <p:spPr>
          <a:xfrm flipV="1">
            <a:off x="2581154" y="3813821"/>
            <a:ext cx="190371" cy="1012822"/>
          </a:xfrm>
          <a:prstGeom prst="straightConnector1">
            <a:avLst/>
          </a:prstGeom>
          <a:noFill/>
        </p:spPr>
      </p:cxn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xmlns="" id="{2C54B1BF-B88B-DB4F-6AE2-0E0A3FFF7A8C}"/>
              </a:ext>
            </a:extLst>
          </p:cNvPr>
          <p:cNvGrpSpPr/>
          <p:nvPr/>
        </p:nvGrpSpPr>
        <p:grpSpPr>
          <a:xfrm>
            <a:off x="407483" y="182505"/>
            <a:ext cx="11149517" cy="1828850"/>
            <a:chOff x="407483" y="182505"/>
            <a:chExt cx="11149517" cy="18288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798A683-E9FA-6181-E39A-DBD694946682}"/>
                </a:ext>
              </a:extLst>
            </p:cNvPr>
            <p:cNvSpPr txBox="1"/>
            <p:nvPr/>
          </p:nvSpPr>
          <p:spPr>
            <a:xfrm>
              <a:off x="407483" y="182505"/>
              <a:ext cx="880001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defRPr sz="4000" kern="0">
                  <a:solidFill>
                    <a:srgbClr val="004F6C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defRPr>
              </a:lvl1pPr>
            </a:lstStyle>
            <a:p>
              <a:r>
                <a:rPr lang="ru-RU" dirty="0"/>
                <a:t>Создание высокоточной системы </a:t>
              </a:r>
              <a:br>
                <a:rPr lang="ru-RU" dirty="0"/>
              </a:br>
              <a:r>
                <a:rPr lang="ru-RU" dirty="0"/>
                <a:t>измерений на основе ватт-весов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4520BAF-FCB8-5C5A-DDD7-F345CBEC4FE5}"/>
                </a:ext>
              </a:extLst>
            </p:cNvPr>
            <p:cNvSpPr txBox="1"/>
            <p:nvPr/>
          </p:nvSpPr>
          <p:spPr>
            <a:xfrm>
              <a:off x="407483" y="1365024"/>
              <a:ext cx="1114951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 defTabSz="656856">
                <a:defRPr kern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pPr algn="l"/>
              <a:r>
                <a:rPr lang="ru-RU" dirty="0"/>
                <a:t>для воспроизведения единицы массы – килограмма на основе фундаментальной физической константы постоянной Планка</a:t>
              </a:r>
            </a:p>
          </p:txBody>
        </p:sp>
      </p:grp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xmlns="" id="{C5344A9D-10E9-EF16-DF7B-50F66355DC9A}"/>
              </a:ext>
            </a:extLst>
          </p:cNvPr>
          <p:cNvCxnSpPr>
            <a:cxnSpLocks/>
          </p:cNvCxnSpPr>
          <p:nvPr/>
        </p:nvCxnSpPr>
        <p:spPr>
          <a:xfrm flipH="1" flipV="1">
            <a:off x="-1889609" y="3157548"/>
            <a:ext cx="3904638" cy="5315892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09DD2660-8B81-A7C4-E0EA-00DA834C3E6C}"/>
              </a:ext>
            </a:extLst>
          </p:cNvPr>
          <p:cNvCxnSpPr>
            <a:cxnSpLocks/>
          </p:cNvCxnSpPr>
          <p:nvPr/>
        </p:nvCxnSpPr>
        <p:spPr>
          <a:xfrm flipH="1" flipV="1">
            <a:off x="-1041995" y="6151845"/>
            <a:ext cx="4552016" cy="889035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2B1085C1-07F0-44B5-9006-B8FB186F28EC}"/>
              </a:ext>
            </a:extLst>
          </p:cNvPr>
          <p:cNvGrpSpPr/>
          <p:nvPr/>
        </p:nvGrpSpPr>
        <p:grpSpPr>
          <a:xfrm>
            <a:off x="472247" y="4344346"/>
            <a:ext cx="10938367" cy="1303386"/>
            <a:chOff x="472247" y="3858571"/>
            <a:chExt cx="10938367" cy="1303386"/>
          </a:xfrm>
        </p:grpSpPr>
        <p:sp>
          <p:nvSpPr>
            <p:cNvPr id="28" name="Решение 26-й Генеральной Конференцией по Мерам и Весам через фундаментальную физическую константу – постоянную Планка,  2018 г.…">
              <a:extLst>
                <a:ext uri="{FF2B5EF4-FFF2-40B4-BE49-F238E27FC236}">
                  <a16:creationId xmlns:a16="http://schemas.microsoft.com/office/drawing/2014/main" xmlns="" id="{0E4D7637-5B4B-4F0D-A7C1-6163545F645A}"/>
                </a:ext>
              </a:extLst>
            </p:cNvPr>
            <p:cNvSpPr txBox="1"/>
            <p:nvPr/>
          </p:nvSpPr>
          <p:spPr>
            <a:xfrm>
              <a:off x="473730" y="4377131"/>
              <a:ext cx="10936884" cy="784826"/>
            </a:xfrm>
            <a:prstGeom prst="rect">
              <a:avLst/>
            </a:prstGeom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>
                <a:defRPr sz="1500">
                  <a:latin typeface="Circe Light"/>
                  <a:ea typeface="Circe Light"/>
                  <a:cs typeface="Circe Light"/>
                  <a:sym typeface="Circe Light"/>
                </a:defRPr>
              </a:pPr>
              <a:r>
                <a:rPr lang="ru-RU" kern="0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Circe"/>
                </a:rPr>
                <a:t>Решение 26-й Генеральной Конференцией по Мерам и Весам через фундаментальную физическую константу – постоянную Планка,  2018 г.</a:t>
              </a:r>
            </a:p>
            <a:p>
              <a:pPr>
                <a:defRPr sz="1500">
                  <a:latin typeface="Circe Light"/>
                  <a:ea typeface="Circe Light"/>
                  <a:cs typeface="Circe Light"/>
                  <a:sym typeface="Circe Light"/>
                </a:defRPr>
              </a:pPr>
              <a:r>
                <a:rPr lang="ru-RU" kern="0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Circe"/>
                </a:rPr>
                <a:t>Поручение Первого заместителя Председателя Правительства Российской Федерации от 18 мая 2024 г. МД-П9-1421</a:t>
              </a:r>
            </a:p>
          </p:txBody>
        </p:sp>
        <p:sp>
          <p:nvSpPr>
            <p:cNvPr id="29" name="Основание:">
              <a:extLst>
                <a:ext uri="{FF2B5EF4-FFF2-40B4-BE49-F238E27FC236}">
                  <a16:creationId xmlns:a16="http://schemas.microsoft.com/office/drawing/2014/main" xmlns="" id="{DD04E0AE-4230-439C-AD3B-C3751D520787}"/>
                </a:ext>
              </a:extLst>
            </p:cNvPr>
            <p:cNvSpPr txBox="1"/>
            <p:nvPr/>
          </p:nvSpPr>
          <p:spPr>
            <a:xfrm>
              <a:off x="472247" y="3858571"/>
              <a:ext cx="2108907" cy="461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b="1" cap="all">
                  <a:solidFill>
                    <a:srgbClr val="EB455A"/>
                  </a:solidFill>
                  <a:latin typeface="Circe"/>
                  <a:ea typeface="Circe"/>
                  <a:cs typeface="Circe"/>
                  <a:sym typeface="Circe"/>
                </a:defRPr>
              </a:lvl1pPr>
            </a:lstStyle>
            <a:p>
              <a:r>
                <a:rPr sz="2400" dirty="0" err="1">
                  <a:solidFill>
                    <a:srgbClr val="004F6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Основание</a:t>
              </a:r>
              <a:r>
                <a:rPr sz="2400" dirty="0">
                  <a:solidFill>
                    <a:srgbClr val="004F6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: 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B63C819E-4B35-46F1-9DB9-72B513DF4C93}"/>
              </a:ext>
            </a:extLst>
          </p:cNvPr>
          <p:cNvGrpSpPr/>
          <p:nvPr/>
        </p:nvGrpSpPr>
        <p:grpSpPr>
          <a:xfrm>
            <a:off x="466711" y="2715998"/>
            <a:ext cx="5134236" cy="830993"/>
            <a:chOff x="466711" y="2754098"/>
            <a:chExt cx="5134236" cy="830993"/>
          </a:xfrm>
        </p:grpSpPr>
        <p:sp>
          <p:nvSpPr>
            <p:cNvPr id="27" name="Сроки реализации проекта:  2025-2029 гг.">
              <a:extLst>
                <a:ext uri="{FF2B5EF4-FFF2-40B4-BE49-F238E27FC236}">
                  <a16:creationId xmlns:a16="http://schemas.microsoft.com/office/drawing/2014/main" xmlns="" id="{817E11B5-D556-4547-B882-C851E795807E}"/>
                </a:ext>
              </a:extLst>
            </p:cNvPr>
            <p:cNvSpPr txBox="1"/>
            <p:nvPr/>
          </p:nvSpPr>
          <p:spPr>
            <a:xfrm>
              <a:off x="466711" y="2754098"/>
              <a:ext cx="3716719" cy="8309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/>
            <a:p>
              <a:pPr>
                <a:defRPr b="1" cap="all">
                  <a:solidFill>
                    <a:srgbClr val="EB455A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rPr lang="ru-RU" sz="2400" dirty="0">
                  <a:solidFill>
                    <a:srgbClr val="004F6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сроки </a:t>
              </a:r>
              <a:br>
                <a:rPr lang="ru-RU" sz="2400" dirty="0">
                  <a:solidFill>
                    <a:srgbClr val="004F6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</a:br>
              <a:r>
                <a:rPr lang="ru-RU" sz="2400" dirty="0">
                  <a:solidFill>
                    <a:srgbClr val="004F6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реализации проекта:</a:t>
              </a:r>
              <a:endParaRPr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0" name="Сроки реализации проекта:  2025-2029 гг.">
              <a:extLst>
                <a:ext uri="{FF2B5EF4-FFF2-40B4-BE49-F238E27FC236}">
                  <a16:creationId xmlns:a16="http://schemas.microsoft.com/office/drawing/2014/main" xmlns="" id="{41AA3D4B-57D1-49B1-A01B-A672ED2CD345}"/>
                </a:ext>
              </a:extLst>
            </p:cNvPr>
            <p:cNvSpPr txBox="1"/>
            <p:nvPr/>
          </p:nvSpPr>
          <p:spPr>
            <a:xfrm>
              <a:off x="4152478" y="3085038"/>
              <a:ext cx="1448469" cy="461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/>
            <a:p>
              <a:pPr>
                <a:defRPr b="1" cap="all">
                  <a:solidFill>
                    <a:srgbClr val="EB455A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rPr lang="ru-RU" sz="2400" dirty="0">
                  <a:solidFill>
                    <a:srgbClr val="004F6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 </a:t>
              </a:r>
              <a:r>
                <a:rPr sz="2000" kern="0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2025-2029</a:t>
              </a:r>
              <a:endParaRPr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4B8EFFE5-381F-47DF-B401-62E6281306F1}"/>
              </a:ext>
            </a:extLst>
          </p:cNvPr>
          <p:cNvGrpSpPr/>
          <p:nvPr/>
        </p:nvGrpSpPr>
        <p:grpSpPr>
          <a:xfrm>
            <a:off x="6280485" y="2728406"/>
            <a:ext cx="4215467" cy="830993"/>
            <a:chOff x="6280485" y="2766506"/>
            <a:chExt cx="4215467" cy="830993"/>
          </a:xfrm>
        </p:grpSpPr>
        <p:sp>
          <p:nvSpPr>
            <p:cNvPr id="26" name="Стоимость проекта:  2 210 млн. руб.">
              <a:extLst>
                <a:ext uri="{FF2B5EF4-FFF2-40B4-BE49-F238E27FC236}">
                  <a16:creationId xmlns:a16="http://schemas.microsoft.com/office/drawing/2014/main" xmlns="" id="{966A67EA-7ED3-4E57-B034-36CCDE1B5765}"/>
                </a:ext>
              </a:extLst>
            </p:cNvPr>
            <p:cNvSpPr txBox="1"/>
            <p:nvPr/>
          </p:nvSpPr>
          <p:spPr>
            <a:xfrm>
              <a:off x="6280485" y="2766506"/>
              <a:ext cx="2052802" cy="8309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/>
            <a:p>
              <a:pPr>
                <a:defRPr b="1" cap="all">
                  <a:solidFill>
                    <a:srgbClr val="EB455A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rPr sz="2400" b="1" cap="all" dirty="0" err="1">
                  <a:solidFill>
                    <a:srgbClr val="004F6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Стоимость</a:t>
              </a:r>
              <a:r>
                <a:rPr sz="2400" b="1" cap="all" dirty="0">
                  <a:solidFill>
                    <a:srgbClr val="004F6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 </a:t>
              </a:r>
              <a:r>
                <a:rPr lang="ru-RU" sz="2400" b="1" cap="all" dirty="0">
                  <a:solidFill>
                    <a:srgbClr val="004F6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/>
              </a:r>
              <a:br>
                <a:rPr lang="ru-RU" sz="2400" b="1" cap="all" dirty="0">
                  <a:solidFill>
                    <a:srgbClr val="004F6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</a:br>
              <a:r>
                <a:rPr sz="2400" b="1" cap="all" dirty="0" err="1">
                  <a:solidFill>
                    <a:srgbClr val="004F6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проекта</a:t>
              </a:r>
              <a:r>
                <a:rPr sz="2400" b="1" cap="all" dirty="0">
                  <a:solidFill>
                    <a:srgbClr val="004F6C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:</a:t>
              </a:r>
              <a:endParaRPr b="1" kern="0" cap="all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1" name="Стоимость проекта:  2 210 млн. руб.">
              <a:extLst>
                <a:ext uri="{FF2B5EF4-FFF2-40B4-BE49-F238E27FC236}">
                  <a16:creationId xmlns:a16="http://schemas.microsoft.com/office/drawing/2014/main" xmlns="" id="{99C8ECB9-65B5-4653-A009-5F9883CAB151}"/>
                </a:ext>
              </a:extLst>
            </p:cNvPr>
            <p:cNvSpPr txBox="1"/>
            <p:nvPr/>
          </p:nvSpPr>
          <p:spPr>
            <a:xfrm>
              <a:off x="8409487" y="3182002"/>
              <a:ext cx="2086465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8" tIns="45718" rIns="45718" bIns="45718">
              <a:spAutoFit/>
            </a:bodyPr>
            <a:lstStyle/>
            <a:p>
              <a:pPr>
                <a:defRPr b="1" cap="all">
                  <a:solidFill>
                    <a:srgbClr val="EB455A"/>
                  </a:solidFill>
                  <a:latin typeface="Circe"/>
                  <a:ea typeface="Circe"/>
                  <a:cs typeface="Circe"/>
                  <a:sym typeface="Circe"/>
                </a:defRPr>
              </a:pPr>
              <a:r>
                <a:rPr sz="2000" b="1" kern="0" cap="all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2 210</a:t>
              </a:r>
              <a:r>
                <a:rPr lang="ru-RU" sz="2000" b="1" kern="0" cap="all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sz="2000" b="1" kern="0" cap="all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sz="2000" b="1" kern="0" cap="all" dirty="0" err="1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млн</a:t>
              </a:r>
              <a:r>
                <a:rPr sz="2000" b="1" kern="0" cap="all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sz="2000" b="1" kern="0" cap="all" dirty="0" err="1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руб</a:t>
              </a:r>
              <a:r>
                <a:rPr sz="2000" b="1" kern="0" cap="all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F05F1EA0-D0DB-47BC-A680-B30300BAADE9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D1892A31-D74F-4B79-8C9C-C1893B0B589D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Рисунок 31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2089BD5-5E81-4279-80D5-C1A93497C1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941B4D16-13EA-458A-A070-5119BD5B6FC4}"/>
              </a:ext>
            </a:extLst>
          </p:cNvPr>
          <p:cNvCxnSpPr>
            <a:cxnSpLocks/>
          </p:cNvCxnSpPr>
          <p:nvPr/>
        </p:nvCxnSpPr>
        <p:spPr>
          <a:xfrm flipV="1">
            <a:off x="5353751" y="4034543"/>
            <a:ext cx="10428790" cy="16599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24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376E1106-2805-94CB-F084-04EC30D3C8AA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4EAAB846-C50D-3681-C72A-462CDF2EC246}"/>
              </a:ext>
            </a:extLst>
          </p:cNvPr>
          <p:cNvCxnSpPr/>
          <p:nvPr/>
        </p:nvCxnSpPr>
        <p:spPr>
          <a:xfrm flipH="1">
            <a:off x="4317245" y="3251457"/>
            <a:ext cx="1386966" cy="0"/>
          </a:xfrm>
          <a:prstGeom prst="straightConnector1">
            <a:avLst/>
          </a:prstGeom>
          <a:noFill/>
        </p:spPr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FD5628FB-2384-9F9F-5150-AA81B80F3516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8D1AB876-A226-BF68-0A7E-63E3F85BB314}"/>
              </a:ext>
            </a:extLst>
          </p:cNvPr>
          <p:cNvCxnSpPr>
            <a:cxnSpLocks/>
          </p:cNvCxnSpPr>
          <p:nvPr/>
        </p:nvCxnSpPr>
        <p:spPr>
          <a:xfrm flipV="1">
            <a:off x="2581154" y="3813821"/>
            <a:ext cx="190371" cy="1012822"/>
          </a:xfrm>
          <a:prstGeom prst="straightConnector1">
            <a:avLst/>
          </a:prstGeom>
          <a:noFill/>
        </p:spPr>
      </p:cxn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xmlns="" id="{2C54B1BF-B88B-DB4F-6AE2-0E0A3FFF7A8C}"/>
              </a:ext>
            </a:extLst>
          </p:cNvPr>
          <p:cNvGrpSpPr/>
          <p:nvPr/>
        </p:nvGrpSpPr>
        <p:grpSpPr>
          <a:xfrm>
            <a:off x="407483" y="182505"/>
            <a:ext cx="11149517" cy="1828850"/>
            <a:chOff x="407483" y="182505"/>
            <a:chExt cx="11149517" cy="18288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798A683-E9FA-6181-E39A-DBD694946682}"/>
                </a:ext>
              </a:extLst>
            </p:cNvPr>
            <p:cNvSpPr txBox="1"/>
            <p:nvPr/>
          </p:nvSpPr>
          <p:spPr>
            <a:xfrm>
              <a:off x="407483" y="182505"/>
              <a:ext cx="871111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defRPr sz="4000" kern="0">
                  <a:solidFill>
                    <a:srgbClr val="004F6C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defRPr>
              </a:lvl1pPr>
            </a:lstStyle>
            <a:p>
              <a:r>
                <a:rPr lang="ru-RU" dirty="0"/>
                <a:t>Создание высокоточной системы измерений на основе ватт-весов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4520BAF-FCB8-5C5A-DDD7-F345CBEC4FE5}"/>
                </a:ext>
              </a:extLst>
            </p:cNvPr>
            <p:cNvSpPr txBox="1"/>
            <p:nvPr/>
          </p:nvSpPr>
          <p:spPr>
            <a:xfrm>
              <a:off x="407483" y="1365024"/>
              <a:ext cx="1114951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 defTabSz="656856">
                <a:defRPr kern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pPr algn="l"/>
              <a:r>
                <a:rPr lang="ru-RU" dirty="0"/>
                <a:t>для воспроизведения единицы массы – килограмма на основе фундаментальной физической константы постоянной Планка</a:t>
              </a:r>
            </a:p>
          </p:txBody>
        </p:sp>
      </p:grpSp>
      <p:sp>
        <p:nvSpPr>
          <p:cNvPr id="27" name="Сроки реализации проекта:  2025-2029 гг.">
            <a:extLst>
              <a:ext uri="{FF2B5EF4-FFF2-40B4-BE49-F238E27FC236}">
                <a16:creationId xmlns:a16="http://schemas.microsoft.com/office/drawing/2014/main" xmlns="" id="{817E11B5-D556-4547-B882-C851E795807E}"/>
              </a:ext>
            </a:extLst>
          </p:cNvPr>
          <p:cNvSpPr txBox="1"/>
          <p:nvPr/>
        </p:nvSpPr>
        <p:spPr>
          <a:xfrm>
            <a:off x="466712" y="2715998"/>
            <a:ext cx="2304814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b="1" cap="all">
                <a:solidFill>
                  <a:srgbClr val="EB455A"/>
                </a:solidFill>
                <a:latin typeface="Circe"/>
                <a:ea typeface="Circe"/>
                <a:cs typeface="Circe"/>
                <a:sym typeface="Circe"/>
              </a:defRPr>
            </a:pPr>
            <a:r>
              <a:rPr lang="ru-RU" sz="2400" b="1" cap="all" dirty="0">
                <a:solidFill>
                  <a:srgbClr val="004F6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Результаты проекта</a:t>
            </a:r>
            <a:r>
              <a:rPr lang="ru-RU" sz="2400" dirty="0">
                <a:solidFill>
                  <a:srgbClr val="004F6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:</a:t>
            </a:r>
            <a:endParaRPr kern="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Решение 26-й Генеральной Конференцией по Мерам и Весам через фундаментальную физическую константу – постоянную Планка,  2018 г.…">
            <a:extLst>
              <a:ext uri="{FF2B5EF4-FFF2-40B4-BE49-F238E27FC236}">
                <a16:creationId xmlns:a16="http://schemas.microsoft.com/office/drawing/2014/main" xmlns="" id="{FCCFFBAB-B908-4F84-A0D7-45B8EDE5ECD6}"/>
              </a:ext>
            </a:extLst>
          </p:cNvPr>
          <p:cNvSpPr txBox="1"/>
          <p:nvPr/>
        </p:nvSpPr>
        <p:spPr>
          <a:xfrm>
            <a:off x="2981361" y="2719689"/>
            <a:ext cx="8832814" cy="923330"/>
          </a:xfrm>
          <a:prstGeom prst="rect">
            <a:avLst/>
          </a:prstGeom>
          <a:noFill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ru-RU" sz="18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  <a:sym typeface="Circe"/>
              </a:rPr>
              <a:t>Создание опытного образца высокоточной системы измерений на основе Ватт-весов для воспроизведения единицы массы – килограмма на основе фундаментальной физической константы постоянной Планка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AA510ED7-25F6-46EF-A41B-FCDE4EACAEC3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xmlns="" id="{10827C28-05FB-4EA4-9F69-21E15BC4716E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9A5DCC9-7500-4A17-BA00-1D342AF102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xmlns="" id="{22935A9F-40A8-4032-918D-8178BBAFF16A}"/>
              </a:ext>
            </a:extLst>
          </p:cNvPr>
          <p:cNvCxnSpPr>
            <a:cxnSpLocks/>
          </p:cNvCxnSpPr>
          <p:nvPr/>
        </p:nvCxnSpPr>
        <p:spPr>
          <a:xfrm flipV="1">
            <a:off x="5353751" y="4034543"/>
            <a:ext cx="10428790" cy="16599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0705D739-6DF2-4A44-9DE8-334BCC46EF68}"/>
              </a:ext>
            </a:extLst>
          </p:cNvPr>
          <p:cNvGrpSpPr/>
          <p:nvPr/>
        </p:nvGrpSpPr>
        <p:grpSpPr>
          <a:xfrm>
            <a:off x="472247" y="4408046"/>
            <a:ext cx="11399377" cy="1995888"/>
            <a:chOff x="472247" y="4408046"/>
            <a:chExt cx="11399377" cy="1995888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xmlns="" id="{2B1085C1-07F0-44B5-9006-B8FB186F28EC}"/>
                </a:ext>
              </a:extLst>
            </p:cNvPr>
            <p:cNvGrpSpPr/>
            <p:nvPr/>
          </p:nvGrpSpPr>
          <p:grpSpPr>
            <a:xfrm>
              <a:off x="472247" y="4408046"/>
              <a:ext cx="11399377" cy="1995888"/>
              <a:chOff x="472247" y="3858571"/>
              <a:chExt cx="11399377" cy="1995888"/>
            </a:xfrm>
          </p:grpSpPr>
          <p:sp>
            <p:nvSpPr>
              <p:cNvPr id="28" name="Решение 26-й Генеральной Конференцией по Мерам и Весам через фундаментальную физическую константу – постоянную Планка,  2018 г.…">
                <a:extLst>
                  <a:ext uri="{FF2B5EF4-FFF2-40B4-BE49-F238E27FC236}">
                    <a16:creationId xmlns:a16="http://schemas.microsoft.com/office/drawing/2014/main" xmlns="" id="{0E4D7637-5B4B-4F0D-A7C1-6163545F645A}"/>
                  </a:ext>
                </a:extLst>
              </p:cNvPr>
              <p:cNvSpPr txBox="1"/>
              <p:nvPr/>
            </p:nvSpPr>
            <p:spPr>
              <a:xfrm>
                <a:off x="934740" y="4377131"/>
                <a:ext cx="10936884" cy="1477328"/>
              </a:xfrm>
              <a:prstGeom prst="rect">
                <a:avLst/>
              </a:prstGeom>
              <a:noFill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>
                    <a:latin typeface="Roboto" panose="020B0604020202020204" charset="0"/>
                    <a:ea typeface="Roboto" panose="020B0604020202020204" charset="0"/>
                    <a:cs typeface="Roboto" panose="020B0604020202020204" charset="0"/>
                  </a:defRPr>
                </a:lvl1pPr>
              </a:lstStyle>
              <a:p>
                <a:r>
                  <a:rPr lang="ru-RU" dirty="0"/>
                  <a:t>Метрологическую</a:t>
                </a:r>
                <a:r>
                  <a:rPr lang="ru-RU" dirty="0">
                    <a:sym typeface="Times New Roman"/>
                  </a:rPr>
                  <a:t> </a:t>
                </a:r>
                <a:r>
                  <a:rPr lang="ru-RU" dirty="0"/>
                  <a:t>независимость от эталонов иностранных государств</a:t>
                </a:r>
                <a:r>
                  <a:rPr lang="ru-RU" dirty="0">
                    <a:sym typeface="Times New Roman"/>
                  </a:rPr>
                  <a:t> </a:t>
                </a:r>
                <a:r>
                  <a:rPr lang="ru-RU" dirty="0"/>
                  <a:t>для большого парка применяемого отечественного измерительного оборудования. </a:t>
                </a:r>
              </a:p>
              <a:p>
                <a:r>
                  <a:rPr lang="ru-RU" dirty="0"/>
                  <a:t>Воспроизведение </a:t>
                </a:r>
                <a:r>
                  <a:rPr lang="ru-RU" dirty="0">
                    <a:sym typeface="Circe"/>
                  </a:rPr>
                  <a:t>более 10 производных от килограмма единиц</a:t>
                </a:r>
                <a:r>
                  <a:rPr lang="ru-RU" dirty="0"/>
                  <a:t> </a:t>
                </a:r>
              </a:p>
              <a:p>
                <a:r>
                  <a:rPr lang="ru-RU" dirty="0"/>
                  <a:t>Возможность совершенствования </a:t>
                </a:r>
                <a:r>
                  <a:rPr lang="ru-RU" dirty="0">
                    <a:sym typeface="Circe"/>
                  </a:rPr>
                  <a:t>технологических процессов изготовления миниатюрных измерительных устройств и датчиков нового поколения на основе</a:t>
                </a:r>
                <a:r>
                  <a:rPr lang="ru-RU" dirty="0"/>
                  <a:t>.</a:t>
                </a:r>
                <a:endParaRPr lang="ru-RU" dirty="0">
                  <a:sym typeface="Times New Roman"/>
                </a:endParaRPr>
              </a:p>
            </p:txBody>
          </p:sp>
          <p:sp>
            <p:nvSpPr>
              <p:cNvPr id="29" name="Основание:">
                <a:extLst>
                  <a:ext uri="{FF2B5EF4-FFF2-40B4-BE49-F238E27FC236}">
                    <a16:creationId xmlns:a16="http://schemas.microsoft.com/office/drawing/2014/main" xmlns="" id="{DD04E0AE-4230-439C-AD3B-C3751D520787}"/>
                  </a:ext>
                </a:extLst>
              </p:cNvPr>
              <p:cNvSpPr txBox="1"/>
              <p:nvPr/>
            </p:nvSpPr>
            <p:spPr>
              <a:xfrm>
                <a:off x="472247" y="3858571"/>
                <a:ext cx="6398542" cy="4616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8" tIns="45718" rIns="45718" bIns="45718">
                <a:spAutoFit/>
              </a:bodyPr>
              <a:lstStyle>
                <a:lvl1pPr>
                  <a:defRPr b="1" cap="all">
                    <a:solidFill>
                      <a:srgbClr val="EB455A"/>
                    </a:solidFill>
                    <a:latin typeface="Circe"/>
                    <a:ea typeface="Circe"/>
                    <a:cs typeface="Circe"/>
                    <a:sym typeface="Circe"/>
                  </a:defRPr>
                </a:lvl1pPr>
              </a:lstStyle>
              <a:p>
                <a:r>
                  <a:rPr lang="ru-RU" sz="2400" dirty="0">
                    <a:solidFill>
                      <a:srgbClr val="004F6C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Практическая значимость проекта:</a:t>
                </a:r>
                <a:r>
                  <a:rPr sz="2400" dirty="0">
                    <a:solidFill>
                      <a:srgbClr val="004F6C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 </a:t>
                </a:r>
              </a:p>
            </p:txBody>
          </p:sp>
        </p:grpSp>
        <p:sp>
          <p:nvSpPr>
            <p:cNvPr id="42" name="Ромб 41">
              <a:extLst>
                <a:ext uri="{FF2B5EF4-FFF2-40B4-BE49-F238E27FC236}">
                  <a16:creationId xmlns:a16="http://schemas.microsoft.com/office/drawing/2014/main" xmlns="" id="{80DB9289-C1A6-400E-9529-F67C6E0EBEAA}"/>
                </a:ext>
              </a:extLst>
            </p:cNvPr>
            <p:cNvSpPr/>
            <p:nvPr/>
          </p:nvSpPr>
          <p:spPr>
            <a:xfrm>
              <a:off x="515938" y="5071449"/>
              <a:ext cx="310323" cy="310323"/>
            </a:xfrm>
            <a:prstGeom prst="diamond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Ромб 42">
              <a:extLst>
                <a:ext uri="{FF2B5EF4-FFF2-40B4-BE49-F238E27FC236}">
                  <a16:creationId xmlns:a16="http://schemas.microsoft.com/office/drawing/2014/main" xmlns="" id="{5E1431C8-104C-461B-8897-AAE802C75491}"/>
                </a:ext>
              </a:extLst>
            </p:cNvPr>
            <p:cNvSpPr/>
            <p:nvPr/>
          </p:nvSpPr>
          <p:spPr>
            <a:xfrm>
              <a:off x="515938" y="5442268"/>
              <a:ext cx="310323" cy="310323"/>
            </a:xfrm>
            <a:prstGeom prst="diamond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Ромб 43">
              <a:extLst>
                <a:ext uri="{FF2B5EF4-FFF2-40B4-BE49-F238E27FC236}">
                  <a16:creationId xmlns:a16="http://schemas.microsoft.com/office/drawing/2014/main" xmlns="" id="{917E3019-B65E-4000-BA2A-3F43E800AE7D}"/>
                </a:ext>
              </a:extLst>
            </p:cNvPr>
            <p:cNvSpPr/>
            <p:nvPr/>
          </p:nvSpPr>
          <p:spPr>
            <a:xfrm>
              <a:off x="515938" y="5818546"/>
              <a:ext cx="310323" cy="310323"/>
            </a:xfrm>
            <a:prstGeom prst="diamond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7761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376E1106-2805-94CB-F084-04EC30D3C8AA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4EAAB846-C50D-3681-C72A-462CDF2EC246}"/>
              </a:ext>
            </a:extLst>
          </p:cNvPr>
          <p:cNvCxnSpPr/>
          <p:nvPr/>
        </p:nvCxnSpPr>
        <p:spPr>
          <a:xfrm flipH="1">
            <a:off x="4317245" y="3251457"/>
            <a:ext cx="1386966" cy="0"/>
          </a:xfrm>
          <a:prstGeom prst="straightConnector1">
            <a:avLst/>
          </a:prstGeom>
          <a:noFill/>
        </p:spPr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FD5628FB-2384-9F9F-5150-AA81B80F3516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70A28E00-B81E-D1E2-6FB3-E90C4462766F}"/>
              </a:ext>
            </a:extLst>
          </p:cNvPr>
          <p:cNvCxnSpPr/>
          <p:nvPr/>
        </p:nvCxnSpPr>
        <p:spPr>
          <a:xfrm>
            <a:off x="2084172" y="4075841"/>
            <a:ext cx="1374707" cy="0"/>
          </a:xfrm>
          <a:prstGeom prst="straightConnector1">
            <a:avLst/>
          </a:prstGeom>
          <a:noFill/>
        </p:spPr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8D1AB876-A226-BF68-0A7E-63E3F85BB314}"/>
              </a:ext>
            </a:extLst>
          </p:cNvPr>
          <p:cNvCxnSpPr>
            <a:cxnSpLocks/>
          </p:cNvCxnSpPr>
          <p:nvPr/>
        </p:nvCxnSpPr>
        <p:spPr>
          <a:xfrm flipV="1">
            <a:off x="2581154" y="3813821"/>
            <a:ext cx="190371" cy="1012822"/>
          </a:xfrm>
          <a:prstGeom prst="straightConnector1">
            <a:avLst/>
          </a:prstGeom>
          <a:noFill/>
        </p:spPr>
      </p:cxn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xmlns="" id="{2C54B1BF-B88B-DB4F-6AE2-0E0A3FFF7A8C}"/>
              </a:ext>
            </a:extLst>
          </p:cNvPr>
          <p:cNvGrpSpPr/>
          <p:nvPr/>
        </p:nvGrpSpPr>
        <p:grpSpPr>
          <a:xfrm>
            <a:off x="407483" y="182505"/>
            <a:ext cx="10785236" cy="1518216"/>
            <a:chOff x="407483" y="182505"/>
            <a:chExt cx="10785236" cy="151821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798A683-E9FA-6181-E39A-DBD694946682}"/>
                </a:ext>
              </a:extLst>
            </p:cNvPr>
            <p:cNvSpPr txBox="1"/>
            <p:nvPr/>
          </p:nvSpPr>
          <p:spPr>
            <a:xfrm>
              <a:off x="407483" y="182505"/>
              <a:ext cx="1078523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lnSpc>
                  <a:spcPct val="90000"/>
                </a:lnSpc>
                <a:defRPr sz="4000" kern="0">
                  <a:solidFill>
                    <a:srgbClr val="004F6C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defRPr>
              </a:lvl1pPr>
            </a:lstStyle>
            <a:p>
              <a:r>
                <a:rPr lang="ru-RU" dirty="0">
                  <a:sym typeface="Circe Light"/>
                </a:rPr>
                <a:t>Ампер - единица электрического тока</a:t>
              </a:r>
              <a:endParaRPr lang="ru-RU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4520BAF-FCB8-5C5A-DDD7-F345CBEC4FE5}"/>
                </a:ext>
              </a:extLst>
            </p:cNvPr>
            <p:cNvSpPr txBox="1"/>
            <p:nvPr/>
          </p:nvSpPr>
          <p:spPr>
            <a:xfrm>
              <a:off x="407483" y="869724"/>
              <a:ext cx="876516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 defTabSz="656856">
                <a:defRPr kern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pPr algn="l"/>
              <a:r>
                <a:rPr lang="ru-RU" dirty="0">
                  <a:sym typeface="Circe Light"/>
                </a:rPr>
                <a:t>определенная путём   фиксации    численного    значения    </a:t>
              </a:r>
              <a:br>
                <a:rPr lang="ru-RU" dirty="0">
                  <a:sym typeface="Circe Light"/>
                </a:rPr>
              </a:br>
              <a:r>
                <a:rPr lang="ru-RU" dirty="0">
                  <a:sym typeface="Circe Light"/>
                </a:rPr>
                <a:t>элементарного    заряда   равного </a:t>
              </a:r>
              <a:r>
                <a:rPr lang="ru-RU" dirty="0">
                  <a:sym typeface="Arial"/>
                </a:rPr>
                <a:t> </a:t>
              </a:r>
              <a:r>
                <a:rPr lang="ru-RU" dirty="0">
                  <a:sym typeface="Circe Light"/>
                </a:rPr>
                <a:t>1,602 176 634⋅10−19 Кл 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3891545-AFBC-B400-7CEE-36505B194F5A}"/>
              </a:ext>
            </a:extLst>
          </p:cNvPr>
          <p:cNvSpPr txBox="1"/>
          <p:nvPr/>
        </p:nvSpPr>
        <p:spPr>
          <a:xfrm>
            <a:off x="391588" y="2666708"/>
            <a:ext cx="7294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ru-RU" dirty="0">
                <a:sym typeface="Circe Light"/>
              </a:rPr>
              <a:t>Консультативный комитет </a:t>
            </a:r>
            <a:br>
              <a:rPr lang="ru-RU" dirty="0">
                <a:sym typeface="Circe Light"/>
              </a:rPr>
            </a:br>
            <a:r>
              <a:rPr lang="ru-RU" dirty="0">
                <a:sym typeface="Circe Light"/>
              </a:rPr>
              <a:t>по электричеству и магнетизму рекомендует: </a:t>
            </a:r>
            <a:endParaRPr lang="ru-RU" dirty="0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99A81ABD-5B28-2346-34E2-3F43A4E558DD}"/>
              </a:ext>
            </a:extLst>
          </p:cNvPr>
          <p:cNvCxnSpPr>
            <a:cxnSpLocks/>
          </p:cNvCxnSpPr>
          <p:nvPr/>
        </p:nvCxnSpPr>
        <p:spPr>
          <a:xfrm flipV="1">
            <a:off x="0" y="2167448"/>
            <a:ext cx="10428790" cy="16599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F5BF7459-6EC9-D64C-E5CE-12CBD5284DDB}"/>
              </a:ext>
            </a:extLst>
          </p:cNvPr>
          <p:cNvGrpSpPr/>
          <p:nvPr/>
        </p:nvGrpSpPr>
        <p:grpSpPr>
          <a:xfrm>
            <a:off x="2038081" y="3782205"/>
            <a:ext cx="4743978" cy="369332"/>
            <a:chOff x="2038081" y="3233565"/>
            <a:chExt cx="4743978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1142EDD-885D-6925-50EC-ED65BCB5C486}"/>
                </a:ext>
              </a:extLst>
            </p:cNvPr>
            <p:cNvSpPr txBox="1"/>
            <p:nvPr/>
          </p:nvSpPr>
          <p:spPr>
            <a:xfrm>
              <a:off x="2441553" y="3233565"/>
              <a:ext cx="43405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latin typeface="Roboto" panose="020B0604020202020204" charset="0"/>
                  <a:ea typeface="Roboto" panose="020B0604020202020204" charset="0"/>
                  <a:cs typeface="Roboto" panose="020B0604020202020204" charset="0"/>
                </a:defRPr>
              </a:lvl1pPr>
            </a:lstStyle>
            <a:p>
              <a:r>
                <a:rPr lang="ru-RU" dirty="0">
                  <a:sym typeface="Circe Light"/>
                </a:rPr>
                <a:t>Использование закона Ома</a:t>
              </a:r>
              <a:endParaRPr lang="ru-RU" dirty="0"/>
            </a:p>
          </p:txBody>
        </p:sp>
        <p:sp>
          <p:nvSpPr>
            <p:cNvPr id="45" name="Ромб 44">
              <a:extLst>
                <a:ext uri="{FF2B5EF4-FFF2-40B4-BE49-F238E27FC236}">
                  <a16:creationId xmlns:a16="http://schemas.microsoft.com/office/drawing/2014/main" xmlns="" id="{94FC8454-F049-235D-45C9-F8A23FA9862E}"/>
                </a:ext>
              </a:extLst>
            </p:cNvPr>
            <p:cNvSpPr/>
            <p:nvPr/>
          </p:nvSpPr>
          <p:spPr>
            <a:xfrm>
              <a:off x="2038081" y="3263070"/>
              <a:ext cx="310323" cy="310323"/>
            </a:xfrm>
            <a:prstGeom prst="diamond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A0BB623C-789A-4026-F67F-C6C9AFF9A1AF}"/>
              </a:ext>
            </a:extLst>
          </p:cNvPr>
          <p:cNvGrpSpPr/>
          <p:nvPr/>
        </p:nvGrpSpPr>
        <p:grpSpPr>
          <a:xfrm>
            <a:off x="2038081" y="4355970"/>
            <a:ext cx="6700804" cy="369332"/>
            <a:chOff x="2038081" y="4735388"/>
            <a:chExt cx="6700804" cy="36933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3A50B570-766A-47C8-3F35-06AAE1EFFD3D}"/>
                </a:ext>
              </a:extLst>
            </p:cNvPr>
            <p:cNvSpPr txBox="1"/>
            <p:nvPr/>
          </p:nvSpPr>
          <p:spPr>
            <a:xfrm>
              <a:off x="2441553" y="4735388"/>
              <a:ext cx="62973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latin typeface="Roboto" panose="020B0604020202020204" charset="0"/>
                  <a:ea typeface="Roboto" panose="020B0604020202020204" charset="0"/>
                  <a:cs typeface="Roboto" panose="020B0604020202020204" charset="0"/>
                </a:defRPr>
              </a:lvl1pPr>
            </a:lstStyle>
            <a:p>
              <a:r>
                <a:rPr lang="ru-RU" dirty="0">
                  <a:sym typeface="Circe Light"/>
                </a:rPr>
                <a:t>Использование эффекта  туннелирования</a:t>
              </a:r>
              <a:endParaRPr lang="ru-RU" dirty="0"/>
            </a:p>
          </p:txBody>
        </p:sp>
        <p:sp>
          <p:nvSpPr>
            <p:cNvPr id="46" name="Ромб 45">
              <a:extLst>
                <a:ext uri="{FF2B5EF4-FFF2-40B4-BE49-F238E27FC236}">
                  <a16:creationId xmlns:a16="http://schemas.microsoft.com/office/drawing/2014/main" xmlns="" id="{88F0A796-C449-7F9F-EDA7-181A384DE884}"/>
                </a:ext>
              </a:extLst>
            </p:cNvPr>
            <p:cNvSpPr/>
            <p:nvPr/>
          </p:nvSpPr>
          <p:spPr>
            <a:xfrm>
              <a:off x="2038081" y="4764893"/>
              <a:ext cx="310323" cy="310323"/>
            </a:xfrm>
            <a:prstGeom prst="diamond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xmlns="" id="{006D5822-DDD5-BD91-CEB9-5D0EA99931E2}"/>
              </a:ext>
            </a:extLst>
          </p:cNvPr>
          <p:cNvGrpSpPr/>
          <p:nvPr/>
        </p:nvGrpSpPr>
        <p:grpSpPr>
          <a:xfrm>
            <a:off x="2038081" y="4929737"/>
            <a:ext cx="6527872" cy="369332"/>
            <a:chOff x="2038081" y="5706977"/>
            <a:chExt cx="6527872" cy="36933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20311DB-1664-27F8-466C-F7732AD62D91}"/>
                </a:ext>
              </a:extLst>
            </p:cNvPr>
            <p:cNvSpPr txBox="1"/>
            <p:nvPr/>
          </p:nvSpPr>
          <p:spPr>
            <a:xfrm>
              <a:off x="2441552" y="5706977"/>
              <a:ext cx="61244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latin typeface="Roboto" panose="020B0604020202020204" charset="0"/>
                  <a:ea typeface="Roboto" panose="020B0604020202020204" charset="0"/>
                  <a:cs typeface="Roboto" panose="020B0604020202020204" charset="0"/>
                </a:defRPr>
              </a:lvl1pPr>
            </a:lstStyle>
            <a:p>
              <a:r>
                <a:rPr lang="ru-RU" dirty="0">
                  <a:sym typeface="Circe Light"/>
                </a:rPr>
                <a:t>Использование методов электрометрии</a:t>
              </a:r>
              <a:endParaRPr lang="ru-RU" dirty="0"/>
            </a:p>
          </p:txBody>
        </p:sp>
        <p:sp>
          <p:nvSpPr>
            <p:cNvPr id="47" name="Ромб 46">
              <a:extLst>
                <a:ext uri="{FF2B5EF4-FFF2-40B4-BE49-F238E27FC236}">
                  <a16:creationId xmlns:a16="http://schemas.microsoft.com/office/drawing/2014/main" xmlns="" id="{843D4B40-FC59-12A1-EF3A-31E267AC9B04}"/>
                </a:ext>
              </a:extLst>
            </p:cNvPr>
            <p:cNvSpPr/>
            <p:nvPr/>
          </p:nvSpPr>
          <p:spPr>
            <a:xfrm>
              <a:off x="2038081" y="5736482"/>
              <a:ext cx="310323" cy="310323"/>
            </a:xfrm>
            <a:prstGeom prst="diamond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xmlns="" id="{C5344A9D-10E9-EF16-DF7B-50F66355DC9A}"/>
              </a:ext>
            </a:extLst>
          </p:cNvPr>
          <p:cNvCxnSpPr>
            <a:cxnSpLocks/>
          </p:cNvCxnSpPr>
          <p:nvPr/>
        </p:nvCxnSpPr>
        <p:spPr>
          <a:xfrm flipH="1" flipV="1">
            <a:off x="-1889609" y="3157548"/>
            <a:ext cx="3904638" cy="5315892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09DD2660-8B81-A7C4-E0EA-00DA834C3E6C}"/>
              </a:ext>
            </a:extLst>
          </p:cNvPr>
          <p:cNvCxnSpPr>
            <a:cxnSpLocks/>
          </p:cNvCxnSpPr>
          <p:nvPr/>
        </p:nvCxnSpPr>
        <p:spPr>
          <a:xfrm flipH="1" flipV="1">
            <a:off x="-1041995" y="6151845"/>
            <a:ext cx="4552016" cy="889035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44EECD49-15B2-4BCC-9DCE-4134BD3301D3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B1C0267B-018A-4C15-B71A-C0008A6BDBFF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Рисунок 31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8565C190-1FD5-4A35-9754-97CBC3DF1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763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5CD2B1C7-A9B1-CD27-6CED-23F42FCC9A39}"/>
              </a:ext>
            </a:extLst>
          </p:cNvPr>
          <p:cNvCxnSpPr>
            <a:cxnSpLocks/>
          </p:cNvCxnSpPr>
          <p:nvPr/>
        </p:nvCxnSpPr>
        <p:spPr>
          <a:xfrm>
            <a:off x="0" y="3415213"/>
            <a:ext cx="8316686" cy="0"/>
          </a:xfrm>
          <a:prstGeom prst="line">
            <a:avLst/>
          </a:prstGeom>
          <a:ln w="66675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376E1106-2805-94CB-F084-04EC30D3C8AA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4EAAB846-C50D-3681-C72A-462CDF2EC246}"/>
              </a:ext>
            </a:extLst>
          </p:cNvPr>
          <p:cNvCxnSpPr/>
          <p:nvPr/>
        </p:nvCxnSpPr>
        <p:spPr>
          <a:xfrm flipH="1">
            <a:off x="4317245" y="3251457"/>
            <a:ext cx="1386966" cy="0"/>
          </a:xfrm>
          <a:prstGeom prst="straightConnector1">
            <a:avLst/>
          </a:prstGeom>
          <a:noFill/>
        </p:spPr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FD5628FB-2384-9F9F-5150-AA81B80F3516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70A28E00-B81E-D1E2-6FB3-E90C4462766F}"/>
              </a:ext>
            </a:extLst>
          </p:cNvPr>
          <p:cNvCxnSpPr/>
          <p:nvPr/>
        </p:nvCxnSpPr>
        <p:spPr>
          <a:xfrm>
            <a:off x="2084172" y="4075841"/>
            <a:ext cx="1374707" cy="0"/>
          </a:xfrm>
          <a:prstGeom prst="straightConnector1">
            <a:avLst/>
          </a:prstGeom>
          <a:noFill/>
        </p:spPr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8D1AB876-A226-BF68-0A7E-63E3F85BB314}"/>
              </a:ext>
            </a:extLst>
          </p:cNvPr>
          <p:cNvCxnSpPr>
            <a:cxnSpLocks/>
          </p:cNvCxnSpPr>
          <p:nvPr/>
        </p:nvCxnSpPr>
        <p:spPr>
          <a:xfrm flipV="1">
            <a:off x="2581154" y="3813821"/>
            <a:ext cx="190371" cy="1012822"/>
          </a:xfrm>
          <a:prstGeom prst="straightConnector1">
            <a:avLst/>
          </a:prstGeom>
          <a:noFill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98A683-E9FA-6181-E39A-DBD694946682}"/>
              </a:ext>
            </a:extLst>
          </p:cNvPr>
          <p:cNvSpPr txBox="1"/>
          <p:nvPr/>
        </p:nvSpPr>
        <p:spPr>
          <a:xfrm>
            <a:off x="407483" y="182505"/>
            <a:ext cx="10785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>
                <a:sym typeface="Circe Light"/>
              </a:rPr>
              <a:t>Использование закона Ома</a:t>
            </a:r>
            <a:endParaRPr lang="ru-RU" dirty="0"/>
          </a:p>
        </p:txBody>
      </p:sp>
      <p:pic>
        <p:nvPicPr>
          <p:cNvPr id="4" name="Рисунок 15" descr="Рисунок 15">
            <a:extLst>
              <a:ext uri="{FF2B5EF4-FFF2-40B4-BE49-F238E27FC236}">
                <a16:creationId xmlns:a16="http://schemas.microsoft.com/office/drawing/2014/main" xmlns="" id="{93EDBBFB-02F6-B34F-7C24-C0F2FDB91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877741"/>
            <a:ext cx="4563241" cy="2373716"/>
          </a:xfrm>
          <a:prstGeom prst="rect">
            <a:avLst/>
          </a:prstGeom>
          <a:ln w="19050">
            <a:noFill/>
            <a:miter/>
          </a:ln>
        </p:spPr>
      </p:pic>
      <p:pic>
        <p:nvPicPr>
          <p:cNvPr id="7" name="Рисунок 20" descr="Рисунок 20">
            <a:extLst>
              <a:ext uri="{FF2B5EF4-FFF2-40B4-BE49-F238E27FC236}">
                <a16:creationId xmlns:a16="http://schemas.microsoft.com/office/drawing/2014/main" xmlns="" id="{2DC7AC6B-9E0F-3B45-3066-28680D8C6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229" y="658302"/>
            <a:ext cx="2094364" cy="538099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E1CCDD4-016A-1558-A1F5-39D824030E5E}"/>
              </a:ext>
            </a:extLst>
          </p:cNvPr>
          <p:cNvSpPr txBox="1"/>
          <p:nvPr/>
        </p:nvSpPr>
        <p:spPr>
          <a:xfrm>
            <a:off x="5230471" y="1741434"/>
            <a:ext cx="29991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 defTabSz="656856">
              <a:defRPr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l"/>
            <a:r>
              <a:rPr lang="ru-RU" dirty="0"/>
              <a:t>Эталон вольта </a:t>
            </a:r>
            <a:br>
              <a:rPr lang="ru-RU" dirty="0"/>
            </a:br>
            <a:r>
              <a:rPr lang="ru-RU" dirty="0"/>
              <a:t>на эффекте Джозефсона</a:t>
            </a:r>
          </a:p>
        </p:txBody>
      </p:sp>
      <p:pic>
        <p:nvPicPr>
          <p:cNvPr id="13" name="Рисунок 14" descr="Рисунок 14">
            <a:extLst>
              <a:ext uri="{FF2B5EF4-FFF2-40B4-BE49-F238E27FC236}">
                <a16:creationId xmlns:a16="http://schemas.microsoft.com/office/drawing/2014/main" xmlns="" id="{A595ADFF-C11F-1BC2-2BA7-1F4ECFB3A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64" b="5440"/>
          <a:stretch/>
        </p:blipFill>
        <p:spPr>
          <a:xfrm>
            <a:off x="521977" y="3561944"/>
            <a:ext cx="4405092" cy="2816334"/>
          </a:xfrm>
          <a:prstGeom prst="rect">
            <a:avLst/>
          </a:prstGeom>
          <a:ln w="19050">
            <a:noFill/>
            <a:miter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3A55D30-EBB9-4E46-0AFC-C4F763DBEB25}"/>
              </a:ext>
            </a:extLst>
          </p:cNvPr>
          <p:cNvSpPr txBox="1"/>
          <p:nvPr/>
        </p:nvSpPr>
        <p:spPr>
          <a:xfrm>
            <a:off x="5079179" y="4646946"/>
            <a:ext cx="34629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 defTabSz="656856">
              <a:defRPr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l"/>
            <a:r>
              <a:rPr lang="ru-RU" dirty="0"/>
              <a:t>Эталон ома на квантовом эффекте Холла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8C9EFF9-4E8C-959E-4825-6FBEB07B9AA7}"/>
              </a:ext>
            </a:extLst>
          </p:cNvPr>
          <p:cNvSpPr txBox="1"/>
          <p:nvPr/>
        </p:nvSpPr>
        <p:spPr>
          <a:xfrm>
            <a:off x="8179603" y="6058584"/>
            <a:ext cx="2715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defTabSz="656856">
              <a:defRPr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ru-RU" dirty="0">
                <a:sym typeface="Circe Light"/>
              </a:rPr>
              <a:t>Эталон ампера </a:t>
            </a:r>
            <a:br>
              <a:rPr lang="ru-RU" dirty="0">
                <a:sym typeface="Circe Light"/>
              </a:rPr>
            </a:br>
            <a:r>
              <a:rPr lang="ru-RU" dirty="0">
                <a:sym typeface="Circe Light"/>
              </a:rPr>
              <a:t>через вольт и ом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96B428F8-781D-4C32-BD70-FA4BB8337185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598A2473-DAF7-4661-9D23-B8545CDE1D93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7BB6571-F29A-42D8-B953-A687BBFCA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1665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376E1106-2805-94CB-F084-04EC30D3C8AA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4EAAB846-C50D-3681-C72A-462CDF2EC246}"/>
              </a:ext>
            </a:extLst>
          </p:cNvPr>
          <p:cNvCxnSpPr/>
          <p:nvPr/>
        </p:nvCxnSpPr>
        <p:spPr>
          <a:xfrm flipH="1">
            <a:off x="4317245" y="3251457"/>
            <a:ext cx="1386966" cy="0"/>
          </a:xfrm>
          <a:prstGeom prst="straightConnector1">
            <a:avLst/>
          </a:prstGeom>
          <a:noFill/>
        </p:spPr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FD5628FB-2384-9F9F-5150-AA81B80F3516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70A28E00-B81E-D1E2-6FB3-E90C4462766F}"/>
              </a:ext>
            </a:extLst>
          </p:cNvPr>
          <p:cNvCxnSpPr/>
          <p:nvPr/>
        </p:nvCxnSpPr>
        <p:spPr>
          <a:xfrm>
            <a:off x="2084172" y="4075841"/>
            <a:ext cx="1374707" cy="0"/>
          </a:xfrm>
          <a:prstGeom prst="straightConnector1">
            <a:avLst/>
          </a:prstGeom>
          <a:noFill/>
        </p:spPr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8D1AB876-A226-BF68-0A7E-63E3F85BB314}"/>
              </a:ext>
            </a:extLst>
          </p:cNvPr>
          <p:cNvCxnSpPr>
            <a:cxnSpLocks/>
          </p:cNvCxnSpPr>
          <p:nvPr/>
        </p:nvCxnSpPr>
        <p:spPr>
          <a:xfrm flipV="1">
            <a:off x="2581154" y="3813821"/>
            <a:ext cx="190371" cy="1012822"/>
          </a:xfrm>
          <a:prstGeom prst="straightConnector1">
            <a:avLst/>
          </a:prstGeom>
          <a:noFill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98A683-E9FA-6181-E39A-DBD694946682}"/>
              </a:ext>
            </a:extLst>
          </p:cNvPr>
          <p:cNvSpPr txBox="1"/>
          <p:nvPr/>
        </p:nvSpPr>
        <p:spPr>
          <a:xfrm>
            <a:off x="407483" y="182505"/>
            <a:ext cx="10785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>
                <a:sym typeface="Circe Light"/>
              </a:rPr>
              <a:t>Использование методов электрометрии</a:t>
            </a:r>
            <a:endParaRPr lang="ru-RU" dirty="0"/>
          </a:p>
        </p:txBody>
      </p:sp>
      <p:pic>
        <p:nvPicPr>
          <p:cNvPr id="9" name="Рисунок 30" descr="Рисунок 30">
            <a:extLst>
              <a:ext uri="{FF2B5EF4-FFF2-40B4-BE49-F238E27FC236}">
                <a16:creationId xmlns:a16="http://schemas.microsoft.com/office/drawing/2014/main" xmlns="" id="{2A671531-B49B-2F14-E15B-ECFBB1A62F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471"/>
          <a:stretch>
            <a:fillRect/>
          </a:stretch>
        </p:blipFill>
        <p:spPr>
          <a:xfrm>
            <a:off x="1181586" y="1241160"/>
            <a:ext cx="8668745" cy="4741208"/>
          </a:xfrm>
          <a:prstGeom prst="rect">
            <a:avLst/>
          </a:prstGeom>
          <a:ln w="19050">
            <a:noFill/>
            <a:miter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4300338-4BFC-9A1D-7F0D-D43279B37590}"/>
              </a:ext>
            </a:extLst>
          </p:cNvPr>
          <p:cNvSpPr txBox="1"/>
          <p:nvPr/>
        </p:nvSpPr>
        <p:spPr>
          <a:xfrm>
            <a:off x="2448908" y="6112920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defTabSz="656856">
              <a:defRPr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/>
              <a:t>Эталон ампера в области малых токов (</a:t>
            </a:r>
            <a:r>
              <a:rPr lang="ru-RU" dirty="0">
                <a:sym typeface="Circe Light"/>
              </a:rPr>
              <a:t>10</a:t>
            </a:r>
            <a:r>
              <a:rPr lang="ru-RU" baseline="30000" dirty="0">
                <a:sym typeface="Circe Light"/>
              </a:rPr>
              <a:t>-16</a:t>
            </a:r>
            <a:r>
              <a:rPr lang="ru-RU" dirty="0">
                <a:sym typeface="Circe Light"/>
              </a:rPr>
              <a:t> – 10</a:t>
            </a:r>
            <a:r>
              <a:rPr lang="ru-RU" baseline="30000" dirty="0">
                <a:sym typeface="Circe Light"/>
              </a:rPr>
              <a:t>-9 </a:t>
            </a:r>
            <a:r>
              <a:rPr lang="ru-RU" dirty="0">
                <a:sym typeface="Circe Light"/>
              </a:rPr>
              <a:t>А</a:t>
            </a:r>
            <a:r>
              <a:rPr lang="ru-RU" dirty="0"/>
              <a:t>)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576D5923-8AA3-4102-90DA-6E66ED5983E1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523D98C0-3DBC-48B9-845C-1430987C9026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5E4E951-F19D-4F2A-81FC-71CC55CFD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5564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376E1106-2805-94CB-F084-04EC30D3C8AA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4EAAB846-C50D-3681-C72A-462CDF2EC246}"/>
              </a:ext>
            </a:extLst>
          </p:cNvPr>
          <p:cNvCxnSpPr/>
          <p:nvPr/>
        </p:nvCxnSpPr>
        <p:spPr>
          <a:xfrm flipH="1">
            <a:off x="4317245" y="3251457"/>
            <a:ext cx="1386966" cy="0"/>
          </a:xfrm>
          <a:prstGeom prst="straightConnector1">
            <a:avLst/>
          </a:prstGeom>
          <a:noFill/>
        </p:spPr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FD5628FB-2384-9F9F-5150-AA81B80F3516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70A28E00-B81E-D1E2-6FB3-E90C4462766F}"/>
              </a:ext>
            </a:extLst>
          </p:cNvPr>
          <p:cNvCxnSpPr/>
          <p:nvPr/>
        </p:nvCxnSpPr>
        <p:spPr>
          <a:xfrm>
            <a:off x="2084172" y="4075841"/>
            <a:ext cx="1374707" cy="0"/>
          </a:xfrm>
          <a:prstGeom prst="straightConnector1">
            <a:avLst/>
          </a:prstGeom>
          <a:noFill/>
        </p:spPr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8D1AB876-A226-BF68-0A7E-63E3F85BB314}"/>
              </a:ext>
            </a:extLst>
          </p:cNvPr>
          <p:cNvCxnSpPr>
            <a:cxnSpLocks/>
          </p:cNvCxnSpPr>
          <p:nvPr/>
        </p:nvCxnSpPr>
        <p:spPr>
          <a:xfrm flipV="1">
            <a:off x="2581154" y="3813821"/>
            <a:ext cx="190371" cy="1012822"/>
          </a:xfrm>
          <a:prstGeom prst="straightConnector1">
            <a:avLst/>
          </a:prstGeom>
          <a:noFill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98A683-E9FA-6181-E39A-DBD694946682}"/>
              </a:ext>
            </a:extLst>
          </p:cNvPr>
          <p:cNvSpPr txBox="1"/>
          <p:nvPr/>
        </p:nvSpPr>
        <p:spPr>
          <a:xfrm>
            <a:off x="407483" y="175296"/>
            <a:ext cx="11000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altLang="ru-RU" dirty="0">
                <a:sym typeface="Helvetica"/>
              </a:rPr>
              <a:t>Кельвин - единица температуры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4300338-4BFC-9A1D-7F0D-D43279B37590}"/>
              </a:ext>
            </a:extLst>
          </p:cNvPr>
          <p:cNvSpPr txBox="1"/>
          <p:nvPr/>
        </p:nvSpPr>
        <p:spPr>
          <a:xfrm>
            <a:off x="407483" y="755341"/>
            <a:ext cx="10293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defTabSz="656856">
              <a:defRPr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altLang="ru-RU" dirty="0">
                <a:sym typeface="Helvetica"/>
              </a:rPr>
              <a:t>при которой, постоянная Больцмана равна точно значению 1,380 649 03(51)·10</a:t>
            </a:r>
            <a:r>
              <a:rPr lang="ru-RU" altLang="ru-RU" baseline="30000" dirty="0">
                <a:sym typeface="Helvetica"/>
              </a:rPr>
              <a:t>-23 </a:t>
            </a:r>
            <a:r>
              <a:rPr lang="ru-RU" altLang="ru-RU" dirty="0" err="1">
                <a:sym typeface="Helvetica"/>
              </a:rPr>
              <a:t>Дж·К</a:t>
            </a:r>
            <a:r>
              <a:rPr lang="ru-RU" altLang="ru-RU" baseline="30000" dirty="0">
                <a:sym typeface="Helvetica"/>
              </a:rPr>
              <a:t>–1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1780413-9996-CA80-135E-8BD0259A9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610" y="1914821"/>
            <a:ext cx="2848500" cy="37979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A26EE40-FB27-D010-02E8-E8BD48213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914" y="2219718"/>
            <a:ext cx="4894880" cy="3403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77CCD73-3E81-1571-0F40-82EB8683F265}"/>
              </a:ext>
            </a:extLst>
          </p:cNvPr>
          <p:cNvSpPr txBox="1"/>
          <p:nvPr/>
        </p:nvSpPr>
        <p:spPr>
          <a:xfrm>
            <a:off x="1654610" y="6008914"/>
            <a:ext cx="2848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Roboto" panose="020B0604020202020204" charset="0"/>
                <a:ea typeface="Roboto" panose="020B0604020202020204" charset="0"/>
                <a:cs typeface="Roboto" panose="020B0604020202020204" charset="0"/>
              </a:defRPr>
            </a:lvl1pPr>
          </a:lstStyle>
          <a:p>
            <a:r>
              <a:rPr lang="ru-RU" dirty="0"/>
              <a:t>Криогенный радиометр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DD5B707-0805-4531-856E-05FB7059B7B1}"/>
              </a:ext>
            </a:extLst>
          </p:cNvPr>
          <p:cNvSpPr txBox="1"/>
          <p:nvPr/>
        </p:nvSpPr>
        <p:spPr>
          <a:xfrm>
            <a:off x="6940600" y="6008914"/>
            <a:ext cx="3099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latin typeface="Roboto" panose="020B0604020202020204" charset="0"/>
                <a:ea typeface="Roboto" panose="020B0604020202020204" charset="0"/>
                <a:cs typeface="Roboto" panose="020B0604020202020204" charset="0"/>
              </a:defRPr>
            </a:lvl1pPr>
          </a:lstStyle>
          <a:p>
            <a:r>
              <a:rPr lang="ru-RU" dirty="0"/>
              <a:t>Аппаратура передачи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E37CF52D-8541-4780-AF72-E76C688E5017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6B2756AC-2DB8-49AC-8C4A-4B2D50C72657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F7581D6-6358-4C7E-AC1E-F9939C8F66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3918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376E1106-2805-94CB-F084-04EC30D3C8AA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FD5628FB-2384-9F9F-5150-AA81B80F3516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70A28E00-B81E-D1E2-6FB3-E90C4462766F}"/>
              </a:ext>
            </a:extLst>
          </p:cNvPr>
          <p:cNvCxnSpPr/>
          <p:nvPr/>
        </p:nvCxnSpPr>
        <p:spPr>
          <a:xfrm>
            <a:off x="2084172" y="4075841"/>
            <a:ext cx="1374707" cy="0"/>
          </a:xfrm>
          <a:prstGeom prst="straightConnector1">
            <a:avLst/>
          </a:prstGeom>
          <a:noFill/>
        </p:spPr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8D1AB876-A226-BF68-0A7E-63E3F85BB314}"/>
              </a:ext>
            </a:extLst>
          </p:cNvPr>
          <p:cNvCxnSpPr>
            <a:cxnSpLocks/>
          </p:cNvCxnSpPr>
          <p:nvPr/>
        </p:nvCxnSpPr>
        <p:spPr>
          <a:xfrm flipV="1">
            <a:off x="2581154" y="3813821"/>
            <a:ext cx="190371" cy="1012822"/>
          </a:xfrm>
          <a:prstGeom prst="straightConnector1">
            <a:avLst/>
          </a:prstGeom>
          <a:noFill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5E8998E-31CD-5109-D1B1-7CACE375B84D}"/>
              </a:ext>
            </a:extLst>
          </p:cNvPr>
          <p:cNvSpPr txBox="1"/>
          <p:nvPr/>
        </p:nvSpPr>
        <p:spPr>
          <a:xfrm>
            <a:off x="407483" y="795613"/>
            <a:ext cx="7038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defTabSz="656856">
              <a:defRPr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altLang="ru-RU" dirty="0">
                <a:sym typeface="Helvetica"/>
              </a:rPr>
              <a:t>содержащей точно 6,0221415·10</a:t>
            </a:r>
            <a:r>
              <a:rPr lang="ru-RU" altLang="ru-RU" baseline="30000" dirty="0">
                <a:sym typeface="Helvetica"/>
              </a:rPr>
              <a:t>23 </a:t>
            </a:r>
            <a:r>
              <a:rPr lang="ru-RU" altLang="ru-RU" dirty="0">
                <a:sym typeface="Helvetica"/>
              </a:rPr>
              <a:t>структурных элементов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DA6612F-673E-FAEF-FC9D-50EDE2935238}"/>
              </a:ext>
            </a:extLst>
          </p:cNvPr>
          <p:cNvSpPr txBox="1"/>
          <p:nvPr/>
        </p:nvSpPr>
        <p:spPr>
          <a:xfrm>
            <a:off x="407483" y="171619"/>
            <a:ext cx="110007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altLang="ru-RU" dirty="0">
                <a:sym typeface="Helvetica"/>
              </a:rPr>
              <a:t>Моль - количество вещества системы,</a:t>
            </a:r>
          </a:p>
        </p:txBody>
      </p:sp>
      <p:pic>
        <p:nvPicPr>
          <p:cNvPr id="29" name="Picture 13">
            <a:extLst>
              <a:ext uri="{FF2B5EF4-FFF2-40B4-BE49-F238E27FC236}">
                <a16:creationId xmlns:a16="http://schemas.microsoft.com/office/drawing/2014/main" xmlns="" id="{E9964EB7-79EF-A81C-758D-A6709C0E2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980" y="1366589"/>
            <a:ext cx="3388040" cy="412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4">
            <a:extLst>
              <a:ext uri="{FF2B5EF4-FFF2-40B4-BE49-F238E27FC236}">
                <a16:creationId xmlns:a16="http://schemas.microsoft.com/office/drawing/2014/main" xmlns="" id="{490E9444-A7C3-6FCE-878A-AD4FB7F84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9376" y="5568065"/>
            <a:ext cx="40532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defTabSz="656856">
              <a:defRPr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ru-RU" altLang="ru-RU" dirty="0">
                <a:sym typeface="Helvetica"/>
              </a:rPr>
              <a:t>Гравиметрическая установка </a:t>
            </a:r>
            <a:br>
              <a:rPr lang="ru-RU" altLang="ru-RU" dirty="0">
                <a:sym typeface="Helvetica"/>
              </a:rPr>
            </a:br>
            <a:r>
              <a:rPr lang="ru-RU" altLang="ru-RU" dirty="0">
                <a:sym typeface="Helvetica"/>
              </a:rPr>
              <a:t>для приготовления газовых смесей </a:t>
            </a:r>
            <a:br>
              <a:rPr lang="ru-RU" altLang="ru-RU" dirty="0">
                <a:sym typeface="Helvetica"/>
              </a:rPr>
            </a:br>
            <a:r>
              <a:rPr lang="ru-RU" altLang="ru-RU" dirty="0">
                <a:sym typeface="Helvetica"/>
              </a:rPr>
              <a:t>в баллонах под давлением  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0DCBB3C4-E1C8-D821-3594-5B917FD32E80}"/>
              </a:ext>
            </a:extLst>
          </p:cNvPr>
          <p:cNvCxnSpPr>
            <a:cxnSpLocks/>
          </p:cNvCxnSpPr>
          <p:nvPr/>
        </p:nvCxnSpPr>
        <p:spPr>
          <a:xfrm flipH="1" flipV="1">
            <a:off x="-1889609" y="3157548"/>
            <a:ext cx="3904638" cy="5315892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E0DF4A58-5909-6DAC-9B82-4161763CB7E5}"/>
              </a:ext>
            </a:extLst>
          </p:cNvPr>
          <p:cNvCxnSpPr>
            <a:cxnSpLocks/>
          </p:cNvCxnSpPr>
          <p:nvPr/>
        </p:nvCxnSpPr>
        <p:spPr>
          <a:xfrm flipH="1" flipV="1">
            <a:off x="-1041995" y="6151845"/>
            <a:ext cx="4552016" cy="889035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2588A6DB-E85A-4927-ABE3-6C062B54EA06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3BBD2539-5384-4442-AF62-C791AB651750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F02DA5C-62DC-4BE0-8F46-8FDA99BB9B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776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376E1106-2805-94CB-F084-04EC30D3C8AA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FD5628FB-2384-9F9F-5150-AA81B80F3516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70A28E00-B81E-D1E2-6FB3-E90C4462766F}"/>
              </a:ext>
            </a:extLst>
          </p:cNvPr>
          <p:cNvCxnSpPr/>
          <p:nvPr/>
        </p:nvCxnSpPr>
        <p:spPr>
          <a:xfrm>
            <a:off x="2084172" y="4075841"/>
            <a:ext cx="1374707" cy="0"/>
          </a:xfrm>
          <a:prstGeom prst="straightConnector1">
            <a:avLst/>
          </a:prstGeom>
          <a:noFill/>
        </p:spPr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0DCBB3C4-E1C8-D821-3594-5B917FD32E80}"/>
              </a:ext>
            </a:extLst>
          </p:cNvPr>
          <p:cNvCxnSpPr>
            <a:cxnSpLocks/>
          </p:cNvCxnSpPr>
          <p:nvPr/>
        </p:nvCxnSpPr>
        <p:spPr>
          <a:xfrm flipH="1" flipV="1">
            <a:off x="-1889609" y="3157548"/>
            <a:ext cx="3904638" cy="5315892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E0DF4A58-5909-6DAC-9B82-4161763CB7E5}"/>
              </a:ext>
            </a:extLst>
          </p:cNvPr>
          <p:cNvCxnSpPr>
            <a:cxnSpLocks/>
          </p:cNvCxnSpPr>
          <p:nvPr/>
        </p:nvCxnSpPr>
        <p:spPr>
          <a:xfrm flipH="1" flipV="1">
            <a:off x="-1041995" y="6151845"/>
            <a:ext cx="4552016" cy="889035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F96A7B0-3337-E886-16F8-8ACAFA47986F}"/>
              </a:ext>
            </a:extLst>
          </p:cNvPr>
          <p:cNvSpPr txBox="1"/>
          <p:nvPr/>
        </p:nvSpPr>
        <p:spPr>
          <a:xfrm>
            <a:off x="11028658" y="5624592"/>
            <a:ext cx="1174047" cy="646331"/>
          </a:xfrm>
          <a:prstGeom prst="rect">
            <a:avLst/>
          </a:prstGeom>
          <a:ln w="22225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/>
              <a:t>Эталоны</a:t>
            </a:r>
          </a:p>
          <a:p>
            <a:r>
              <a:rPr lang="ru-RU" dirty="0"/>
              <a:t>ВНИИМ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9B366F43-D314-0FB0-3AC2-D6B0ADF765A9}"/>
              </a:ext>
            </a:extLst>
          </p:cNvPr>
          <p:cNvSpPr/>
          <p:nvPr/>
        </p:nvSpPr>
        <p:spPr>
          <a:xfrm>
            <a:off x="308367" y="186589"/>
            <a:ext cx="99314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kern="0" dirty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  <a:sym typeface="Helvetica"/>
              </a:rPr>
              <a:t> Государственный первичный эталон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5C300A5-F079-9804-AE11-B037F4185FAF}"/>
              </a:ext>
            </a:extLst>
          </p:cNvPr>
          <p:cNvSpPr txBox="1"/>
          <p:nvPr/>
        </p:nvSpPr>
        <p:spPr>
          <a:xfrm>
            <a:off x="431015" y="747182"/>
            <a:ext cx="10047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ru-RU" sz="2000" dirty="0">
                <a:sym typeface="Helvetica"/>
              </a:rPr>
              <a:t>единицы числа копий последовательности ДНК (ГЭТ 220-2024)</a:t>
            </a:r>
            <a:endParaRPr lang="ru-RU" sz="200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14639B00-CC6A-4350-83C9-AFBDD8267913}"/>
              </a:ext>
            </a:extLst>
          </p:cNvPr>
          <p:cNvGrpSpPr/>
          <p:nvPr/>
        </p:nvGrpSpPr>
        <p:grpSpPr>
          <a:xfrm>
            <a:off x="431015" y="1596648"/>
            <a:ext cx="7008010" cy="1798268"/>
            <a:chOff x="431015" y="1491873"/>
            <a:chExt cx="7008010" cy="1798268"/>
          </a:xfrm>
        </p:grpSpPr>
        <p:sp>
          <p:nvSpPr>
            <p:cNvPr id="26" name="Объект 2">
              <a:extLst>
                <a:ext uri="{FF2B5EF4-FFF2-40B4-BE49-F238E27FC236}">
                  <a16:creationId xmlns:a16="http://schemas.microsoft.com/office/drawing/2014/main" xmlns="" id="{C1132CB7-C722-323D-8530-241FB4A749C6}"/>
                </a:ext>
              </a:extLst>
            </p:cNvPr>
            <p:cNvSpPr txBox="1">
              <a:spLocks/>
            </p:cNvSpPr>
            <p:nvPr/>
          </p:nvSpPr>
          <p:spPr>
            <a:xfrm>
              <a:off x="1245225" y="2366811"/>
              <a:ext cx="61938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defTabSz="656856">
                <a:defRPr kern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/>
                <a:t>- числа копий последовательности ДНК;</a:t>
              </a:r>
              <a:br>
                <a:rPr lang="ru-RU" dirty="0"/>
              </a:br>
              <a:r>
                <a:rPr lang="ru-RU" dirty="0"/>
                <a:t>- концентрации копий последовательности ДНК;</a:t>
              </a:r>
              <a:br>
                <a:rPr lang="ru-RU" dirty="0"/>
              </a:br>
              <a:r>
                <a:rPr lang="ru-RU" dirty="0"/>
                <a:t>- отношения числа копий последовательностей ДНК.</a:t>
              </a:r>
            </a:p>
          </p:txBody>
        </p:sp>
        <p:sp>
          <p:nvSpPr>
            <p:cNvPr id="23" name="Объект 2">
              <a:extLst>
                <a:ext uri="{FF2B5EF4-FFF2-40B4-BE49-F238E27FC236}">
                  <a16:creationId xmlns:a16="http://schemas.microsoft.com/office/drawing/2014/main" xmlns="" id="{B5DA0CDD-35D4-440F-8EF3-4B75BC2DC649}"/>
                </a:ext>
              </a:extLst>
            </p:cNvPr>
            <p:cNvSpPr txBox="1">
              <a:spLocks/>
            </p:cNvSpPr>
            <p:nvPr/>
          </p:nvSpPr>
          <p:spPr>
            <a:xfrm>
              <a:off x="431015" y="1491873"/>
              <a:ext cx="582500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400"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/>
                <a:t>Предназначен для воспроизведения, </a:t>
              </a:r>
              <a:br>
                <a:rPr lang="ru-RU" dirty="0"/>
              </a:br>
              <a:r>
                <a:rPr lang="ru-RU" dirty="0"/>
                <a:t>хранения и передачи единиц:</a:t>
              </a: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13DC16F4-D170-4CBB-A760-A6720E187E12}"/>
              </a:ext>
            </a:extLst>
          </p:cNvPr>
          <p:cNvGrpSpPr/>
          <p:nvPr/>
        </p:nvGrpSpPr>
        <p:grpSpPr>
          <a:xfrm>
            <a:off x="431015" y="4218249"/>
            <a:ext cx="10675135" cy="1385489"/>
            <a:chOff x="431015" y="3589599"/>
            <a:chExt cx="10675135" cy="1385489"/>
          </a:xfrm>
        </p:grpSpPr>
        <p:sp>
          <p:nvSpPr>
            <p:cNvPr id="22" name="Объект 2">
              <a:extLst>
                <a:ext uri="{FF2B5EF4-FFF2-40B4-BE49-F238E27FC236}">
                  <a16:creationId xmlns:a16="http://schemas.microsoft.com/office/drawing/2014/main" xmlns="" id="{5DB93F11-43A0-433F-8AE3-0611C40CCC41}"/>
                </a:ext>
              </a:extLst>
            </p:cNvPr>
            <p:cNvSpPr txBox="1">
              <a:spLocks/>
            </p:cNvSpPr>
            <p:nvPr/>
          </p:nvSpPr>
          <p:spPr>
            <a:xfrm>
              <a:off x="1251556" y="4051758"/>
              <a:ext cx="970155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defTabSz="656856">
                <a:defRPr kern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dirty="0"/>
                <a:t>- идентификация последовательности ДНК; </a:t>
              </a:r>
              <a:br>
                <a:rPr lang="ru-RU" dirty="0"/>
              </a:br>
              <a:r>
                <a:rPr lang="ru-RU" dirty="0"/>
                <a:t>- измерение содержания концентрации копий последовательности ДНК и отношения числа копий последовательностей ДНК в  образцах биологического материала.</a:t>
              </a:r>
            </a:p>
          </p:txBody>
        </p:sp>
        <p:sp>
          <p:nvSpPr>
            <p:cNvPr id="25" name="Объект 2">
              <a:extLst>
                <a:ext uri="{FF2B5EF4-FFF2-40B4-BE49-F238E27FC236}">
                  <a16:creationId xmlns:a16="http://schemas.microsoft.com/office/drawing/2014/main" xmlns="" id="{AAAFDBAD-8902-4E54-A09F-8019301E4A70}"/>
                </a:ext>
              </a:extLst>
            </p:cNvPr>
            <p:cNvSpPr txBox="1">
              <a:spLocks/>
            </p:cNvSpPr>
            <p:nvPr/>
          </p:nvSpPr>
          <p:spPr>
            <a:xfrm>
              <a:off x="431015" y="3589599"/>
              <a:ext cx="10675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2400"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ru-RU" dirty="0"/>
                <a:t>Основные аналитические задачи в области генетических технологий: </a:t>
              </a:r>
            </a:p>
          </p:txBody>
        </p:sp>
      </p:grp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9F7F2119-DA87-4B30-8715-B7CBCBA280B3}"/>
              </a:ext>
            </a:extLst>
          </p:cNvPr>
          <p:cNvCxnSpPr>
            <a:cxnSpLocks/>
          </p:cNvCxnSpPr>
          <p:nvPr/>
        </p:nvCxnSpPr>
        <p:spPr>
          <a:xfrm flipV="1">
            <a:off x="5714244" y="3737611"/>
            <a:ext cx="10428790" cy="16599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F0893B55-1291-4E8E-B13C-4EB1CE25BFE6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780750BF-920D-42B6-8141-7701B8AC5DFB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5053207-04D4-4C85-AC2B-AFAA99574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4016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B1AAFB-AB3C-2508-09A5-79D8F93D2927}"/>
              </a:ext>
            </a:extLst>
          </p:cNvPr>
          <p:cNvSpPr txBox="1"/>
          <p:nvPr/>
        </p:nvSpPr>
        <p:spPr>
          <a:xfrm>
            <a:off x="427036" y="1437634"/>
            <a:ext cx="79414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2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ru-RU" dirty="0"/>
              <a:t>«Отставание – вот главная угроза и вот наш враг… </a:t>
            </a:r>
          </a:p>
          <a:p>
            <a:r>
              <a:rPr lang="ru-RU" dirty="0"/>
              <a:t>Дело в том, что скорость технологических изменений нарастает стремительно, идёт резко вверх. Тот, кто использует эту технологическую волну, вырвется далеко вперёд. Тех, кто не сможет этого сделать, она, эта волна – просто захлестнёт, утопит»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1F6EB5E-2F85-69A0-B57F-09BCD1E48B94}"/>
              </a:ext>
            </a:extLst>
          </p:cNvPr>
          <p:cNvSpPr txBox="1"/>
          <p:nvPr/>
        </p:nvSpPr>
        <p:spPr>
          <a:xfrm>
            <a:off x="427036" y="4320190"/>
            <a:ext cx="4399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/>
              <a:t>Президент Российской Федерации,  Владимир Владимирович Путин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xmlns="" id="{C536C3B0-3FD4-E707-7A90-897A0AF19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9" t="5903"/>
          <a:stretch/>
        </p:blipFill>
        <p:spPr bwMode="auto">
          <a:xfrm>
            <a:off x="7597401" y="1896276"/>
            <a:ext cx="5613174" cy="496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0844A6D-32CB-D507-4724-A7D083C3C73A}"/>
              </a:ext>
            </a:extLst>
          </p:cNvPr>
          <p:cNvSpPr txBox="1"/>
          <p:nvPr/>
        </p:nvSpPr>
        <p:spPr>
          <a:xfrm>
            <a:off x="3100776" y="114195"/>
            <a:ext cx="25939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dirty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- // - 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FDEF1D7B-4BEB-FFA2-3645-F0D6568EECD0}"/>
              </a:ext>
            </a:extLst>
          </p:cNvPr>
          <p:cNvCxnSpPr>
            <a:cxnSpLocks/>
          </p:cNvCxnSpPr>
          <p:nvPr/>
        </p:nvCxnSpPr>
        <p:spPr>
          <a:xfrm flipH="1">
            <a:off x="-120893" y="5719076"/>
            <a:ext cx="7718294" cy="0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9CFDD469-C67A-EA79-AEF2-0779E6592637}"/>
              </a:ext>
            </a:extLst>
          </p:cNvPr>
          <p:cNvCxnSpPr>
            <a:cxnSpLocks/>
          </p:cNvCxnSpPr>
          <p:nvPr/>
        </p:nvCxnSpPr>
        <p:spPr>
          <a:xfrm flipH="1" flipV="1">
            <a:off x="9705112" y="-1601585"/>
            <a:ext cx="3941901" cy="5445356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180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376E1106-2805-94CB-F084-04EC30D3C8AA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FD5628FB-2384-9F9F-5150-AA81B80F3516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70A28E00-B81E-D1E2-6FB3-E90C4462766F}"/>
              </a:ext>
            </a:extLst>
          </p:cNvPr>
          <p:cNvCxnSpPr/>
          <p:nvPr/>
        </p:nvCxnSpPr>
        <p:spPr>
          <a:xfrm>
            <a:off x="2084172" y="4075841"/>
            <a:ext cx="1374707" cy="0"/>
          </a:xfrm>
          <a:prstGeom prst="straightConnector1">
            <a:avLst/>
          </a:prstGeom>
          <a:noFill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DA6612F-673E-FAEF-FC9D-50EDE2935238}"/>
              </a:ext>
            </a:extLst>
          </p:cNvPr>
          <p:cNvSpPr txBox="1"/>
          <p:nvPr/>
        </p:nvSpPr>
        <p:spPr>
          <a:xfrm>
            <a:off x="407482" y="185227"/>
            <a:ext cx="10554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>
                <a:sym typeface="Helvetica"/>
              </a:rPr>
              <a:t>Государственный первичный эталон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0DCBB3C4-E1C8-D821-3594-5B917FD32E80}"/>
              </a:ext>
            </a:extLst>
          </p:cNvPr>
          <p:cNvCxnSpPr>
            <a:cxnSpLocks/>
          </p:cNvCxnSpPr>
          <p:nvPr/>
        </p:nvCxnSpPr>
        <p:spPr>
          <a:xfrm flipV="1">
            <a:off x="9950188" y="3019198"/>
            <a:ext cx="3904638" cy="5315892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E0DF4A58-5909-6DAC-9B82-4161763CB7E5}"/>
              </a:ext>
            </a:extLst>
          </p:cNvPr>
          <p:cNvCxnSpPr>
            <a:cxnSpLocks/>
          </p:cNvCxnSpPr>
          <p:nvPr/>
        </p:nvCxnSpPr>
        <p:spPr>
          <a:xfrm flipV="1">
            <a:off x="8455196" y="6013495"/>
            <a:ext cx="4552016" cy="889035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3DED087-53C6-A1A4-EB41-E4B7F1E2D919}"/>
              </a:ext>
            </a:extLst>
          </p:cNvPr>
          <p:cNvSpPr txBox="1"/>
          <p:nvPr/>
        </p:nvSpPr>
        <p:spPr>
          <a:xfrm>
            <a:off x="407482" y="698678"/>
            <a:ext cx="10337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ru-RU" sz="2000" dirty="0">
                <a:sym typeface="Helvetica"/>
              </a:rPr>
              <a:t>единицы числа копий последовательности ДНК ГЭТ 220-2024</a:t>
            </a:r>
            <a:endParaRPr lang="ru-RU" sz="2000" dirty="0"/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83886EBB-864D-AB54-4088-2B2C028556FD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E7393BF3-AA17-99FB-9AD1-B42C3B753838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xmlns="" id="{57C27C50-FB79-0630-24FC-326F14C93723}"/>
              </a:ext>
            </a:extLst>
          </p:cNvPr>
          <p:cNvCxnSpPr/>
          <p:nvPr/>
        </p:nvCxnSpPr>
        <p:spPr>
          <a:xfrm>
            <a:off x="2084172" y="4075841"/>
            <a:ext cx="1374707" cy="0"/>
          </a:xfrm>
          <a:prstGeom prst="straightConnector1">
            <a:avLst/>
          </a:prstGeom>
          <a:noFill/>
        </p:spPr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C95E6EBE-0B9B-4CDA-BA0C-5F0683F81E90}"/>
              </a:ext>
            </a:extLst>
          </p:cNvPr>
          <p:cNvGrpSpPr/>
          <p:nvPr/>
        </p:nvGrpSpPr>
        <p:grpSpPr>
          <a:xfrm>
            <a:off x="1343025" y="2851935"/>
            <a:ext cx="10278386" cy="369332"/>
            <a:chOff x="1343025" y="2851935"/>
            <a:chExt cx="10278386" cy="369332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76BF9ED7-6949-4D6D-9198-C228C44EE070}"/>
                </a:ext>
              </a:extLst>
            </p:cNvPr>
            <p:cNvGrpSpPr/>
            <p:nvPr/>
          </p:nvGrpSpPr>
          <p:grpSpPr>
            <a:xfrm>
              <a:off x="1343025" y="2851935"/>
              <a:ext cx="4227902" cy="369332"/>
              <a:chOff x="1704706" y="1819487"/>
              <a:chExt cx="4227902" cy="369332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11D55F0E-6C10-FD09-706A-E0260AA407D0}"/>
                  </a:ext>
                </a:extLst>
              </p:cNvPr>
              <p:cNvSpPr txBox="1"/>
              <p:nvPr/>
            </p:nvSpPr>
            <p:spPr>
              <a:xfrm>
                <a:off x="2139405" y="1819487"/>
                <a:ext cx="37932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 defTabSz="656856">
                  <a:defRPr ker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lvl1pPr>
              </a:lstStyle>
              <a:p>
                <a:pPr algn="l"/>
                <a:r>
                  <a:rPr lang="ru-RU" dirty="0">
                    <a:sym typeface="Calibri"/>
                  </a:rPr>
                  <a:t>Пищевая промышленность </a:t>
                </a:r>
                <a:endParaRPr lang="ru-RU" dirty="0"/>
              </a:p>
            </p:txBody>
          </p:sp>
          <p:sp>
            <p:nvSpPr>
              <p:cNvPr id="55" name="Ромб 54">
                <a:extLst>
                  <a:ext uri="{FF2B5EF4-FFF2-40B4-BE49-F238E27FC236}">
                    <a16:creationId xmlns:a16="http://schemas.microsoft.com/office/drawing/2014/main" xmlns="" id="{3A6B5303-E425-77C5-6410-DF801045D7C2}"/>
                  </a:ext>
                </a:extLst>
              </p:cNvPr>
              <p:cNvSpPr/>
              <p:nvPr/>
            </p:nvSpPr>
            <p:spPr>
              <a:xfrm>
                <a:off x="1704706" y="1851973"/>
                <a:ext cx="310323" cy="310323"/>
              </a:xfrm>
              <a:prstGeom prst="diamond">
                <a:avLst/>
              </a:prstGeom>
              <a:solidFill>
                <a:srgbClr val="004F6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F8DBA528-B968-4914-9F75-E77452982949}"/>
                </a:ext>
              </a:extLst>
            </p:cNvPr>
            <p:cNvGrpSpPr/>
            <p:nvPr/>
          </p:nvGrpSpPr>
          <p:grpSpPr>
            <a:xfrm>
              <a:off x="5952048" y="2851935"/>
              <a:ext cx="5669363" cy="369332"/>
              <a:chOff x="1704706" y="3951331"/>
              <a:chExt cx="5669363" cy="369332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94187AFB-79A2-87FD-C7F3-7D87390008FB}"/>
                  </a:ext>
                </a:extLst>
              </p:cNvPr>
              <p:cNvSpPr txBox="1"/>
              <p:nvPr/>
            </p:nvSpPr>
            <p:spPr>
              <a:xfrm>
                <a:off x="2139404" y="3951331"/>
                <a:ext cx="52346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 defTabSz="656856">
                  <a:defRPr ker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lvl1pPr>
              </a:lstStyle>
              <a:p>
                <a:pPr algn="just" defTabSz="18876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800" kern="0" dirty="0">
                    <a:solidFill>
                      <a:srgbClr val="000000"/>
                    </a:solidFill>
                    <a:latin typeface="Arial" panose="020B0604020202020204" pitchFamily="34" charset="0"/>
                    <a:sym typeface="Calibri"/>
                  </a:rPr>
                  <a:t>Лабораторная медицина</a:t>
                </a:r>
              </a:p>
            </p:txBody>
          </p:sp>
          <p:sp>
            <p:nvSpPr>
              <p:cNvPr id="59" name="Ромб 58">
                <a:extLst>
                  <a:ext uri="{FF2B5EF4-FFF2-40B4-BE49-F238E27FC236}">
                    <a16:creationId xmlns:a16="http://schemas.microsoft.com/office/drawing/2014/main" xmlns="" id="{E1A94193-B9D2-C83F-12CB-BD79EEB94B9F}"/>
                  </a:ext>
                </a:extLst>
              </p:cNvPr>
              <p:cNvSpPr/>
              <p:nvPr/>
            </p:nvSpPr>
            <p:spPr>
              <a:xfrm>
                <a:off x="1704706" y="3971889"/>
                <a:ext cx="310323" cy="310323"/>
              </a:xfrm>
              <a:prstGeom prst="diamond">
                <a:avLst/>
              </a:prstGeom>
              <a:solidFill>
                <a:srgbClr val="004F6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9FFC5F0-7277-4421-AEA9-5E3292B1D210}"/>
              </a:ext>
            </a:extLst>
          </p:cNvPr>
          <p:cNvGrpSpPr/>
          <p:nvPr/>
        </p:nvGrpSpPr>
        <p:grpSpPr>
          <a:xfrm>
            <a:off x="1343025" y="3368950"/>
            <a:ext cx="10278386" cy="369332"/>
            <a:chOff x="1343025" y="3384896"/>
            <a:chExt cx="10278386" cy="369332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xmlns="" id="{0695E64D-0700-4E0D-9010-F71BFCC37C9B}"/>
                </a:ext>
              </a:extLst>
            </p:cNvPr>
            <p:cNvGrpSpPr/>
            <p:nvPr/>
          </p:nvGrpSpPr>
          <p:grpSpPr>
            <a:xfrm>
              <a:off x="1343025" y="3384896"/>
              <a:ext cx="3899610" cy="369332"/>
              <a:chOff x="1704706" y="2352448"/>
              <a:chExt cx="3899610" cy="369332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B91A14E1-197F-05F6-B842-AF207840A89E}"/>
                  </a:ext>
                </a:extLst>
              </p:cNvPr>
              <p:cNvSpPr txBox="1"/>
              <p:nvPr/>
            </p:nvSpPr>
            <p:spPr>
              <a:xfrm>
                <a:off x="2139405" y="2352448"/>
                <a:ext cx="34649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 defTabSz="656856">
                  <a:defRPr ker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lvl1pPr>
              </a:lstStyle>
              <a:p>
                <a:pPr algn="just" defTabSz="188763" hangingPunct="0"/>
                <a:r>
                  <a:rPr lang="ru-RU" sz="1800" kern="0" dirty="0">
                    <a:solidFill>
                      <a:srgbClr val="000000"/>
                    </a:solidFill>
                    <a:sym typeface="Calibri"/>
                  </a:rPr>
                  <a:t>Санитарный контроль</a:t>
                </a:r>
              </a:p>
            </p:txBody>
          </p:sp>
          <p:sp>
            <p:nvSpPr>
              <p:cNvPr id="56" name="Ромб 55">
                <a:extLst>
                  <a:ext uri="{FF2B5EF4-FFF2-40B4-BE49-F238E27FC236}">
                    <a16:creationId xmlns:a16="http://schemas.microsoft.com/office/drawing/2014/main" xmlns="" id="{C77207A7-CC94-ADF4-A836-5E58FC4C6AB2}"/>
                  </a:ext>
                </a:extLst>
              </p:cNvPr>
              <p:cNvSpPr/>
              <p:nvPr/>
            </p:nvSpPr>
            <p:spPr>
              <a:xfrm>
                <a:off x="1704706" y="2381952"/>
                <a:ext cx="310323" cy="310323"/>
              </a:xfrm>
              <a:prstGeom prst="diamond">
                <a:avLst/>
              </a:prstGeom>
              <a:solidFill>
                <a:srgbClr val="004F6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xmlns="" id="{18C87339-9B46-4190-8886-E348454DD557}"/>
                </a:ext>
              </a:extLst>
            </p:cNvPr>
            <p:cNvGrpSpPr/>
            <p:nvPr/>
          </p:nvGrpSpPr>
          <p:grpSpPr>
            <a:xfrm>
              <a:off x="5952048" y="3384896"/>
              <a:ext cx="5669363" cy="369332"/>
              <a:chOff x="1704706" y="4484292"/>
              <a:chExt cx="5669363" cy="369332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CE2290A0-CF4A-9AD7-780D-E70526CDD437}"/>
                  </a:ext>
                </a:extLst>
              </p:cNvPr>
              <p:cNvSpPr txBox="1"/>
              <p:nvPr/>
            </p:nvSpPr>
            <p:spPr>
              <a:xfrm>
                <a:off x="2139404" y="4484292"/>
                <a:ext cx="52346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 defTabSz="656856">
                  <a:defRPr ker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lvl1pPr>
              </a:lstStyle>
              <a:p>
                <a:pPr algn="just" defTabSz="18876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800" kern="0" dirty="0">
                    <a:solidFill>
                      <a:srgbClr val="000000"/>
                    </a:solidFill>
                    <a:latin typeface="Arial" panose="020B0604020202020204" pitchFamily="34" charset="0"/>
                    <a:sym typeface="Calibri"/>
                  </a:rPr>
                  <a:t>Судебная медицина</a:t>
                </a:r>
              </a:p>
            </p:txBody>
          </p:sp>
          <p:sp>
            <p:nvSpPr>
              <p:cNvPr id="60" name="Ромб 59">
                <a:extLst>
                  <a:ext uri="{FF2B5EF4-FFF2-40B4-BE49-F238E27FC236}">
                    <a16:creationId xmlns:a16="http://schemas.microsoft.com/office/drawing/2014/main" xmlns="" id="{CBFE2903-426F-9809-46BF-B025AB3A0352}"/>
                  </a:ext>
                </a:extLst>
              </p:cNvPr>
              <p:cNvSpPr/>
              <p:nvPr/>
            </p:nvSpPr>
            <p:spPr>
              <a:xfrm>
                <a:off x="1704706" y="4501868"/>
                <a:ext cx="310323" cy="310323"/>
              </a:xfrm>
              <a:prstGeom prst="diamond">
                <a:avLst/>
              </a:prstGeom>
              <a:solidFill>
                <a:srgbClr val="004F6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8C25E132-CB1C-4EBA-9C4E-74B373A401F4}"/>
              </a:ext>
            </a:extLst>
          </p:cNvPr>
          <p:cNvGrpSpPr/>
          <p:nvPr/>
        </p:nvGrpSpPr>
        <p:grpSpPr>
          <a:xfrm>
            <a:off x="1343025" y="3885965"/>
            <a:ext cx="10278386" cy="369332"/>
            <a:chOff x="1343025" y="3917857"/>
            <a:chExt cx="10278386" cy="369332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xmlns="" id="{3AB01D97-3F8E-44FF-89F8-1A401EEA74EA}"/>
                </a:ext>
              </a:extLst>
            </p:cNvPr>
            <p:cNvGrpSpPr/>
            <p:nvPr/>
          </p:nvGrpSpPr>
          <p:grpSpPr>
            <a:xfrm>
              <a:off x="1343025" y="3917857"/>
              <a:ext cx="5669363" cy="369332"/>
              <a:chOff x="1704706" y="2885409"/>
              <a:chExt cx="5669363" cy="369332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88ED18C4-CE35-866B-D9B2-21B6D19D4EB9}"/>
                  </a:ext>
                </a:extLst>
              </p:cNvPr>
              <p:cNvSpPr txBox="1"/>
              <p:nvPr/>
            </p:nvSpPr>
            <p:spPr>
              <a:xfrm>
                <a:off x="2139404" y="2885409"/>
                <a:ext cx="52346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 defTabSz="656856">
                  <a:defRPr ker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lvl1pPr>
              </a:lstStyle>
              <a:p>
                <a:pPr algn="l"/>
                <a:r>
                  <a:rPr lang="ru-RU" sz="1800" kern="0" dirty="0">
                    <a:solidFill>
                      <a:srgbClr val="000000"/>
                    </a:solidFill>
                    <a:sym typeface="Calibri"/>
                  </a:rPr>
                  <a:t>Животноводство</a:t>
                </a:r>
                <a:endParaRPr lang="ru-RU" dirty="0"/>
              </a:p>
            </p:txBody>
          </p:sp>
          <p:sp>
            <p:nvSpPr>
              <p:cNvPr id="57" name="Ромб 56">
                <a:extLst>
                  <a:ext uri="{FF2B5EF4-FFF2-40B4-BE49-F238E27FC236}">
                    <a16:creationId xmlns:a16="http://schemas.microsoft.com/office/drawing/2014/main" xmlns="" id="{7FA21A3E-D3B3-5222-11AF-8AA4474D6AFB}"/>
                  </a:ext>
                </a:extLst>
              </p:cNvPr>
              <p:cNvSpPr/>
              <p:nvPr/>
            </p:nvSpPr>
            <p:spPr>
              <a:xfrm>
                <a:off x="1704706" y="2911931"/>
                <a:ext cx="310323" cy="310323"/>
              </a:xfrm>
              <a:prstGeom prst="diamond">
                <a:avLst/>
              </a:prstGeom>
              <a:solidFill>
                <a:srgbClr val="004F6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xmlns="" id="{011EF59D-C371-4C24-9831-83703FA2DAFB}"/>
                </a:ext>
              </a:extLst>
            </p:cNvPr>
            <p:cNvGrpSpPr/>
            <p:nvPr/>
          </p:nvGrpSpPr>
          <p:grpSpPr>
            <a:xfrm>
              <a:off x="5952048" y="3917857"/>
              <a:ext cx="5669363" cy="369332"/>
              <a:chOff x="1704706" y="5017253"/>
              <a:chExt cx="5669363" cy="369332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2D39FCD8-25E0-8A1D-36E3-493234CBD929}"/>
                  </a:ext>
                </a:extLst>
              </p:cNvPr>
              <p:cNvSpPr txBox="1"/>
              <p:nvPr/>
            </p:nvSpPr>
            <p:spPr>
              <a:xfrm>
                <a:off x="2139404" y="5017253"/>
                <a:ext cx="52346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 defTabSz="656856">
                  <a:defRPr ker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lvl1pPr>
              </a:lstStyle>
              <a:p>
                <a:pPr algn="just" defTabSz="188763" eaLnBrk="0" fontAlgn="base" hangingPunct="0">
                  <a:spcBef>
                    <a:spcPct val="0"/>
                  </a:spcBef>
                  <a:spcAft>
                    <a:spcPts val="273"/>
                  </a:spcAft>
                </a:pPr>
                <a:r>
                  <a:rPr lang="ru-RU" sz="1800" kern="0" dirty="0">
                    <a:solidFill>
                      <a:srgbClr val="000000"/>
                    </a:solidFill>
                    <a:latin typeface="Arial" panose="020B0604020202020204" pitchFamily="34" charset="0"/>
                    <a:sym typeface="Calibri"/>
                  </a:rPr>
                  <a:t>Научные исследования</a:t>
                </a:r>
              </a:p>
            </p:txBody>
          </p:sp>
          <p:sp>
            <p:nvSpPr>
              <p:cNvPr id="61" name="Ромб 60">
                <a:extLst>
                  <a:ext uri="{FF2B5EF4-FFF2-40B4-BE49-F238E27FC236}">
                    <a16:creationId xmlns:a16="http://schemas.microsoft.com/office/drawing/2014/main" xmlns="" id="{92E47B9D-C541-3E2C-0EB3-89A7672D6546}"/>
                  </a:ext>
                </a:extLst>
              </p:cNvPr>
              <p:cNvSpPr/>
              <p:nvPr/>
            </p:nvSpPr>
            <p:spPr>
              <a:xfrm>
                <a:off x="1704706" y="5031847"/>
                <a:ext cx="310323" cy="310323"/>
              </a:xfrm>
              <a:prstGeom prst="diamond">
                <a:avLst/>
              </a:prstGeom>
              <a:solidFill>
                <a:srgbClr val="004F6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2C02B952-2B5F-4157-92FE-354F5C615EDE}"/>
              </a:ext>
            </a:extLst>
          </p:cNvPr>
          <p:cNvGrpSpPr/>
          <p:nvPr/>
        </p:nvGrpSpPr>
        <p:grpSpPr>
          <a:xfrm>
            <a:off x="1343025" y="4402979"/>
            <a:ext cx="10908139" cy="369332"/>
            <a:chOff x="1343025" y="4402979"/>
            <a:chExt cx="10908139" cy="369332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E3D43200-7B39-44B0-8067-660578FA1938}"/>
                </a:ext>
              </a:extLst>
            </p:cNvPr>
            <p:cNvGrpSpPr/>
            <p:nvPr/>
          </p:nvGrpSpPr>
          <p:grpSpPr>
            <a:xfrm>
              <a:off x="1343025" y="4402979"/>
              <a:ext cx="5669363" cy="369332"/>
              <a:chOff x="1704706" y="3418370"/>
              <a:chExt cx="5669363" cy="369332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9B6582D8-BDBD-B076-8D93-4EB6CE95AC84}"/>
                  </a:ext>
                </a:extLst>
              </p:cNvPr>
              <p:cNvSpPr txBox="1"/>
              <p:nvPr/>
            </p:nvSpPr>
            <p:spPr>
              <a:xfrm>
                <a:off x="2139404" y="3418370"/>
                <a:ext cx="52346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 defTabSz="656856">
                  <a:defRPr ker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lvl1pPr>
              </a:lstStyle>
              <a:p>
                <a:pPr algn="l"/>
                <a:r>
                  <a:rPr lang="ru-RU" sz="1800" kern="0" dirty="0">
                    <a:solidFill>
                      <a:srgbClr val="000000"/>
                    </a:solidFill>
                    <a:latin typeface="Arial" panose="020B0604020202020204" pitchFamily="34" charset="0"/>
                    <a:sym typeface="Calibri"/>
                  </a:rPr>
                  <a:t>Биотехнология</a:t>
                </a:r>
                <a:endParaRPr lang="ru-RU" dirty="0"/>
              </a:p>
            </p:txBody>
          </p:sp>
          <p:sp>
            <p:nvSpPr>
              <p:cNvPr id="58" name="Ромб 57">
                <a:extLst>
                  <a:ext uri="{FF2B5EF4-FFF2-40B4-BE49-F238E27FC236}">
                    <a16:creationId xmlns:a16="http://schemas.microsoft.com/office/drawing/2014/main" xmlns="" id="{6F00CEC3-2CD4-2BAB-CE00-700F18951990}"/>
                  </a:ext>
                </a:extLst>
              </p:cNvPr>
              <p:cNvSpPr/>
              <p:nvPr/>
            </p:nvSpPr>
            <p:spPr>
              <a:xfrm>
                <a:off x="1704706" y="3441910"/>
                <a:ext cx="310323" cy="310323"/>
              </a:xfrm>
              <a:prstGeom prst="diamond">
                <a:avLst/>
              </a:prstGeom>
              <a:solidFill>
                <a:srgbClr val="004F6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xmlns="" id="{6A15293A-4225-4B6F-A788-DCC4F99E945F}"/>
                </a:ext>
              </a:extLst>
            </p:cNvPr>
            <p:cNvGrpSpPr/>
            <p:nvPr/>
          </p:nvGrpSpPr>
          <p:grpSpPr>
            <a:xfrm>
              <a:off x="5952048" y="4402979"/>
              <a:ext cx="6299116" cy="369332"/>
              <a:chOff x="1704706" y="5449437"/>
              <a:chExt cx="6299116" cy="369332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DE487FDD-42D0-775E-7EFB-AC0DE6FE0024}"/>
                  </a:ext>
                </a:extLst>
              </p:cNvPr>
              <p:cNvSpPr txBox="1"/>
              <p:nvPr/>
            </p:nvSpPr>
            <p:spPr>
              <a:xfrm>
                <a:off x="2139404" y="5449437"/>
                <a:ext cx="58644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 defTabSz="656856">
                  <a:defRPr ker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lvl1pPr>
              </a:lstStyle>
              <a:p>
                <a:pPr algn="l" defTabSz="188763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ru-RU" sz="1800" kern="0" dirty="0">
                    <a:solidFill>
                      <a:srgbClr val="000000"/>
                    </a:solidFill>
                    <a:latin typeface="Arial" panose="020B0604020202020204" pitchFamily="34" charset="0"/>
                    <a:sym typeface="Calibri"/>
                  </a:rPr>
                  <a:t>Биобезопасность и экологический мониторинг</a:t>
                </a:r>
              </a:p>
            </p:txBody>
          </p:sp>
          <p:sp>
            <p:nvSpPr>
              <p:cNvPr id="63" name="Ромб 62">
                <a:extLst>
                  <a:ext uri="{FF2B5EF4-FFF2-40B4-BE49-F238E27FC236}">
                    <a16:creationId xmlns:a16="http://schemas.microsoft.com/office/drawing/2014/main" xmlns="" id="{42DED969-DFBC-9BA9-A6E3-F5EDFD7083FB}"/>
                  </a:ext>
                </a:extLst>
              </p:cNvPr>
              <p:cNvSpPr/>
              <p:nvPr/>
            </p:nvSpPr>
            <p:spPr>
              <a:xfrm>
                <a:off x="1704706" y="5464031"/>
                <a:ext cx="310323" cy="310323"/>
              </a:xfrm>
              <a:prstGeom prst="diamond">
                <a:avLst/>
              </a:prstGeom>
              <a:solidFill>
                <a:srgbClr val="004F6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17C7D36-375D-42A7-91E6-97916CFEA4D4}"/>
              </a:ext>
            </a:extLst>
          </p:cNvPr>
          <p:cNvSpPr txBox="1"/>
          <p:nvPr/>
        </p:nvSpPr>
        <p:spPr>
          <a:xfrm>
            <a:off x="418311" y="1456230"/>
            <a:ext cx="10229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Основные области применения </a:t>
            </a:r>
            <a:r>
              <a:rPr lang="ru-RU" dirty="0" err="1"/>
              <a:t>биоаналитических</a:t>
            </a:r>
            <a:r>
              <a:rPr lang="ru-RU" dirty="0"/>
              <a:t> технологий </a:t>
            </a:r>
            <a:br>
              <a:rPr lang="ru-RU" dirty="0"/>
            </a:br>
            <a:r>
              <a:rPr lang="ru-RU" dirty="0"/>
              <a:t>в части измерений содержания копий последовательностей ДНК</a:t>
            </a: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DCFAFB4A-006A-4E3D-A51F-CF7BE79E1978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xmlns="" id="{D88E85C3-D653-4EA9-A32D-77C7E1E9FC5E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EDBFEC9-D986-43DE-AA44-ED9BE2632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1468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376E1106-2805-94CB-F084-04EC30D3C8AA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FD5628FB-2384-9F9F-5150-AA81B80F3516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70A28E00-B81E-D1E2-6FB3-E90C4462766F}"/>
              </a:ext>
            </a:extLst>
          </p:cNvPr>
          <p:cNvCxnSpPr/>
          <p:nvPr/>
        </p:nvCxnSpPr>
        <p:spPr>
          <a:xfrm>
            <a:off x="2084172" y="4075841"/>
            <a:ext cx="1374707" cy="0"/>
          </a:xfrm>
          <a:prstGeom prst="straightConnector1">
            <a:avLst/>
          </a:prstGeom>
          <a:noFill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DA6612F-673E-FAEF-FC9D-50EDE2935238}"/>
              </a:ext>
            </a:extLst>
          </p:cNvPr>
          <p:cNvSpPr txBox="1"/>
          <p:nvPr/>
        </p:nvSpPr>
        <p:spPr>
          <a:xfrm>
            <a:off x="407482" y="185227"/>
            <a:ext cx="10554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>
                <a:sym typeface="Helvetica"/>
              </a:rPr>
              <a:t>Государственный первичный эталон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0DCBB3C4-E1C8-D821-3594-5B917FD32E80}"/>
              </a:ext>
            </a:extLst>
          </p:cNvPr>
          <p:cNvCxnSpPr>
            <a:cxnSpLocks/>
          </p:cNvCxnSpPr>
          <p:nvPr/>
        </p:nvCxnSpPr>
        <p:spPr>
          <a:xfrm flipV="1">
            <a:off x="9950188" y="3019198"/>
            <a:ext cx="3904638" cy="5315892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E0DF4A58-5909-6DAC-9B82-4161763CB7E5}"/>
              </a:ext>
            </a:extLst>
          </p:cNvPr>
          <p:cNvCxnSpPr>
            <a:cxnSpLocks/>
          </p:cNvCxnSpPr>
          <p:nvPr/>
        </p:nvCxnSpPr>
        <p:spPr>
          <a:xfrm flipV="1">
            <a:off x="8455196" y="6013495"/>
            <a:ext cx="4552016" cy="889035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3DED087-53C6-A1A4-EB41-E4B7F1E2D919}"/>
              </a:ext>
            </a:extLst>
          </p:cNvPr>
          <p:cNvSpPr txBox="1"/>
          <p:nvPr/>
        </p:nvSpPr>
        <p:spPr>
          <a:xfrm>
            <a:off x="407482" y="717728"/>
            <a:ext cx="10337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ru-RU" sz="2000" dirty="0">
                <a:sym typeface="Helvetica"/>
              </a:rPr>
              <a:t>единицы числа копий последовательности ДНК ГЭТ 220-2024</a:t>
            </a:r>
            <a:endParaRPr lang="ru-RU" sz="2000" dirty="0"/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83886EBB-864D-AB54-4088-2B2C028556FD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E7393BF3-AA17-99FB-9AD1-B42C3B753838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xmlns="" id="{57C27C50-FB79-0630-24FC-326F14C93723}"/>
              </a:ext>
            </a:extLst>
          </p:cNvPr>
          <p:cNvCxnSpPr/>
          <p:nvPr/>
        </p:nvCxnSpPr>
        <p:spPr>
          <a:xfrm>
            <a:off x="2084172" y="4075841"/>
            <a:ext cx="1374707" cy="0"/>
          </a:xfrm>
          <a:prstGeom prst="straightConnector1">
            <a:avLst/>
          </a:prstGeom>
          <a:noFill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17C7D36-375D-42A7-91E6-97916CFEA4D4}"/>
              </a:ext>
            </a:extLst>
          </p:cNvPr>
          <p:cNvSpPr txBox="1"/>
          <p:nvPr/>
        </p:nvSpPr>
        <p:spPr>
          <a:xfrm>
            <a:off x="418311" y="1456230"/>
            <a:ext cx="11257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Установка на основе метода цифровой полимеразной цепной реакции </a:t>
            </a:r>
            <a:br>
              <a:rPr lang="ru-RU" dirty="0"/>
            </a:br>
            <a:r>
              <a:rPr lang="ru-RU" dirty="0"/>
              <a:t>для измерений числа копий последовательности ДНК концентрации копий последовательности ДНК и отношения числа копий последовательностей ДНК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F1888605-C5A0-4A98-9958-24A42426E008}"/>
              </a:ext>
            </a:extLst>
          </p:cNvPr>
          <p:cNvSpPr/>
          <p:nvPr/>
        </p:nvSpPr>
        <p:spPr>
          <a:xfrm>
            <a:off x="6568895" y="3079943"/>
            <a:ext cx="5319767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56856">
              <a:spcAft>
                <a:spcPts val="300"/>
              </a:spcAft>
            </a:pP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Генератор капель QX200 </a:t>
            </a:r>
            <a:r>
              <a:rPr lang="ru-RU" kern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Droplet</a:t>
            </a: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kern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Generator</a:t>
            </a: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defTabSz="656856">
              <a:spcAft>
                <a:spcPts val="300"/>
              </a:spcAft>
            </a:pP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</a:t>
            </a:r>
            <a:r>
              <a:rPr lang="ru-RU" kern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Запаиватель</a:t>
            </a: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планшетов полуавтоматический PX1.</a:t>
            </a:r>
          </a:p>
          <a:p>
            <a:pPr defTabSz="656856">
              <a:spcAft>
                <a:spcPts val="300"/>
              </a:spcAft>
            </a:pP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Амплификатор С1000 Touch с реакционным 96-луночным модулем.</a:t>
            </a:r>
          </a:p>
          <a:p>
            <a:pPr defTabSz="656856">
              <a:spcAft>
                <a:spcPts val="300"/>
              </a:spcAft>
            </a:pP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 Проточный ридер капель </a:t>
            </a:r>
            <a:b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QX200 </a:t>
            </a:r>
            <a:r>
              <a:rPr lang="ru-RU" kern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Droplet</a:t>
            </a: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Reader.</a:t>
            </a:r>
          </a:p>
          <a:p>
            <a:pPr defTabSz="656856">
              <a:spcAft>
                <a:spcPts val="300"/>
              </a:spcAft>
            </a:pP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5. Бокс со вспомогательным оборудованием для подготовки реакционных смесей.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88752457-6092-4186-A194-37B9B6CB07D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4" b="-268"/>
          <a:stretch/>
        </p:blipFill>
        <p:spPr bwMode="auto">
          <a:xfrm>
            <a:off x="2307069" y="4850411"/>
            <a:ext cx="3941166" cy="180331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6149BFF2-3CD9-446D-B4C0-215F40FB4E5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6" r="35130" b="21912"/>
          <a:stretch/>
        </p:blipFill>
        <p:spPr>
          <a:xfrm>
            <a:off x="2055803" y="3197156"/>
            <a:ext cx="2937455" cy="15696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55111B98-B51A-434D-8E33-700CC65CB05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" t="-385" r="20336" b="26972"/>
          <a:stretch/>
        </p:blipFill>
        <p:spPr bwMode="auto">
          <a:xfrm>
            <a:off x="510464" y="5014637"/>
            <a:ext cx="1366680" cy="160304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5B0BB968-6802-4AE4-BCCA-1AB4B8651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19" y="3169021"/>
            <a:ext cx="1366680" cy="16800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55299A7-DA00-4604-A2DF-CC1F940396DF}"/>
              </a:ext>
            </a:extLst>
          </p:cNvPr>
          <p:cNvSpPr txBox="1"/>
          <p:nvPr/>
        </p:nvSpPr>
        <p:spPr>
          <a:xfrm>
            <a:off x="1427560" y="4343037"/>
            <a:ext cx="505314" cy="5355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fontAlgn="base">
              <a:lnSpc>
                <a:spcPct val="90000"/>
              </a:lnSpc>
              <a:defRPr sz="3200" kern="0">
                <a:solidFill>
                  <a:srgbClr val="000000"/>
                </a:solidFill>
                <a:latin typeface="Roboto Black" panose="02000000000000000000" pitchFamily="2" charset="0"/>
                <a:ea typeface="Circe Light"/>
                <a:cs typeface="Circe Light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92F5CC1B-DF62-45C3-8077-6B49963D8E6D}"/>
              </a:ext>
            </a:extLst>
          </p:cNvPr>
          <p:cNvSpPr txBox="1"/>
          <p:nvPr/>
        </p:nvSpPr>
        <p:spPr>
          <a:xfrm>
            <a:off x="4463259" y="4231284"/>
            <a:ext cx="505314" cy="5355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fontAlgn="base">
              <a:lnSpc>
                <a:spcPct val="90000"/>
              </a:lnSpc>
              <a:defRPr sz="3200" kern="0">
                <a:solidFill>
                  <a:srgbClr val="000000"/>
                </a:solidFill>
                <a:latin typeface="Roboto Black" panose="02000000000000000000" pitchFamily="2" charset="0"/>
                <a:ea typeface="Circe Light"/>
                <a:cs typeface="Circe Light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F8AFCDCD-6307-4720-BF19-A98ECEC2C516}"/>
              </a:ext>
            </a:extLst>
          </p:cNvPr>
          <p:cNvSpPr txBox="1"/>
          <p:nvPr/>
        </p:nvSpPr>
        <p:spPr>
          <a:xfrm>
            <a:off x="2445650" y="4231284"/>
            <a:ext cx="505314" cy="5355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fontAlgn="base">
              <a:lnSpc>
                <a:spcPct val="90000"/>
              </a:lnSpc>
              <a:defRPr sz="3200" kern="0">
                <a:solidFill>
                  <a:srgbClr val="000000"/>
                </a:solidFill>
                <a:latin typeface="Roboto Black" panose="02000000000000000000" pitchFamily="2" charset="0"/>
                <a:ea typeface="Circe Light"/>
                <a:cs typeface="Circe Light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505D508-4565-42CA-AD7A-9039F2B30054}"/>
              </a:ext>
            </a:extLst>
          </p:cNvPr>
          <p:cNvSpPr txBox="1"/>
          <p:nvPr/>
        </p:nvSpPr>
        <p:spPr>
          <a:xfrm>
            <a:off x="1427560" y="6013495"/>
            <a:ext cx="505314" cy="5355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fontAlgn="base">
              <a:lnSpc>
                <a:spcPct val="90000"/>
              </a:lnSpc>
              <a:defRPr sz="3200" kern="0">
                <a:solidFill>
                  <a:srgbClr val="000000"/>
                </a:solidFill>
                <a:latin typeface="Roboto Black" panose="02000000000000000000" pitchFamily="2" charset="0"/>
                <a:ea typeface="Circe Light"/>
                <a:cs typeface="Circe Light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B9709CCB-326A-48FA-B380-5B26C7A3DF6F}"/>
              </a:ext>
            </a:extLst>
          </p:cNvPr>
          <p:cNvSpPr txBox="1"/>
          <p:nvPr/>
        </p:nvSpPr>
        <p:spPr>
          <a:xfrm>
            <a:off x="5597454" y="6013495"/>
            <a:ext cx="505314" cy="5355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fontAlgn="base">
              <a:lnSpc>
                <a:spcPct val="90000"/>
              </a:lnSpc>
              <a:defRPr sz="3200" kern="0">
                <a:solidFill>
                  <a:srgbClr val="000000"/>
                </a:solidFill>
                <a:latin typeface="Roboto Black" panose="02000000000000000000" pitchFamily="2" charset="0"/>
                <a:ea typeface="Circe Light"/>
                <a:cs typeface="Circe Light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xmlns="" id="{358B7DC3-7EF3-4D0D-8FBE-9992EF400B3B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xmlns="" id="{44495875-8B5D-4DD9-A74A-34156919F908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0" name="Рисунок 79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4397D262-537A-4663-A4B8-B942EC90F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7550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376E1106-2805-94CB-F084-04EC30D3C8AA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FD5628FB-2384-9F9F-5150-AA81B80F3516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70A28E00-B81E-D1E2-6FB3-E90C4462766F}"/>
              </a:ext>
            </a:extLst>
          </p:cNvPr>
          <p:cNvCxnSpPr/>
          <p:nvPr/>
        </p:nvCxnSpPr>
        <p:spPr>
          <a:xfrm>
            <a:off x="2084172" y="4075841"/>
            <a:ext cx="1374707" cy="0"/>
          </a:xfrm>
          <a:prstGeom prst="straightConnector1">
            <a:avLst/>
          </a:prstGeom>
          <a:noFill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DA6612F-673E-FAEF-FC9D-50EDE2935238}"/>
              </a:ext>
            </a:extLst>
          </p:cNvPr>
          <p:cNvSpPr txBox="1"/>
          <p:nvPr/>
        </p:nvSpPr>
        <p:spPr>
          <a:xfrm>
            <a:off x="407482" y="185227"/>
            <a:ext cx="10554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>
                <a:sym typeface="Helvetica"/>
              </a:rPr>
              <a:t>Государственный первичный эталон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0DCBB3C4-E1C8-D821-3594-5B917FD32E80}"/>
              </a:ext>
            </a:extLst>
          </p:cNvPr>
          <p:cNvCxnSpPr>
            <a:cxnSpLocks/>
          </p:cNvCxnSpPr>
          <p:nvPr/>
        </p:nvCxnSpPr>
        <p:spPr>
          <a:xfrm flipV="1">
            <a:off x="9950188" y="3019198"/>
            <a:ext cx="3904638" cy="5315892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E0DF4A58-5909-6DAC-9B82-4161763CB7E5}"/>
              </a:ext>
            </a:extLst>
          </p:cNvPr>
          <p:cNvCxnSpPr>
            <a:cxnSpLocks/>
          </p:cNvCxnSpPr>
          <p:nvPr/>
        </p:nvCxnSpPr>
        <p:spPr>
          <a:xfrm flipV="1">
            <a:off x="8455196" y="6013495"/>
            <a:ext cx="4552016" cy="889035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3DED087-53C6-A1A4-EB41-E4B7F1E2D919}"/>
              </a:ext>
            </a:extLst>
          </p:cNvPr>
          <p:cNvSpPr txBox="1"/>
          <p:nvPr/>
        </p:nvSpPr>
        <p:spPr>
          <a:xfrm>
            <a:off x="407482" y="717728"/>
            <a:ext cx="10337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ru-RU" sz="2000" dirty="0">
                <a:sym typeface="Helvetica"/>
              </a:rPr>
              <a:t>единицы числа копий последовательности ДНК ГЭТ 220-2024</a:t>
            </a:r>
            <a:endParaRPr lang="ru-RU" sz="2000" dirty="0"/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83886EBB-864D-AB54-4088-2B2C028556FD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E7393BF3-AA17-99FB-9AD1-B42C3B753838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xmlns="" id="{57C27C50-FB79-0630-24FC-326F14C93723}"/>
              </a:ext>
            </a:extLst>
          </p:cNvPr>
          <p:cNvCxnSpPr/>
          <p:nvPr/>
        </p:nvCxnSpPr>
        <p:spPr>
          <a:xfrm>
            <a:off x="2084172" y="4075841"/>
            <a:ext cx="1374707" cy="0"/>
          </a:xfrm>
          <a:prstGeom prst="straightConnector1">
            <a:avLst/>
          </a:prstGeom>
          <a:noFill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17C7D36-375D-42A7-91E6-97916CFEA4D4}"/>
              </a:ext>
            </a:extLst>
          </p:cNvPr>
          <p:cNvSpPr txBox="1"/>
          <p:nvPr/>
        </p:nvSpPr>
        <p:spPr>
          <a:xfrm>
            <a:off x="418311" y="1479908"/>
            <a:ext cx="11257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Установка на основе метода оптической (световой) микроскопии для измерений линейных размеров капель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F1888605-C5A0-4A98-9958-24A42426E008}"/>
              </a:ext>
            </a:extLst>
          </p:cNvPr>
          <p:cNvSpPr/>
          <p:nvPr/>
        </p:nvSpPr>
        <p:spPr>
          <a:xfrm>
            <a:off x="6582740" y="3683424"/>
            <a:ext cx="5319767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56856">
              <a:spcAft>
                <a:spcPts val="300"/>
              </a:spcAft>
            </a:pP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Персональный управляющий компьютер </a:t>
            </a:r>
            <a:b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 специализированным ПО.</a:t>
            </a:r>
          </a:p>
          <a:p>
            <a:pPr defTabSz="656856">
              <a:spcAft>
                <a:spcPts val="300"/>
              </a:spcAft>
            </a:pP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Микроскоп медицинский «Микмед-6».</a:t>
            </a:r>
          </a:p>
          <a:p>
            <a:pPr defTabSz="656856">
              <a:spcAft>
                <a:spcPts val="300"/>
              </a:spcAft>
            </a:pP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Микроскоп инвертированный «</a:t>
            </a:r>
            <a:r>
              <a:rPr lang="ru-RU" kern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БиОптик</a:t>
            </a: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CI-300».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FBE40069-D1E9-4091-9952-23781E6FAB2D}"/>
              </a:ext>
            </a:extLst>
          </p:cNvPr>
          <p:cNvGrpSpPr/>
          <p:nvPr/>
        </p:nvGrpSpPr>
        <p:grpSpPr>
          <a:xfrm>
            <a:off x="515938" y="3290141"/>
            <a:ext cx="4693717" cy="2340839"/>
            <a:chOff x="841932" y="3290141"/>
            <a:chExt cx="4693717" cy="234083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xmlns="" id="{5A43FBB1-4E75-466E-AB94-66123567D037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49"/>
            <a:stretch/>
          </p:blipFill>
          <p:spPr bwMode="auto">
            <a:xfrm>
              <a:off x="841932" y="3290141"/>
              <a:ext cx="4693717" cy="234083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55299A7-DA00-4604-A2DF-CC1F940396DF}"/>
                </a:ext>
              </a:extLst>
            </p:cNvPr>
            <p:cNvSpPr txBox="1"/>
            <p:nvPr/>
          </p:nvSpPr>
          <p:spPr>
            <a:xfrm>
              <a:off x="1831515" y="5095449"/>
              <a:ext cx="505314" cy="5355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fontAlgn="base">
                <a:lnSpc>
                  <a:spcPct val="90000"/>
                </a:lnSpc>
                <a:defRPr sz="3200" kern="0">
                  <a:solidFill>
                    <a:srgbClr val="000000"/>
                  </a:solidFill>
                  <a:latin typeface="Roboto Black" panose="02000000000000000000" pitchFamily="2" charset="0"/>
                  <a:ea typeface="Circe Light"/>
                  <a:cs typeface="Circe Light"/>
                </a:defRPr>
              </a:lvl1pPr>
            </a:lstStyle>
            <a:p>
              <a:pPr algn="ctr"/>
              <a:r>
                <a:rPr lang="ru-RU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92F5CC1B-DF62-45C3-8077-6B49963D8E6D}"/>
                </a:ext>
              </a:extLst>
            </p:cNvPr>
            <p:cNvSpPr txBox="1"/>
            <p:nvPr/>
          </p:nvSpPr>
          <p:spPr>
            <a:xfrm>
              <a:off x="4978387" y="5092596"/>
              <a:ext cx="505314" cy="5355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fontAlgn="base">
                <a:lnSpc>
                  <a:spcPct val="90000"/>
                </a:lnSpc>
                <a:defRPr sz="3200" kern="0">
                  <a:solidFill>
                    <a:srgbClr val="000000"/>
                  </a:solidFill>
                  <a:latin typeface="Roboto Black" panose="02000000000000000000" pitchFamily="2" charset="0"/>
                  <a:ea typeface="Circe Light"/>
                  <a:cs typeface="Circe Light"/>
                </a:defRPr>
              </a:lvl1pPr>
            </a:lstStyle>
            <a:p>
              <a:pPr algn="ctr"/>
              <a:r>
                <a:rPr lang="ru-RU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F8AFCDCD-6307-4720-BF19-A98ECEC2C516}"/>
                </a:ext>
              </a:extLst>
            </p:cNvPr>
            <p:cNvSpPr txBox="1"/>
            <p:nvPr/>
          </p:nvSpPr>
          <p:spPr>
            <a:xfrm>
              <a:off x="3326412" y="5092596"/>
              <a:ext cx="505314" cy="5355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fontAlgn="base">
                <a:lnSpc>
                  <a:spcPct val="90000"/>
                </a:lnSpc>
                <a:defRPr sz="3200" kern="0">
                  <a:solidFill>
                    <a:srgbClr val="000000"/>
                  </a:solidFill>
                  <a:latin typeface="Roboto Black" panose="02000000000000000000" pitchFamily="2" charset="0"/>
                  <a:ea typeface="Circe Light"/>
                  <a:cs typeface="Circe Light"/>
                </a:defRPr>
              </a:lvl1pPr>
            </a:lstStyle>
            <a:p>
              <a:pPr algn="ctr"/>
              <a:r>
                <a:rPr lang="ru-RU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FFD1DE7E-07A1-43D9-9DFD-4915259006F3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xmlns="" id="{A7A6367A-BD8C-4CF3-BAE6-567EBCC6B9AA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FCB12E39-3DC0-4C91-A19B-D49CF805F1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5968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376E1106-2805-94CB-F084-04EC30D3C8AA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FD5628FB-2384-9F9F-5150-AA81B80F3516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70A28E00-B81E-D1E2-6FB3-E90C4462766F}"/>
              </a:ext>
            </a:extLst>
          </p:cNvPr>
          <p:cNvCxnSpPr/>
          <p:nvPr/>
        </p:nvCxnSpPr>
        <p:spPr>
          <a:xfrm>
            <a:off x="2084172" y="4075841"/>
            <a:ext cx="1374707" cy="0"/>
          </a:xfrm>
          <a:prstGeom prst="straightConnector1">
            <a:avLst/>
          </a:prstGeom>
          <a:noFill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DA6612F-673E-FAEF-FC9D-50EDE2935238}"/>
              </a:ext>
            </a:extLst>
          </p:cNvPr>
          <p:cNvSpPr txBox="1"/>
          <p:nvPr/>
        </p:nvSpPr>
        <p:spPr>
          <a:xfrm>
            <a:off x="407482" y="185227"/>
            <a:ext cx="10554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>
                <a:sym typeface="Helvetica"/>
              </a:rPr>
              <a:t>Государственный первичный эталон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0DCBB3C4-E1C8-D821-3594-5B917FD32E80}"/>
              </a:ext>
            </a:extLst>
          </p:cNvPr>
          <p:cNvCxnSpPr>
            <a:cxnSpLocks/>
          </p:cNvCxnSpPr>
          <p:nvPr/>
        </p:nvCxnSpPr>
        <p:spPr>
          <a:xfrm flipV="1">
            <a:off x="9950188" y="3019198"/>
            <a:ext cx="3904638" cy="5315892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E0DF4A58-5909-6DAC-9B82-4161763CB7E5}"/>
              </a:ext>
            </a:extLst>
          </p:cNvPr>
          <p:cNvCxnSpPr>
            <a:cxnSpLocks/>
          </p:cNvCxnSpPr>
          <p:nvPr/>
        </p:nvCxnSpPr>
        <p:spPr>
          <a:xfrm flipV="1">
            <a:off x="8455196" y="6013495"/>
            <a:ext cx="4552016" cy="889035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3DED087-53C6-A1A4-EB41-E4B7F1E2D919}"/>
              </a:ext>
            </a:extLst>
          </p:cNvPr>
          <p:cNvSpPr txBox="1"/>
          <p:nvPr/>
        </p:nvSpPr>
        <p:spPr>
          <a:xfrm>
            <a:off x="407482" y="717728"/>
            <a:ext cx="10337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ru-RU" sz="2000" dirty="0">
                <a:sym typeface="Helvetica"/>
              </a:rPr>
              <a:t>единицы числа копий последовательности ДНК ГЭТ 220-2024</a:t>
            </a:r>
            <a:endParaRPr lang="ru-RU" sz="2000" dirty="0"/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83886EBB-864D-AB54-4088-2B2C028556FD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E7393BF3-AA17-99FB-9AD1-B42C3B753838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17C7D36-375D-42A7-91E6-97916CFEA4D4}"/>
              </a:ext>
            </a:extLst>
          </p:cNvPr>
          <p:cNvSpPr txBox="1"/>
          <p:nvPr/>
        </p:nvSpPr>
        <p:spPr>
          <a:xfrm>
            <a:off x="418311" y="1479908"/>
            <a:ext cx="11257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Установка на основе метода направленного секвенирования (по </a:t>
            </a:r>
            <a:r>
              <a:rPr lang="ru-RU" dirty="0" err="1"/>
              <a:t>Сэнгеру</a:t>
            </a:r>
            <a:r>
              <a:rPr lang="ru-RU" dirty="0"/>
              <a:t>) для определения последовательности нуклеотидов в составе ДНК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F1888605-C5A0-4A98-9958-24A42426E008}"/>
              </a:ext>
            </a:extLst>
          </p:cNvPr>
          <p:cNvSpPr/>
          <p:nvPr/>
        </p:nvSpPr>
        <p:spPr>
          <a:xfrm>
            <a:off x="6721737" y="3630983"/>
            <a:ext cx="5319767" cy="2156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56856">
              <a:spcAft>
                <a:spcPts val="300"/>
              </a:spcAft>
            </a:pP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Анализатор генетический капиллярного электрофореза Нанофор-05 с управляющим компьютером со специализированным ПО.</a:t>
            </a:r>
          </a:p>
          <a:p>
            <a:pPr defTabSz="656856">
              <a:spcAft>
                <a:spcPts val="300"/>
              </a:spcAft>
            </a:pP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Амплификатор для проведения реакции циклического секвенирования </a:t>
            </a:r>
            <a:r>
              <a:rPr lang="ru-RU" kern="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MiniAmp</a:t>
            </a: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defTabSz="656856">
              <a:spcAft>
                <a:spcPts val="300"/>
              </a:spcAft>
            </a:pPr>
            <a:r>
              <a:rPr lang="ru-RU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Бокс со вспомогательным оборудованием для подготовки реакционных смесей.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CF7EE43A-05BF-4ECB-A76C-ADDADA6FECFE}"/>
              </a:ext>
            </a:extLst>
          </p:cNvPr>
          <p:cNvGrpSpPr/>
          <p:nvPr/>
        </p:nvGrpSpPr>
        <p:grpSpPr>
          <a:xfrm>
            <a:off x="578365" y="2755774"/>
            <a:ext cx="4386319" cy="3907163"/>
            <a:chOff x="578365" y="2755774"/>
            <a:chExt cx="4386319" cy="390716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4CFFE284-90B4-4C6B-9FD9-EA87A8CCE6DC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253"/>
            <a:stretch/>
          </p:blipFill>
          <p:spPr bwMode="auto">
            <a:xfrm>
              <a:off x="578365" y="4691351"/>
              <a:ext cx="4386319" cy="1971586"/>
            </a:xfrm>
            <a:prstGeom prst="rect">
              <a:avLst/>
            </a:prstGeom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92F5CC1B-DF62-45C3-8077-6B49963D8E6D}"/>
                </a:ext>
              </a:extLst>
            </p:cNvPr>
            <p:cNvSpPr txBox="1"/>
            <p:nvPr/>
          </p:nvSpPr>
          <p:spPr>
            <a:xfrm>
              <a:off x="4330687" y="6127406"/>
              <a:ext cx="505314" cy="5355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>
              <a:defPPr>
                <a:defRPr lang="ru-RU"/>
              </a:defPPr>
              <a:lvl1pPr fontAlgn="base">
                <a:lnSpc>
                  <a:spcPct val="90000"/>
                </a:lnSpc>
                <a:defRPr sz="3200" kern="0">
                  <a:solidFill>
                    <a:srgbClr val="000000"/>
                  </a:solidFill>
                  <a:latin typeface="Roboto Black" panose="02000000000000000000" pitchFamily="2" charset="0"/>
                  <a:ea typeface="Circe Light"/>
                  <a:cs typeface="Circe Light"/>
                </a:defRPr>
              </a:lvl1pPr>
            </a:lstStyle>
            <a:p>
              <a:pPr algn="ctr"/>
              <a:r>
                <a:rPr lang="ru-RU" dirty="0">
                  <a:solidFill>
                    <a:schemeClr val="bg1"/>
                  </a:solidFill>
                </a:rPr>
                <a:t>3</a:t>
              </a:r>
            </a:p>
          </p:txBody>
        </p: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xmlns="" id="{582E6682-A277-4577-904D-1C3A24692CCB}"/>
                </a:ext>
              </a:extLst>
            </p:cNvPr>
            <p:cNvGrpSpPr/>
            <p:nvPr/>
          </p:nvGrpSpPr>
          <p:grpSpPr>
            <a:xfrm>
              <a:off x="593098" y="2755774"/>
              <a:ext cx="3561017" cy="1869820"/>
              <a:chOff x="593098" y="3044349"/>
              <a:chExt cx="3561017" cy="1869820"/>
            </a:xfrm>
          </p:grpSpPr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xmlns="" id="{3D9EAE40-3F73-4891-AFFB-E42FC76B2392}"/>
                  </a:ext>
                </a:extLst>
              </p:cNvPr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098" y="3044349"/>
                <a:ext cx="3561017" cy="18698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F55299A7-DA00-4604-A2DF-CC1F940396DF}"/>
                  </a:ext>
                </a:extLst>
              </p:cNvPr>
              <p:cNvSpPr txBox="1"/>
              <p:nvPr/>
            </p:nvSpPr>
            <p:spPr>
              <a:xfrm>
                <a:off x="1283461" y="4253121"/>
                <a:ext cx="505314" cy="53553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fontAlgn="base">
                  <a:lnSpc>
                    <a:spcPct val="90000"/>
                  </a:lnSpc>
                  <a:defRPr sz="3200" kern="0">
                    <a:solidFill>
                      <a:srgbClr val="000000"/>
                    </a:solidFill>
                    <a:latin typeface="Roboto Black" panose="02000000000000000000" pitchFamily="2" charset="0"/>
                    <a:ea typeface="Circe Light"/>
                    <a:cs typeface="Circe Light"/>
                  </a:defRPr>
                </a:lvl1pPr>
              </a:lstStyle>
              <a:p>
                <a:pPr algn="ctr"/>
                <a:r>
                  <a:rPr lang="ru-RU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F8AFCDCD-6307-4720-BF19-A98ECEC2C516}"/>
                  </a:ext>
                </a:extLst>
              </p:cNvPr>
              <p:cNvSpPr txBox="1"/>
              <p:nvPr/>
            </p:nvSpPr>
            <p:spPr>
              <a:xfrm>
                <a:off x="3553840" y="4364416"/>
                <a:ext cx="505314" cy="53553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fontAlgn="base">
                  <a:lnSpc>
                    <a:spcPct val="90000"/>
                  </a:lnSpc>
                  <a:defRPr sz="3200" kern="0">
                    <a:solidFill>
                      <a:srgbClr val="000000"/>
                    </a:solidFill>
                    <a:latin typeface="Roboto Black" panose="02000000000000000000" pitchFamily="2" charset="0"/>
                    <a:ea typeface="Circe Light"/>
                    <a:cs typeface="Circe Light"/>
                  </a:defRPr>
                </a:lvl1pPr>
              </a:lstStyle>
              <a:p>
                <a:pPr algn="ctr"/>
                <a:r>
                  <a:rPr lang="ru-RU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D034A958-7BC4-436D-8772-1BB6A8F754E6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97B2B832-AAF5-4109-B9C3-D98A9690EC7C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DAE8CCF-3C94-4939-A9E1-AA05B51BE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4028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0DCBB3C4-E1C8-D821-3594-5B917FD32E80}"/>
              </a:ext>
            </a:extLst>
          </p:cNvPr>
          <p:cNvCxnSpPr>
            <a:cxnSpLocks/>
          </p:cNvCxnSpPr>
          <p:nvPr/>
        </p:nvCxnSpPr>
        <p:spPr>
          <a:xfrm flipH="1" flipV="1">
            <a:off x="-1889609" y="3157548"/>
            <a:ext cx="3904638" cy="5315892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E0DF4A58-5909-6DAC-9B82-4161763CB7E5}"/>
              </a:ext>
            </a:extLst>
          </p:cNvPr>
          <p:cNvCxnSpPr>
            <a:cxnSpLocks/>
          </p:cNvCxnSpPr>
          <p:nvPr/>
        </p:nvCxnSpPr>
        <p:spPr>
          <a:xfrm flipH="1" flipV="1">
            <a:off x="-1041995" y="6151845"/>
            <a:ext cx="4552016" cy="889035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5CBE76-B734-3B79-9008-809E7792D525}"/>
              </a:ext>
            </a:extLst>
          </p:cNvPr>
          <p:cNvSpPr txBox="1"/>
          <p:nvPr/>
        </p:nvSpPr>
        <p:spPr>
          <a:xfrm>
            <a:off x="11028658" y="5624592"/>
            <a:ext cx="1174047" cy="646331"/>
          </a:xfrm>
          <a:prstGeom prst="rect">
            <a:avLst/>
          </a:prstGeom>
          <a:ln w="22225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dirty="0"/>
              <a:t>Эталоны</a:t>
            </a:r>
          </a:p>
          <a:p>
            <a:r>
              <a:rPr lang="ru-RU" dirty="0"/>
              <a:t>ВНИИМ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7D863F-6BC6-79ED-25D8-A224B5C97B2E}"/>
              </a:ext>
            </a:extLst>
          </p:cNvPr>
          <p:cNvSpPr txBox="1"/>
          <p:nvPr/>
        </p:nvSpPr>
        <p:spPr>
          <a:xfrm>
            <a:off x="407482" y="204277"/>
            <a:ext cx="10554907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>
                <a:sym typeface="Helvetica"/>
              </a:rPr>
              <a:t>Государственный первичный эталон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DFB9D3D1-BD66-048D-0410-17DAD70C8B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116397"/>
              </p:ext>
            </p:extLst>
          </p:nvPr>
        </p:nvGraphicFramePr>
        <p:xfrm>
          <a:off x="515939" y="1652666"/>
          <a:ext cx="11160123" cy="383373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90545">
                  <a:extLst>
                    <a:ext uri="{9D8B030D-6E8A-4147-A177-3AD203B41FA5}">
                      <a16:colId xmlns:a16="http://schemas.microsoft.com/office/drawing/2014/main" xmlns="" val="1007648727"/>
                    </a:ext>
                  </a:extLst>
                </a:gridCol>
                <a:gridCol w="3971816">
                  <a:extLst>
                    <a:ext uri="{9D8B030D-6E8A-4147-A177-3AD203B41FA5}">
                      <a16:colId xmlns:a16="http://schemas.microsoft.com/office/drawing/2014/main" xmlns="" val="3064436497"/>
                    </a:ext>
                  </a:extLst>
                </a:gridCol>
                <a:gridCol w="2455400">
                  <a:extLst>
                    <a:ext uri="{9D8B030D-6E8A-4147-A177-3AD203B41FA5}">
                      <a16:colId xmlns:a16="http://schemas.microsoft.com/office/drawing/2014/main" xmlns="" val="3796956171"/>
                    </a:ext>
                  </a:extLst>
                </a:gridCol>
                <a:gridCol w="4042362">
                  <a:extLst>
                    <a:ext uri="{9D8B030D-6E8A-4147-A177-3AD203B41FA5}">
                      <a16:colId xmlns:a16="http://schemas.microsoft.com/office/drawing/2014/main" xmlns="" val="1848269962"/>
                    </a:ext>
                  </a:extLst>
                </a:gridCol>
              </a:tblGrid>
              <a:tr h="85563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№ </a:t>
                      </a:r>
                    </a:p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п/п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4F6C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</a:rPr>
                        <a:t>Воспроизводимая величина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4F6C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Диапазон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4F6C">
                        <a:alpha val="2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Относительная суммарная стандартная неопределенность, %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004F6C">
                        <a:alpha val="29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4979878"/>
                  </a:ext>
                </a:extLst>
              </a:tr>
              <a:tr h="300838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</a:rPr>
                        <a:t>Число копий последовательности ДНК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100 – 1500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от 13,1 до 4,8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69019890"/>
                  </a:ext>
                </a:extLst>
              </a:tr>
              <a:tr h="300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</a:rPr>
                        <a:t>свыше 1500 – 3000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</a:rPr>
                        <a:t>от 4,8 до 2,3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237461398"/>
                  </a:ext>
                </a:extLst>
              </a:tr>
              <a:tr h="300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свыше 3000 – 100000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от 2,4 до 2,3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88723201"/>
                  </a:ext>
                </a:extLst>
              </a:tr>
              <a:tr h="300838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</a:rPr>
                        <a:t>2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</a:rPr>
                        <a:t>Концентрация копий последовательности ДНК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10 – 150 мм</a:t>
                      </a:r>
                      <a:r>
                        <a:rPr lang="ru-RU" sz="1800" u="none" strike="noStrike" baseline="30000" dirty="0">
                          <a:effectLst/>
                        </a:rPr>
                        <a:t>-3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от 13,1 до 4,9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190599042"/>
                  </a:ext>
                </a:extLst>
              </a:tr>
              <a:tr h="300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</a:rPr>
                        <a:t>свыше 150 – 300 мм</a:t>
                      </a:r>
                      <a:r>
                        <a:rPr lang="ru-RU" sz="1800" u="none" strike="noStrike" baseline="30000">
                          <a:effectLst/>
                        </a:rPr>
                        <a:t>-3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</a:rPr>
                        <a:t>от 4,9 до 2,5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839685038"/>
                  </a:ext>
                </a:extLst>
              </a:tr>
              <a:tr h="300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</a:rPr>
                        <a:t>свыше 300 – 10000 мм</a:t>
                      </a:r>
                      <a:r>
                        <a:rPr lang="ru-RU" sz="1800" u="none" strike="noStrike" baseline="30000">
                          <a:effectLst/>
                        </a:rPr>
                        <a:t>-3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от 2,6 до 2,5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12678624"/>
                  </a:ext>
                </a:extLst>
              </a:tr>
              <a:tr h="300838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</a:rPr>
                        <a:t>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ru-RU" sz="1800" u="none" strike="noStrike" dirty="0">
                          <a:effectLst/>
                        </a:rPr>
                        <a:t>Отношение числа копий последовательностей ДНК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</a:rPr>
                        <a:t>от 1:1000 до 1:67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от 13,2 до 5,2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239279655"/>
                  </a:ext>
                </a:extLst>
              </a:tr>
              <a:tr h="300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</a:rPr>
                        <a:t>свыше 1:67 до 1:33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от 5,2 до 3,2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675956685"/>
                  </a:ext>
                </a:extLst>
              </a:tr>
              <a:tr h="5713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>
                          <a:effectLst/>
                        </a:rPr>
                        <a:t>свыше  1:33 до 1:1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effectLst/>
                        </a:rPr>
                        <a:t>от 2,9 до 2,8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4771081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D1AFBBF-F4E7-4F4F-9AB3-BCE9601372B3}"/>
              </a:ext>
            </a:extLst>
          </p:cNvPr>
          <p:cNvSpPr txBox="1"/>
          <p:nvPr/>
        </p:nvSpPr>
        <p:spPr>
          <a:xfrm>
            <a:off x="407482" y="717728"/>
            <a:ext cx="10337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ru-RU" sz="2000" dirty="0">
                <a:sym typeface="Helvetica"/>
              </a:rPr>
              <a:t>единицы числа копий последовательности ДНК ГЭТ 220-2024</a:t>
            </a:r>
            <a:endParaRPr lang="ru-RU" sz="2000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AE81A82D-B6E3-4BA9-9976-AC2D991E84D3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097CEA8F-BDA9-4FC5-9399-F9637614C507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6776871-B339-4E13-91D3-7874F851A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3598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376E1106-2805-94CB-F084-04EC30D3C8AA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FD5628FB-2384-9F9F-5150-AA81B80F3516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70A28E00-B81E-D1E2-6FB3-E90C4462766F}"/>
              </a:ext>
            </a:extLst>
          </p:cNvPr>
          <p:cNvCxnSpPr/>
          <p:nvPr/>
        </p:nvCxnSpPr>
        <p:spPr>
          <a:xfrm>
            <a:off x="2084172" y="4075841"/>
            <a:ext cx="1374707" cy="0"/>
          </a:xfrm>
          <a:prstGeom prst="straightConnector1">
            <a:avLst/>
          </a:prstGeom>
          <a:noFill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DA6612F-673E-FAEF-FC9D-50EDE2935238}"/>
              </a:ext>
            </a:extLst>
          </p:cNvPr>
          <p:cNvSpPr txBox="1"/>
          <p:nvPr/>
        </p:nvSpPr>
        <p:spPr>
          <a:xfrm>
            <a:off x="407482" y="185227"/>
            <a:ext cx="10554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>
                <a:sym typeface="Helvetica"/>
              </a:rPr>
              <a:t>Государственный первичный эталон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0DCBB3C4-E1C8-D821-3594-5B917FD32E80}"/>
              </a:ext>
            </a:extLst>
          </p:cNvPr>
          <p:cNvCxnSpPr>
            <a:cxnSpLocks/>
          </p:cNvCxnSpPr>
          <p:nvPr/>
        </p:nvCxnSpPr>
        <p:spPr>
          <a:xfrm flipV="1">
            <a:off x="9950188" y="3019198"/>
            <a:ext cx="3904638" cy="5315892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E0DF4A58-5909-6DAC-9B82-4161763CB7E5}"/>
              </a:ext>
            </a:extLst>
          </p:cNvPr>
          <p:cNvCxnSpPr>
            <a:cxnSpLocks/>
          </p:cNvCxnSpPr>
          <p:nvPr/>
        </p:nvCxnSpPr>
        <p:spPr>
          <a:xfrm flipV="1">
            <a:off x="8455196" y="6013495"/>
            <a:ext cx="4552016" cy="889035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3DED087-53C6-A1A4-EB41-E4B7F1E2D919}"/>
              </a:ext>
            </a:extLst>
          </p:cNvPr>
          <p:cNvSpPr txBox="1"/>
          <p:nvPr/>
        </p:nvSpPr>
        <p:spPr>
          <a:xfrm>
            <a:off x="407482" y="717728"/>
            <a:ext cx="10337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ru-RU" dirty="0"/>
              <a:t>единицы электрической мощности в диапазоне частот от 1 до 2500 Гц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83886EBB-864D-AB54-4088-2B2C028556FD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E7393BF3-AA17-99FB-9AD1-B42C3B753838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17C7D36-375D-42A7-91E6-97916CFEA4D4}"/>
              </a:ext>
            </a:extLst>
          </p:cNvPr>
          <p:cNvSpPr txBox="1"/>
          <p:nvPr/>
        </p:nvSpPr>
        <p:spPr>
          <a:xfrm>
            <a:off x="418311" y="1479908"/>
            <a:ext cx="11257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ОКР: Разработка комплекса для метрологического обеспечения цифровых электрических подстанций ( ФГУП ВНИИМ, ФГБУ ВНИИМС)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AB6DDCBE-C941-4010-AF0E-A2F03791476C}"/>
              </a:ext>
            </a:extLst>
          </p:cNvPr>
          <p:cNvGrpSpPr/>
          <p:nvPr/>
        </p:nvGrpSpPr>
        <p:grpSpPr>
          <a:xfrm>
            <a:off x="1041655" y="2483247"/>
            <a:ext cx="9729106" cy="3994102"/>
            <a:chOff x="1045148" y="6442414"/>
            <a:chExt cx="8237871" cy="3356313"/>
          </a:xfrm>
        </p:grpSpPr>
        <p:sp>
          <p:nvSpPr>
            <p:cNvPr id="25" name="Облако 51">
              <a:extLst>
                <a:ext uri="{FF2B5EF4-FFF2-40B4-BE49-F238E27FC236}">
                  <a16:creationId xmlns:a16="http://schemas.microsoft.com/office/drawing/2014/main" xmlns="" id="{E95F9DD2-571C-4ACF-BB7E-336BA595A83F}"/>
                </a:ext>
              </a:extLst>
            </p:cNvPr>
            <p:cNvSpPr/>
            <p:nvPr/>
          </p:nvSpPr>
          <p:spPr>
            <a:xfrm>
              <a:off x="4952228" y="7235508"/>
              <a:ext cx="1386360" cy="446411"/>
            </a:xfrm>
            <a:prstGeom prst="cloud">
              <a:avLst/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</a:ln>
            <a:effectLst>
              <a:outerShdw blurRad="381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horzOverflow="overflow" lIns="45720" tIns="45000" rIns="45720" bIns="45000" numCol="1" spcCol="38160" anchor="ctr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ru-RU" sz="20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pic>
          <p:nvPicPr>
            <p:cNvPr id="29" name="Picture 4" descr="https://otvet.imgsmail.ru/download/714fee2128f413129ebfd2bdbb18b806_i-177.jpg">
              <a:extLst>
                <a:ext uri="{FF2B5EF4-FFF2-40B4-BE49-F238E27FC236}">
                  <a16:creationId xmlns:a16="http://schemas.microsoft.com/office/drawing/2014/main" xmlns="" id="{C544740B-AFE5-45A5-BB13-39ED9FD68C62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4076708" y="6467254"/>
              <a:ext cx="625680" cy="594000"/>
            </a:xfrm>
            <a:prstGeom prst="rect">
              <a:avLst/>
            </a:prstGeom>
            <a:ln w="0">
              <a:noFill/>
            </a:ln>
            <a:scene3d>
              <a:camera prst="orthographicFront">
                <a:rot lat="0" lon="300000" rev="0"/>
              </a:camera>
              <a:lightRig rig="threePt" dir="t"/>
            </a:scene3d>
          </p:spPr>
        </p:pic>
        <p:sp>
          <p:nvSpPr>
            <p:cNvPr id="33" name="TextBox 8">
              <a:extLst>
                <a:ext uri="{FF2B5EF4-FFF2-40B4-BE49-F238E27FC236}">
                  <a16:creationId xmlns:a16="http://schemas.microsoft.com/office/drawing/2014/main" xmlns="" id="{E1CCACD0-3735-423A-BAFA-48A5FF09437A}"/>
                </a:ext>
              </a:extLst>
            </p:cNvPr>
            <p:cNvSpPr/>
            <p:nvPr/>
          </p:nvSpPr>
          <p:spPr>
            <a:xfrm>
              <a:off x="2758388" y="7110934"/>
              <a:ext cx="1107000" cy="6983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56856">
                <a:spcAft>
                  <a:spcPts val="300"/>
                </a:spcAft>
              </a:pPr>
              <a:r>
                <a:rPr lang="ru-RU" sz="1600" kern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Преобразова-тель и АЦП</a:t>
              </a:r>
            </a:p>
          </p:txBody>
        </p:sp>
        <p:sp>
          <p:nvSpPr>
            <p:cNvPr id="34" name="TextBox 13">
              <a:extLst>
                <a:ext uri="{FF2B5EF4-FFF2-40B4-BE49-F238E27FC236}">
                  <a16:creationId xmlns:a16="http://schemas.microsoft.com/office/drawing/2014/main" xmlns="" id="{24600474-A8CC-4C47-B5CA-0C76F149B7AC}"/>
                </a:ext>
              </a:extLst>
            </p:cNvPr>
            <p:cNvSpPr/>
            <p:nvPr/>
          </p:nvSpPr>
          <p:spPr>
            <a:xfrm>
              <a:off x="1045148" y="7361854"/>
              <a:ext cx="1199880" cy="4913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56856">
                <a:spcAft>
                  <a:spcPts val="300"/>
                </a:spcAft>
              </a:pPr>
              <a:r>
                <a:rPr lang="ru-RU" sz="1600" kern="0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Аналоговый сигнал </a:t>
              </a:r>
            </a:p>
          </p:txBody>
        </p:sp>
        <p:pic>
          <p:nvPicPr>
            <p:cNvPr id="35" name="Picture 10">
              <a:extLst>
                <a:ext uri="{FF2B5EF4-FFF2-40B4-BE49-F238E27FC236}">
                  <a16:creationId xmlns:a16="http://schemas.microsoft.com/office/drawing/2014/main" xmlns="" id="{029B8402-196D-4042-BE23-FD868D4553BA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1836428" y="7903654"/>
              <a:ext cx="583920" cy="288720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36" name="TextBox 21">
              <a:extLst>
                <a:ext uri="{FF2B5EF4-FFF2-40B4-BE49-F238E27FC236}">
                  <a16:creationId xmlns:a16="http://schemas.microsoft.com/office/drawing/2014/main" xmlns="" id="{CFEBD4F1-630A-4D37-82DA-54682D15ACFD}"/>
                </a:ext>
              </a:extLst>
            </p:cNvPr>
            <p:cNvSpPr/>
            <p:nvPr/>
          </p:nvSpPr>
          <p:spPr>
            <a:xfrm>
              <a:off x="6851948" y="6442414"/>
              <a:ext cx="1148040" cy="6983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56856">
                <a:spcAft>
                  <a:spcPts val="300"/>
                </a:spcAft>
              </a:pPr>
              <a:r>
                <a:rPr lang="ru-RU" sz="1600" kern="0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Модуль с прикладной обработкой</a:t>
              </a:r>
            </a:p>
          </p:txBody>
        </p:sp>
        <p:sp>
          <p:nvSpPr>
            <p:cNvPr id="37" name="TextBox 22">
              <a:extLst>
                <a:ext uri="{FF2B5EF4-FFF2-40B4-BE49-F238E27FC236}">
                  <a16:creationId xmlns:a16="http://schemas.microsoft.com/office/drawing/2014/main" xmlns="" id="{F7AADE0B-0FAF-49A9-B1A7-68A091CDC22B}"/>
                </a:ext>
              </a:extLst>
            </p:cNvPr>
            <p:cNvSpPr/>
            <p:nvPr/>
          </p:nvSpPr>
          <p:spPr>
            <a:xfrm>
              <a:off x="3803468" y="7048654"/>
              <a:ext cx="1246320" cy="433279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horzOverflow="overflow" lIns="45720" tIns="45000" rIns="45720" bIns="45000" numCol="1" spcCol="38160" anchor="t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20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 Цифровые копии сигналов</a:t>
              </a:r>
              <a:endParaRPr lang="ru-RU" sz="20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" name="TextBox 28">
              <a:extLst>
                <a:ext uri="{FF2B5EF4-FFF2-40B4-BE49-F238E27FC236}">
                  <a16:creationId xmlns:a16="http://schemas.microsoft.com/office/drawing/2014/main" xmlns="" id="{23E1E072-5091-4661-8784-D444F568883B}"/>
                </a:ext>
              </a:extLst>
            </p:cNvPr>
            <p:cNvSpPr/>
            <p:nvPr/>
          </p:nvSpPr>
          <p:spPr>
            <a:xfrm>
              <a:off x="5412035" y="7297623"/>
              <a:ext cx="564306" cy="293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56856">
                <a:spcAft>
                  <a:spcPts val="300"/>
                </a:spcAft>
              </a:pPr>
              <a:r>
                <a:rPr lang="ru-RU" sz="1600" kern="0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Сеть</a:t>
              </a:r>
            </a:p>
          </p:txBody>
        </p:sp>
        <p:sp>
          <p:nvSpPr>
            <p:cNvPr id="40" name="TextBox 30">
              <a:extLst>
                <a:ext uri="{FF2B5EF4-FFF2-40B4-BE49-F238E27FC236}">
                  <a16:creationId xmlns:a16="http://schemas.microsoft.com/office/drawing/2014/main" xmlns="" id="{745BE0C0-275C-4DC5-9D8A-9A4142C83630}"/>
                </a:ext>
              </a:extLst>
            </p:cNvPr>
            <p:cNvSpPr/>
            <p:nvPr/>
          </p:nvSpPr>
          <p:spPr>
            <a:xfrm>
              <a:off x="6849068" y="7064255"/>
              <a:ext cx="1148040" cy="293258"/>
            </a:xfrm>
            <a:prstGeom prst="rect">
              <a:avLst/>
            </a:prstGeom>
            <a:noFill/>
            <a:ln w="127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horzOverflow="overflow" lIns="45720" tIns="45000" rIns="45720" bIns="45000" numCol="1" spcCol="38160" anchor="t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en-US" sz="20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…</a:t>
              </a:r>
              <a:endParaRPr lang="ru-RU" sz="20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" name="TextBox 31">
              <a:extLst>
                <a:ext uri="{FF2B5EF4-FFF2-40B4-BE49-F238E27FC236}">
                  <a16:creationId xmlns:a16="http://schemas.microsoft.com/office/drawing/2014/main" xmlns="" id="{B673DDC5-C912-4B9D-9009-0F67BF8FE15B}"/>
                </a:ext>
              </a:extLst>
            </p:cNvPr>
            <p:cNvSpPr/>
            <p:nvPr/>
          </p:nvSpPr>
          <p:spPr>
            <a:xfrm>
              <a:off x="6869588" y="7393174"/>
              <a:ext cx="1148040" cy="6983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56856">
                <a:spcAft>
                  <a:spcPts val="300"/>
                </a:spcAft>
              </a:pPr>
              <a:r>
                <a:rPr lang="ru-RU" sz="1600" kern="0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Модуль с прикладной обработкой</a:t>
              </a:r>
            </a:p>
          </p:txBody>
        </p:sp>
        <p:cxnSp>
          <p:nvCxnSpPr>
            <p:cNvPr id="43" name="Прямая со стрелкой 32">
              <a:extLst>
                <a:ext uri="{FF2B5EF4-FFF2-40B4-BE49-F238E27FC236}">
                  <a16:creationId xmlns:a16="http://schemas.microsoft.com/office/drawing/2014/main" xmlns="" id="{BC0F79A4-7816-4E77-94A7-470FC6756E12}"/>
                </a:ext>
              </a:extLst>
            </p:cNvPr>
            <p:cNvCxnSpPr>
              <a:cxnSpLocks/>
              <a:endCxn id="36" idx="1"/>
            </p:cNvCxnSpPr>
            <p:nvPr/>
          </p:nvCxnSpPr>
          <p:spPr>
            <a:xfrm flipV="1">
              <a:off x="6287643" y="6791565"/>
              <a:ext cx="564305" cy="551727"/>
            </a:xfrm>
            <a:prstGeom prst="straightConnector1">
              <a:avLst/>
            </a:prstGeom>
            <a:ln w="25400">
              <a:solidFill>
                <a:srgbClr val="4F81BD"/>
              </a:solidFill>
              <a:round/>
              <a:tailEnd type="arrow" w="med" len="med"/>
            </a:ln>
          </p:spPr>
        </p:cxnSp>
        <p:cxnSp>
          <p:nvCxnSpPr>
            <p:cNvPr id="44" name="Прямая со стрелкой 35">
              <a:extLst>
                <a:ext uri="{FF2B5EF4-FFF2-40B4-BE49-F238E27FC236}">
                  <a16:creationId xmlns:a16="http://schemas.microsoft.com/office/drawing/2014/main" xmlns="" id="{CDDB6072-CF8E-4191-99AA-461C0B996210}"/>
                </a:ext>
              </a:extLst>
            </p:cNvPr>
            <p:cNvCxnSpPr>
              <a:cxnSpLocks/>
            </p:cNvCxnSpPr>
            <p:nvPr/>
          </p:nvCxnSpPr>
          <p:spPr>
            <a:xfrm>
              <a:off x="6287643" y="7530146"/>
              <a:ext cx="586626" cy="417807"/>
            </a:xfrm>
            <a:prstGeom prst="straightConnector1">
              <a:avLst/>
            </a:prstGeom>
            <a:ln w="25400">
              <a:solidFill>
                <a:srgbClr val="4F81BD"/>
              </a:solidFill>
              <a:round/>
              <a:tailEnd type="arrow" w="med" len="med"/>
            </a:ln>
          </p:spPr>
        </p:cxnSp>
        <p:grpSp>
          <p:nvGrpSpPr>
            <p:cNvPr id="45" name="Группа 45">
              <a:extLst>
                <a:ext uri="{FF2B5EF4-FFF2-40B4-BE49-F238E27FC236}">
                  <a16:creationId xmlns:a16="http://schemas.microsoft.com/office/drawing/2014/main" xmlns="" id="{ABFE2062-C521-4372-912C-4D5C078AE7E8}"/>
                </a:ext>
              </a:extLst>
            </p:cNvPr>
            <p:cNvGrpSpPr/>
            <p:nvPr/>
          </p:nvGrpSpPr>
          <p:grpSpPr>
            <a:xfrm>
              <a:off x="8006468" y="6662374"/>
              <a:ext cx="603360" cy="232920"/>
              <a:chOff x="7266240" y="2904840"/>
              <a:chExt cx="603360" cy="232920"/>
            </a:xfrm>
          </p:grpSpPr>
          <p:cxnSp>
            <p:nvCxnSpPr>
              <p:cNvPr id="72" name="Прямая со стрелкой 37">
                <a:extLst>
                  <a:ext uri="{FF2B5EF4-FFF2-40B4-BE49-F238E27FC236}">
                    <a16:creationId xmlns:a16="http://schemas.microsoft.com/office/drawing/2014/main" xmlns="" id="{45D431A4-DAC2-4D39-942E-3305D8E08D05}"/>
                  </a:ext>
                </a:extLst>
              </p:cNvPr>
              <p:cNvCxnSpPr/>
              <p:nvPr/>
            </p:nvCxnSpPr>
            <p:spPr>
              <a:xfrm flipV="1">
                <a:off x="7268400" y="2904840"/>
                <a:ext cx="601560" cy="9720"/>
              </a:xfrm>
              <a:prstGeom prst="straightConnector1">
                <a:avLst/>
              </a:prstGeom>
              <a:ln w="25400">
                <a:solidFill>
                  <a:srgbClr val="4F81BD"/>
                </a:solidFill>
                <a:round/>
                <a:tailEnd type="arrow" w="med" len="med"/>
              </a:ln>
            </p:spPr>
          </p:cxnSp>
          <p:cxnSp>
            <p:nvCxnSpPr>
              <p:cNvPr id="75" name="Прямая со стрелкой 43">
                <a:extLst>
                  <a:ext uri="{FF2B5EF4-FFF2-40B4-BE49-F238E27FC236}">
                    <a16:creationId xmlns:a16="http://schemas.microsoft.com/office/drawing/2014/main" xmlns="" id="{0D69672D-ADC9-4A0A-B192-1BED31965F9C}"/>
                  </a:ext>
                </a:extLst>
              </p:cNvPr>
              <p:cNvCxnSpPr/>
              <p:nvPr/>
            </p:nvCxnSpPr>
            <p:spPr>
              <a:xfrm flipV="1">
                <a:off x="7268400" y="3011760"/>
                <a:ext cx="601560" cy="9720"/>
              </a:xfrm>
              <a:prstGeom prst="straightConnector1">
                <a:avLst/>
              </a:prstGeom>
              <a:ln w="25400">
                <a:solidFill>
                  <a:srgbClr val="4F81BD"/>
                </a:solidFill>
                <a:round/>
                <a:tailEnd type="arrow" w="med" len="med"/>
              </a:ln>
            </p:spPr>
          </p:cxnSp>
          <p:cxnSp>
            <p:nvCxnSpPr>
              <p:cNvPr id="76" name="Прямая со стрелкой 44">
                <a:extLst>
                  <a:ext uri="{FF2B5EF4-FFF2-40B4-BE49-F238E27FC236}">
                    <a16:creationId xmlns:a16="http://schemas.microsoft.com/office/drawing/2014/main" xmlns="" id="{E3B2E520-29BC-4614-B091-4EB5CB9FF623}"/>
                  </a:ext>
                </a:extLst>
              </p:cNvPr>
              <p:cNvCxnSpPr/>
              <p:nvPr/>
            </p:nvCxnSpPr>
            <p:spPr>
              <a:xfrm flipV="1">
                <a:off x="7266240" y="3128400"/>
                <a:ext cx="601200" cy="9720"/>
              </a:xfrm>
              <a:prstGeom prst="straightConnector1">
                <a:avLst/>
              </a:prstGeom>
              <a:ln w="25400">
                <a:solidFill>
                  <a:srgbClr val="4F81BD"/>
                </a:solidFill>
                <a:round/>
                <a:tailEnd type="arrow" w="med" len="med"/>
              </a:ln>
            </p:spPr>
          </p:cxnSp>
        </p:grpSp>
        <p:grpSp>
          <p:nvGrpSpPr>
            <p:cNvPr id="46" name="Группа 46">
              <a:extLst>
                <a:ext uri="{FF2B5EF4-FFF2-40B4-BE49-F238E27FC236}">
                  <a16:creationId xmlns:a16="http://schemas.microsoft.com/office/drawing/2014/main" xmlns="" id="{900F9DA6-08DB-48BB-8887-F2D1348675A5}"/>
                </a:ext>
              </a:extLst>
            </p:cNvPr>
            <p:cNvGrpSpPr/>
            <p:nvPr/>
          </p:nvGrpSpPr>
          <p:grpSpPr>
            <a:xfrm>
              <a:off x="8023388" y="7613134"/>
              <a:ext cx="603720" cy="232920"/>
              <a:chOff x="7283160" y="3855600"/>
              <a:chExt cx="603720" cy="232920"/>
            </a:xfrm>
          </p:grpSpPr>
          <p:cxnSp>
            <p:nvCxnSpPr>
              <p:cNvPr id="69" name="Прямая со стрелкой 47">
                <a:extLst>
                  <a:ext uri="{FF2B5EF4-FFF2-40B4-BE49-F238E27FC236}">
                    <a16:creationId xmlns:a16="http://schemas.microsoft.com/office/drawing/2014/main" xmlns="" id="{18C219C9-A2BB-4434-9F65-8CE9180B1A63}"/>
                  </a:ext>
                </a:extLst>
              </p:cNvPr>
              <p:cNvCxnSpPr/>
              <p:nvPr/>
            </p:nvCxnSpPr>
            <p:spPr>
              <a:xfrm flipV="1">
                <a:off x="7285680" y="3855600"/>
                <a:ext cx="601560" cy="9720"/>
              </a:xfrm>
              <a:prstGeom prst="straightConnector1">
                <a:avLst/>
              </a:prstGeom>
              <a:ln w="25400">
                <a:solidFill>
                  <a:srgbClr val="4F81BD"/>
                </a:solidFill>
                <a:round/>
                <a:tailEnd type="arrow" w="med" len="med"/>
              </a:ln>
            </p:spPr>
          </p:cxnSp>
          <p:cxnSp>
            <p:nvCxnSpPr>
              <p:cNvPr id="70" name="Прямая со стрелкой 48">
                <a:extLst>
                  <a:ext uri="{FF2B5EF4-FFF2-40B4-BE49-F238E27FC236}">
                    <a16:creationId xmlns:a16="http://schemas.microsoft.com/office/drawing/2014/main" xmlns="" id="{DE0E5643-D3BA-4836-A119-BB17FA8310EE}"/>
                  </a:ext>
                </a:extLst>
              </p:cNvPr>
              <p:cNvCxnSpPr/>
              <p:nvPr/>
            </p:nvCxnSpPr>
            <p:spPr>
              <a:xfrm flipV="1">
                <a:off x="7285680" y="3962520"/>
                <a:ext cx="601560" cy="9720"/>
              </a:xfrm>
              <a:prstGeom prst="straightConnector1">
                <a:avLst/>
              </a:prstGeom>
              <a:ln w="25400">
                <a:solidFill>
                  <a:srgbClr val="4F81BD"/>
                </a:solidFill>
                <a:round/>
                <a:tailEnd type="arrow" w="med" len="med"/>
              </a:ln>
            </p:spPr>
          </p:cxnSp>
          <p:cxnSp>
            <p:nvCxnSpPr>
              <p:cNvPr id="71" name="Прямая со стрелкой 49">
                <a:extLst>
                  <a:ext uri="{FF2B5EF4-FFF2-40B4-BE49-F238E27FC236}">
                    <a16:creationId xmlns:a16="http://schemas.microsoft.com/office/drawing/2014/main" xmlns="" id="{32D3B148-393F-44B9-8E19-567577567B75}"/>
                  </a:ext>
                </a:extLst>
              </p:cNvPr>
              <p:cNvCxnSpPr/>
              <p:nvPr/>
            </p:nvCxnSpPr>
            <p:spPr>
              <a:xfrm flipV="1">
                <a:off x="7283160" y="4079160"/>
                <a:ext cx="601560" cy="9720"/>
              </a:xfrm>
              <a:prstGeom prst="straightConnector1">
                <a:avLst/>
              </a:prstGeom>
              <a:ln w="25400">
                <a:solidFill>
                  <a:srgbClr val="4F81BD"/>
                </a:solidFill>
                <a:round/>
                <a:tailEnd type="arrow" w="med" len="med"/>
              </a:ln>
            </p:spPr>
          </p:cxnSp>
        </p:grpSp>
        <p:sp>
          <p:nvSpPr>
            <p:cNvPr id="47" name="TextBox 50">
              <a:extLst>
                <a:ext uri="{FF2B5EF4-FFF2-40B4-BE49-F238E27FC236}">
                  <a16:creationId xmlns:a16="http://schemas.microsoft.com/office/drawing/2014/main" xmlns="" id="{EA053420-58F1-499E-96B4-3505720A967A}"/>
                </a:ext>
              </a:extLst>
            </p:cNvPr>
            <p:cNvSpPr/>
            <p:nvPr/>
          </p:nvSpPr>
          <p:spPr>
            <a:xfrm>
              <a:off x="7985588" y="7123494"/>
              <a:ext cx="1115991" cy="2844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56856">
                <a:spcAft>
                  <a:spcPts val="300"/>
                </a:spcAft>
              </a:pPr>
              <a:r>
                <a:rPr lang="ru-RU" sz="1600" kern="0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Результаты</a:t>
              </a:r>
            </a:p>
          </p:txBody>
        </p:sp>
        <p:cxnSp>
          <p:nvCxnSpPr>
            <p:cNvPr id="48" name="Прямая со стрелкой 53">
              <a:extLst>
                <a:ext uri="{FF2B5EF4-FFF2-40B4-BE49-F238E27FC236}">
                  <a16:creationId xmlns:a16="http://schemas.microsoft.com/office/drawing/2014/main" xmlns="" id="{9BC3D9F1-FC53-4533-8404-81CE3FDF1FAC}"/>
                </a:ext>
              </a:extLst>
            </p:cNvPr>
            <p:cNvCxnSpPr>
              <a:cxnSpLocks/>
              <a:stCxn id="33" idx="3"/>
            </p:cNvCxnSpPr>
            <p:nvPr/>
          </p:nvCxnSpPr>
          <p:spPr>
            <a:xfrm>
              <a:off x="3865388" y="7460085"/>
              <a:ext cx="1078560" cy="12887"/>
            </a:xfrm>
            <a:prstGeom prst="straightConnector1">
              <a:avLst/>
            </a:prstGeom>
            <a:noFill/>
          </p:spPr>
        </p:cxnSp>
        <p:cxnSp>
          <p:nvCxnSpPr>
            <p:cNvPr id="49" name="Прямая со стрелкой 58">
              <a:extLst>
                <a:ext uri="{FF2B5EF4-FFF2-40B4-BE49-F238E27FC236}">
                  <a16:creationId xmlns:a16="http://schemas.microsoft.com/office/drawing/2014/main" xmlns="" id="{6EB49404-3E10-4068-A497-7C66407C0351}"/>
                </a:ext>
              </a:extLst>
            </p:cNvPr>
            <p:cNvCxnSpPr>
              <a:cxnSpLocks/>
            </p:cNvCxnSpPr>
            <p:nvPr/>
          </p:nvCxnSpPr>
          <p:spPr>
            <a:xfrm>
              <a:off x="2451743" y="8728054"/>
              <a:ext cx="315646" cy="0"/>
            </a:xfrm>
            <a:prstGeom prst="straightConnector1">
              <a:avLst/>
            </a:prstGeom>
            <a:ln w="25400">
              <a:solidFill>
                <a:srgbClr val="4F81BD"/>
              </a:solidFill>
              <a:round/>
              <a:tailEnd type="arrow" w="med" len="med"/>
            </a:ln>
          </p:spPr>
        </p:cxnSp>
        <p:sp>
          <p:nvSpPr>
            <p:cNvPr id="50" name="TextBox 59">
              <a:extLst>
                <a:ext uri="{FF2B5EF4-FFF2-40B4-BE49-F238E27FC236}">
                  <a16:creationId xmlns:a16="http://schemas.microsoft.com/office/drawing/2014/main" xmlns="" id="{17AB5903-6511-4803-B87D-D53021C60A6A}"/>
                </a:ext>
              </a:extLst>
            </p:cNvPr>
            <p:cNvSpPr/>
            <p:nvPr/>
          </p:nvSpPr>
          <p:spPr>
            <a:xfrm>
              <a:off x="2769908" y="8464534"/>
              <a:ext cx="1306798" cy="4913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56856">
                <a:spcAft>
                  <a:spcPts val="300"/>
                </a:spcAft>
              </a:pPr>
              <a:r>
                <a:rPr lang="ru-RU" sz="1600" kern="0" dirty="0" err="1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Преобразова-тель</a:t>
              </a:r>
              <a:endParaRPr lang="ru-RU" sz="1600" kern="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grpSp>
          <p:nvGrpSpPr>
            <p:cNvPr id="51" name="Группа 46">
              <a:extLst>
                <a:ext uri="{FF2B5EF4-FFF2-40B4-BE49-F238E27FC236}">
                  <a16:creationId xmlns:a16="http://schemas.microsoft.com/office/drawing/2014/main" xmlns="" id="{62A9691A-7B6F-4A02-8608-21CEBB1E8EA6}"/>
                </a:ext>
              </a:extLst>
            </p:cNvPr>
            <p:cNvGrpSpPr/>
            <p:nvPr/>
          </p:nvGrpSpPr>
          <p:grpSpPr>
            <a:xfrm>
              <a:off x="7315621" y="8611414"/>
              <a:ext cx="603721" cy="233279"/>
              <a:chOff x="6575393" y="4853880"/>
              <a:chExt cx="603721" cy="233279"/>
            </a:xfrm>
          </p:grpSpPr>
          <p:cxnSp>
            <p:nvCxnSpPr>
              <p:cNvPr id="66" name="Прямая со стрелкой 61">
                <a:extLst>
                  <a:ext uri="{FF2B5EF4-FFF2-40B4-BE49-F238E27FC236}">
                    <a16:creationId xmlns:a16="http://schemas.microsoft.com/office/drawing/2014/main" xmlns="" id="{0C364A63-C401-4DDC-A205-6E2EF721DB38}"/>
                  </a:ext>
                </a:extLst>
              </p:cNvPr>
              <p:cNvCxnSpPr/>
              <p:nvPr/>
            </p:nvCxnSpPr>
            <p:spPr>
              <a:xfrm flipV="1">
                <a:off x="6577914" y="4853880"/>
                <a:ext cx="601200" cy="9720"/>
              </a:xfrm>
              <a:prstGeom prst="straightConnector1">
                <a:avLst/>
              </a:prstGeom>
              <a:ln w="25400">
                <a:solidFill>
                  <a:srgbClr val="4F81BD"/>
                </a:solidFill>
                <a:round/>
                <a:tailEnd type="arrow" w="med" len="med"/>
              </a:ln>
            </p:spPr>
          </p:cxnSp>
          <p:cxnSp>
            <p:nvCxnSpPr>
              <p:cNvPr id="67" name="Прямая со стрелкой 62">
                <a:extLst>
                  <a:ext uri="{FF2B5EF4-FFF2-40B4-BE49-F238E27FC236}">
                    <a16:creationId xmlns:a16="http://schemas.microsoft.com/office/drawing/2014/main" xmlns="" id="{41BC8B7E-B545-411D-9B33-6A36CF8EE69A}"/>
                  </a:ext>
                </a:extLst>
              </p:cNvPr>
              <p:cNvCxnSpPr/>
              <p:nvPr/>
            </p:nvCxnSpPr>
            <p:spPr>
              <a:xfrm flipV="1">
                <a:off x="6577914" y="4960800"/>
                <a:ext cx="601200" cy="9720"/>
              </a:xfrm>
              <a:prstGeom prst="straightConnector1">
                <a:avLst/>
              </a:prstGeom>
              <a:ln w="25400">
                <a:solidFill>
                  <a:srgbClr val="4F81BD"/>
                </a:solidFill>
                <a:round/>
                <a:tailEnd type="arrow" w="med" len="med"/>
              </a:ln>
            </p:spPr>
          </p:cxnSp>
          <p:cxnSp>
            <p:nvCxnSpPr>
              <p:cNvPr id="68" name="Прямая со стрелкой 63">
                <a:extLst>
                  <a:ext uri="{FF2B5EF4-FFF2-40B4-BE49-F238E27FC236}">
                    <a16:creationId xmlns:a16="http://schemas.microsoft.com/office/drawing/2014/main" xmlns="" id="{5DEA0254-2580-483F-9D6E-9B4C0540984B}"/>
                  </a:ext>
                </a:extLst>
              </p:cNvPr>
              <p:cNvCxnSpPr/>
              <p:nvPr/>
            </p:nvCxnSpPr>
            <p:spPr>
              <a:xfrm flipV="1">
                <a:off x="6575393" y="5077439"/>
                <a:ext cx="601560" cy="9720"/>
              </a:xfrm>
              <a:prstGeom prst="straightConnector1">
                <a:avLst/>
              </a:prstGeom>
              <a:ln w="25400">
                <a:solidFill>
                  <a:srgbClr val="4F81BD"/>
                </a:solidFill>
                <a:round/>
                <a:tailEnd type="arrow" w="med" len="med"/>
              </a:ln>
            </p:spPr>
          </p:cxnSp>
        </p:grpSp>
        <p:sp>
          <p:nvSpPr>
            <p:cNvPr id="52" name="TextBox 64">
              <a:extLst>
                <a:ext uri="{FF2B5EF4-FFF2-40B4-BE49-F238E27FC236}">
                  <a16:creationId xmlns:a16="http://schemas.microsoft.com/office/drawing/2014/main" xmlns="" id="{99D07C88-CC25-4E09-B2AE-1542FEDB35E4}"/>
                </a:ext>
              </a:extLst>
            </p:cNvPr>
            <p:cNvSpPr/>
            <p:nvPr/>
          </p:nvSpPr>
          <p:spPr>
            <a:xfrm>
              <a:off x="7976221" y="8434654"/>
              <a:ext cx="1306798" cy="4913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56856">
                <a:spcAft>
                  <a:spcPts val="300"/>
                </a:spcAft>
              </a:pPr>
              <a:r>
                <a:rPr lang="ru-RU" sz="1600" kern="0" dirty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Эталонные результаты</a:t>
              </a:r>
            </a:p>
          </p:txBody>
        </p:sp>
        <p:pic>
          <p:nvPicPr>
            <p:cNvPr id="53" name="Picture 10">
              <a:extLst>
                <a:ext uri="{FF2B5EF4-FFF2-40B4-BE49-F238E27FC236}">
                  <a16:creationId xmlns:a16="http://schemas.microsoft.com/office/drawing/2014/main" xmlns="" id="{B225B992-CAC4-431D-BB41-A668314EB378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4107800" y="8573974"/>
              <a:ext cx="705600" cy="288720"/>
            </a:xfrm>
            <a:prstGeom prst="rect">
              <a:avLst/>
            </a:prstGeom>
            <a:ln w="9525">
              <a:noFill/>
            </a:ln>
          </p:spPr>
        </p:pic>
        <p:sp>
          <p:nvSpPr>
            <p:cNvPr id="54" name="TextBox 66">
              <a:extLst>
                <a:ext uri="{FF2B5EF4-FFF2-40B4-BE49-F238E27FC236}">
                  <a16:creationId xmlns:a16="http://schemas.microsoft.com/office/drawing/2014/main" xmlns="" id="{C7D9BD84-AF63-499C-829E-8D39D12923B3}"/>
                </a:ext>
              </a:extLst>
            </p:cNvPr>
            <p:cNvSpPr/>
            <p:nvPr/>
          </p:nvSpPr>
          <p:spPr>
            <a:xfrm>
              <a:off x="4846028" y="8481965"/>
              <a:ext cx="2346480" cy="519664"/>
            </a:xfrm>
            <a:prstGeom prst="rect">
              <a:avLst/>
            </a:prstGeom>
            <a:noFill/>
            <a:ln w="12700">
              <a:solidFill>
                <a:srgbClr val="4F81B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horzOverflow="overflow" lIns="45720" tIns="45000" rIns="45720" bIns="45000" numCol="1" spcCol="3816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20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Эталонное СИ</a:t>
              </a:r>
              <a:endParaRPr lang="ru-RU" sz="2000" b="0" strike="noStrike" spc="-1" dirty="0">
                <a:solidFill>
                  <a:srgbClr val="000000"/>
                </a:solid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endParaRPr lang="ru-RU" sz="20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5" name="TextBox 67">
              <a:extLst>
                <a:ext uri="{FF2B5EF4-FFF2-40B4-BE49-F238E27FC236}">
                  <a16:creationId xmlns:a16="http://schemas.microsoft.com/office/drawing/2014/main" xmlns="" id="{FBCA006B-BF17-422C-86D2-C2827E2E6C27}"/>
                </a:ext>
              </a:extLst>
            </p:cNvPr>
            <p:cNvSpPr/>
            <p:nvPr/>
          </p:nvSpPr>
          <p:spPr>
            <a:xfrm>
              <a:off x="1121108" y="9272374"/>
              <a:ext cx="997560" cy="516600"/>
            </a:xfrm>
            <a:prstGeom prst="rect">
              <a:avLst/>
            </a:prstGeom>
            <a:noFill/>
            <a:ln w="12700">
              <a:solidFill>
                <a:srgbClr val="4F81B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horzOverflow="overflow" lIns="45720" tIns="45000" rIns="45720" bIns="45000" numCol="1" spcCol="38160" anchor="t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</a:tabLst>
              </a:pPr>
              <a:r>
                <a:rPr lang="ru-RU" sz="20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Сличения МБМВ</a:t>
              </a:r>
              <a:endParaRPr lang="ru-RU" sz="20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56" name="Diagram3">
              <a:extLst>
                <a:ext uri="{FF2B5EF4-FFF2-40B4-BE49-F238E27FC236}">
                  <a16:creationId xmlns:a16="http://schemas.microsoft.com/office/drawing/2014/main" xmlns="" id="{3572BC32-E20A-484C-8562-AB085329CF9D}"/>
                </a:ext>
              </a:extLst>
            </p:cNvPr>
            <p:cNvGrpSpPr/>
            <p:nvPr/>
          </p:nvGrpSpPr>
          <p:grpSpPr>
            <a:xfrm>
              <a:off x="2517419" y="9230254"/>
              <a:ext cx="3152292" cy="546120"/>
              <a:chOff x="1777191" y="5472720"/>
              <a:chExt cx="3152292" cy="546120"/>
            </a:xfrm>
          </p:grpSpPr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xmlns="" id="{CC612B70-5720-4FB5-BEDB-EE55C944A5B5}"/>
                  </a:ext>
                </a:extLst>
              </p:cNvPr>
              <p:cNvSpPr/>
              <p:nvPr/>
            </p:nvSpPr>
            <p:spPr>
              <a:xfrm>
                <a:off x="1823040" y="5472720"/>
                <a:ext cx="2840400" cy="546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>
                  <a:lnSpc>
                    <a:spcPct val="100000"/>
                  </a:lnSpc>
                </a:pPr>
                <a:endParaRPr lang="ru-RU" sz="2000" b="0" strike="noStrike" spc="-1">
                  <a:solidFill>
                    <a:srgbClr val="000000"/>
                  </a:solidFill>
                  <a:latin typeface="Arial"/>
                  <a:ea typeface="DejaVu Sans"/>
                </a:endParaRPr>
              </a:p>
            </p:txBody>
          </p:sp>
          <p:sp>
            <p:nvSpPr>
              <p:cNvPr id="63" name="Стрелка: шеврон 62">
                <a:extLst>
                  <a:ext uri="{FF2B5EF4-FFF2-40B4-BE49-F238E27FC236}">
                    <a16:creationId xmlns:a16="http://schemas.microsoft.com/office/drawing/2014/main" xmlns="" id="{1BD987FD-6CEF-4234-BD2A-38B86DC871FD}"/>
                  </a:ext>
                </a:extLst>
              </p:cNvPr>
              <p:cNvSpPr/>
              <p:nvPr/>
            </p:nvSpPr>
            <p:spPr>
              <a:xfrm>
                <a:off x="1777191" y="5545080"/>
                <a:ext cx="1347969" cy="401399"/>
              </a:xfrm>
              <a:prstGeom prst="chevron">
                <a:avLst>
                  <a:gd name="adj" fmla="val 50000"/>
                </a:avLst>
              </a:prstGeom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ln w="25400">
                <a:solidFill>
                  <a:srgbClr val="FFFFFF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0160" tIns="6840" rIns="6840" bIns="6840" numCol="1" spcCol="144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76"/>
                  </a:spcAft>
                  <a:tabLst>
                    <a:tab pos="0" algn="l"/>
                  </a:tabLst>
                </a:pPr>
                <a:r>
                  <a:rPr lang="ru-RU" sz="1200" b="0" strike="noStrike" spc="-1" dirty="0">
                    <a:solidFill>
                      <a:schemeClr val="lt1"/>
                    </a:solidFill>
                    <a:latin typeface="Arial"/>
                    <a:ea typeface="DejaVu Sans"/>
                  </a:rPr>
                  <a:t>Национальные эталоны</a:t>
                </a:r>
                <a:endParaRPr lang="ru-RU" sz="1200" b="0" strike="noStrike" spc="-1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4" name="Стрелка: шеврон 63">
                <a:extLst>
                  <a:ext uri="{FF2B5EF4-FFF2-40B4-BE49-F238E27FC236}">
                    <a16:creationId xmlns:a16="http://schemas.microsoft.com/office/drawing/2014/main" xmlns="" id="{F4B533F1-6532-413A-A64B-7030ECF570C6}"/>
                  </a:ext>
                </a:extLst>
              </p:cNvPr>
              <p:cNvSpPr/>
              <p:nvPr/>
            </p:nvSpPr>
            <p:spPr>
              <a:xfrm>
                <a:off x="2805494" y="5545080"/>
                <a:ext cx="1010880" cy="401400"/>
              </a:xfrm>
              <a:prstGeom prst="chevron">
                <a:avLst>
                  <a:gd name="adj" fmla="val 50000"/>
                </a:avLst>
              </a:prstGeom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ln w="25400">
                <a:solidFill>
                  <a:srgbClr val="FFFFFF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0160" tIns="6840" rIns="6840" bIns="6840" numCol="1" spcCol="144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76"/>
                  </a:spcAft>
                  <a:tabLst>
                    <a:tab pos="0" algn="l"/>
                  </a:tabLst>
                </a:pPr>
                <a:r>
                  <a:rPr lang="ru-RU" sz="1200" b="0" strike="noStrike" spc="-1" dirty="0">
                    <a:solidFill>
                      <a:schemeClr val="lt1"/>
                    </a:solidFill>
                    <a:latin typeface="Arial"/>
                    <a:ea typeface="DejaVu Sans"/>
                  </a:rPr>
                  <a:t>Цепь</a:t>
                </a:r>
                <a:endParaRPr lang="ru-RU" sz="1200" b="0" strike="noStrike" spc="-1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65" name="Стрелка: шеврон 64">
                <a:extLst>
                  <a:ext uri="{FF2B5EF4-FFF2-40B4-BE49-F238E27FC236}">
                    <a16:creationId xmlns:a16="http://schemas.microsoft.com/office/drawing/2014/main" xmlns="" id="{547C1EDA-F5E4-480D-98A3-F7D93A4039B0}"/>
                  </a:ext>
                </a:extLst>
              </p:cNvPr>
              <p:cNvSpPr/>
              <p:nvPr/>
            </p:nvSpPr>
            <p:spPr>
              <a:xfrm>
                <a:off x="3651840" y="5545080"/>
                <a:ext cx="1277643" cy="401400"/>
              </a:xfrm>
              <a:prstGeom prst="chevron">
                <a:avLst>
                  <a:gd name="adj" fmla="val 50000"/>
                </a:avLst>
              </a:prstGeom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ln w="25400">
                <a:solidFill>
                  <a:srgbClr val="FFFFFF"/>
                </a:solidFill>
              </a:ln>
            </p:spPr>
            <p:style>
              <a:lnRef idx="2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20160" tIns="6840" rIns="6840" bIns="6840" numCol="1" spcCol="1440" anchor="ctr">
                <a:no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176"/>
                  </a:spcAft>
                  <a:tabLst>
                    <a:tab pos="0" algn="l"/>
                  </a:tabLst>
                </a:pPr>
                <a:r>
                  <a:rPr lang="ru-RU" sz="1200" b="0" strike="noStrike" spc="-1" dirty="0" err="1">
                    <a:solidFill>
                      <a:schemeClr val="lt1"/>
                    </a:solidFill>
                    <a:latin typeface="Arial"/>
                    <a:ea typeface="DejaVu Sans"/>
                  </a:rPr>
                  <a:t>Прослежива-емости</a:t>
                </a:r>
                <a:endParaRPr lang="ru-RU" sz="1200" b="0" strike="noStrike" spc="-1" dirty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sp>
          <p:nvSpPr>
            <p:cNvPr id="57" name="Стрелка углом вверх 69">
              <a:extLst>
                <a:ext uri="{FF2B5EF4-FFF2-40B4-BE49-F238E27FC236}">
                  <a16:creationId xmlns:a16="http://schemas.microsoft.com/office/drawing/2014/main" xmlns="" id="{F249C2FC-031B-4860-B3C5-DECE3AE38BFE}"/>
                </a:ext>
              </a:extLst>
            </p:cNvPr>
            <p:cNvSpPr/>
            <p:nvPr/>
          </p:nvSpPr>
          <p:spPr>
            <a:xfrm>
              <a:off x="5754669" y="9028294"/>
              <a:ext cx="583920" cy="548640"/>
            </a:xfrm>
            <a:prstGeom prst="bentUpArrow">
              <a:avLst>
                <a:gd name="adj1" fmla="val 36111"/>
                <a:gd name="adj2" fmla="val 31566"/>
                <a:gd name="adj3" fmla="val 22980"/>
              </a:avLst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</a:ln>
            <a:effectLst>
              <a:outerShdw blurRad="381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horzOverflow="overflow" lIns="45720" tIns="45000" rIns="45720" bIns="45000" numCol="1" spcCol="38160" anchor="ctr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ru-RU" sz="20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8" name="Стрелка вправо 70">
              <a:extLst>
                <a:ext uri="{FF2B5EF4-FFF2-40B4-BE49-F238E27FC236}">
                  <a16:creationId xmlns:a16="http://schemas.microsoft.com/office/drawing/2014/main" xmlns="" id="{131710C7-D95F-4E0C-8FBF-3365DBF11B85}"/>
                </a:ext>
              </a:extLst>
            </p:cNvPr>
            <p:cNvSpPr/>
            <p:nvPr/>
          </p:nvSpPr>
          <p:spPr>
            <a:xfrm>
              <a:off x="2149060" y="9216181"/>
              <a:ext cx="536760" cy="58254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25400">
              <a:solidFill>
                <a:srgbClr val="4F81BD"/>
              </a:solidFill>
              <a:round/>
            </a:ln>
            <a:effectLst>
              <a:outerShdw blurRad="38160" dist="2304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horzOverflow="overflow" lIns="45720" tIns="45000" rIns="45720" bIns="45000" numCol="1" spcCol="38160" anchor="ctr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ru-RU" sz="20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cxnSp>
          <p:nvCxnSpPr>
            <p:cNvPr id="59" name="Прямая со стрелкой 71">
              <a:extLst>
                <a:ext uri="{FF2B5EF4-FFF2-40B4-BE49-F238E27FC236}">
                  <a16:creationId xmlns:a16="http://schemas.microsoft.com/office/drawing/2014/main" xmlns="" id="{8D809EBA-9823-4FDF-ADD4-83A20EAF2807}"/>
                </a:ext>
              </a:extLst>
            </p:cNvPr>
            <p:cNvCxnSpPr>
              <a:cxnSpLocks/>
            </p:cNvCxnSpPr>
            <p:nvPr/>
          </p:nvCxnSpPr>
          <p:spPr>
            <a:xfrm>
              <a:off x="2451743" y="7492527"/>
              <a:ext cx="315645" cy="0"/>
            </a:xfrm>
            <a:prstGeom prst="straightConnector1">
              <a:avLst/>
            </a:prstGeom>
            <a:ln w="25400">
              <a:solidFill>
                <a:srgbClr val="4F81BD"/>
              </a:solidFill>
              <a:round/>
              <a:tailEnd type="arrow" w="med" len="med"/>
            </a:ln>
          </p:spPr>
        </p:cxnSp>
        <p:cxnSp>
          <p:nvCxnSpPr>
            <p:cNvPr id="60" name="Прямая соединительная линия 73">
              <a:extLst>
                <a:ext uri="{FF2B5EF4-FFF2-40B4-BE49-F238E27FC236}">
                  <a16:creationId xmlns:a16="http://schemas.microsoft.com/office/drawing/2014/main" xmlns="" id="{2749AFF9-89A8-4573-BAFB-86AA30B983B9}"/>
                </a:ext>
              </a:extLst>
            </p:cNvPr>
            <p:cNvCxnSpPr>
              <a:cxnSpLocks/>
            </p:cNvCxnSpPr>
            <p:nvPr/>
          </p:nvCxnSpPr>
          <p:spPr>
            <a:xfrm>
              <a:off x="2451743" y="7492527"/>
              <a:ext cx="0" cy="1235528"/>
            </a:xfrm>
            <a:prstGeom prst="straightConnector1">
              <a:avLst/>
            </a:prstGeom>
            <a:ln w="25400">
              <a:solidFill>
                <a:srgbClr val="4F81BD"/>
              </a:solidFill>
              <a:round/>
            </a:ln>
          </p:spPr>
        </p:cxnSp>
        <p:pic>
          <p:nvPicPr>
            <p:cNvPr id="61" name="Рисунок 46">
              <a:extLst>
                <a:ext uri="{FF2B5EF4-FFF2-40B4-BE49-F238E27FC236}">
                  <a16:creationId xmlns:a16="http://schemas.microsoft.com/office/drawing/2014/main" xmlns="" id="{95CF91AF-58B0-432B-B248-0D6507930CC7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1627268" y="6444214"/>
              <a:ext cx="814320" cy="8046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xmlns="" id="{75B21393-6210-46B0-920E-4CF94E711512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xmlns="" id="{721A1628-CA8D-4234-BD24-1AA07CAC2201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04396E5-38EE-4892-A29C-F3F6F4AF0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9703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376E1106-2805-94CB-F084-04EC30D3C8AA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FD5628FB-2384-9F9F-5150-AA81B80F3516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70A28E00-B81E-D1E2-6FB3-E90C4462766F}"/>
              </a:ext>
            </a:extLst>
          </p:cNvPr>
          <p:cNvCxnSpPr/>
          <p:nvPr/>
        </p:nvCxnSpPr>
        <p:spPr>
          <a:xfrm>
            <a:off x="2084172" y="4075841"/>
            <a:ext cx="1374707" cy="0"/>
          </a:xfrm>
          <a:prstGeom prst="straightConnector1">
            <a:avLst/>
          </a:prstGeom>
          <a:noFill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DA6612F-673E-FAEF-FC9D-50EDE2935238}"/>
              </a:ext>
            </a:extLst>
          </p:cNvPr>
          <p:cNvSpPr txBox="1"/>
          <p:nvPr/>
        </p:nvSpPr>
        <p:spPr>
          <a:xfrm>
            <a:off x="407482" y="185227"/>
            <a:ext cx="10554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>
                <a:sym typeface="Helvetica"/>
              </a:rPr>
              <a:t>Государственный первичный эталон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3DED087-53C6-A1A4-EB41-E4B7F1E2D919}"/>
              </a:ext>
            </a:extLst>
          </p:cNvPr>
          <p:cNvSpPr txBox="1"/>
          <p:nvPr/>
        </p:nvSpPr>
        <p:spPr>
          <a:xfrm>
            <a:off x="407482" y="717728"/>
            <a:ext cx="10337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ru-RU" dirty="0"/>
              <a:t>единицы электрической мощности в диапазоне частот от 1 до 2500 Гц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83886EBB-864D-AB54-4088-2B2C028556FD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E7393BF3-AA17-99FB-9AD1-B42C3B753838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17C7D36-375D-42A7-91E6-97916CFEA4D4}"/>
              </a:ext>
            </a:extLst>
          </p:cNvPr>
          <p:cNvSpPr txBox="1"/>
          <p:nvPr/>
        </p:nvSpPr>
        <p:spPr>
          <a:xfrm>
            <a:off x="418311" y="1479908"/>
            <a:ext cx="11257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СЧ ОКР</a:t>
            </a:r>
            <a:r>
              <a:rPr lang="en-US" dirty="0"/>
              <a:t>: </a:t>
            </a:r>
            <a:r>
              <a:rPr lang="ru-RU" dirty="0"/>
              <a:t>«Комплекс аппаратных средств высшей точности в области измерения электроэнергетических величин, представленных цифровыми копиями сигналов тока и напряжения»  </a:t>
            </a:r>
          </a:p>
        </p:txBody>
      </p:sp>
      <p:pic>
        <p:nvPicPr>
          <p:cNvPr id="77" name="Рисунок 11">
            <a:extLst>
              <a:ext uri="{FF2B5EF4-FFF2-40B4-BE49-F238E27FC236}">
                <a16:creationId xmlns:a16="http://schemas.microsoft.com/office/drawing/2014/main" xmlns="" id="{6BBCB897-5D47-404D-9DF5-E791A7BFFE0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357265" y="2852738"/>
            <a:ext cx="7477469" cy="3418070"/>
          </a:xfrm>
          <a:prstGeom prst="rect">
            <a:avLst/>
          </a:prstGeom>
          <a:ln w="0">
            <a:noFill/>
          </a:ln>
        </p:spPr>
      </p:pic>
      <p:grpSp>
        <p:nvGrpSpPr>
          <p:cNvPr id="78" name="Группа 77">
            <a:extLst>
              <a:ext uri="{FF2B5EF4-FFF2-40B4-BE49-F238E27FC236}">
                <a16:creationId xmlns:a16="http://schemas.microsoft.com/office/drawing/2014/main" xmlns="" id="{5D6C4870-8C84-4AC3-8728-B4884BAFEB46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xmlns="" id="{8053E205-5824-4803-903E-AA89D608EB91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0" name="Рисунок 79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50F50EF-5F81-41E3-9FCC-B6D99C71D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921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376E1106-2805-94CB-F084-04EC30D3C8AA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FD5628FB-2384-9F9F-5150-AA81B80F3516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70A28E00-B81E-D1E2-6FB3-E90C4462766F}"/>
              </a:ext>
            </a:extLst>
          </p:cNvPr>
          <p:cNvCxnSpPr/>
          <p:nvPr/>
        </p:nvCxnSpPr>
        <p:spPr>
          <a:xfrm>
            <a:off x="2084172" y="4075841"/>
            <a:ext cx="1374707" cy="0"/>
          </a:xfrm>
          <a:prstGeom prst="straightConnector1">
            <a:avLst/>
          </a:prstGeom>
          <a:noFill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DA6612F-673E-FAEF-FC9D-50EDE2935238}"/>
              </a:ext>
            </a:extLst>
          </p:cNvPr>
          <p:cNvSpPr txBox="1"/>
          <p:nvPr/>
        </p:nvSpPr>
        <p:spPr>
          <a:xfrm>
            <a:off x="407482" y="185227"/>
            <a:ext cx="10554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>
                <a:sym typeface="Helvetica"/>
              </a:rPr>
              <a:t>Государственный первичный эталон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3DED087-53C6-A1A4-EB41-E4B7F1E2D919}"/>
              </a:ext>
            </a:extLst>
          </p:cNvPr>
          <p:cNvSpPr txBox="1"/>
          <p:nvPr/>
        </p:nvSpPr>
        <p:spPr>
          <a:xfrm>
            <a:off x="407482" y="717728"/>
            <a:ext cx="10337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ru-RU" dirty="0"/>
              <a:t>единицы электрической мощности в диапазоне частот от 1 до 2500 Гц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83886EBB-864D-AB54-4088-2B2C028556FD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E7393BF3-AA17-99FB-9AD1-B42C3B753838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17C7D36-375D-42A7-91E6-97916CFEA4D4}"/>
              </a:ext>
            </a:extLst>
          </p:cNvPr>
          <p:cNvSpPr txBox="1"/>
          <p:nvPr/>
        </p:nvSpPr>
        <p:spPr>
          <a:xfrm>
            <a:off x="418311" y="1479908"/>
            <a:ext cx="746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altLang="ru-RU" dirty="0"/>
              <a:t>Результаты совершенствования ГЭТ 153-2019</a:t>
            </a:r>
            <a:endParaRPr lang="ru-RU" dirty="0"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547DF2A8-F241-4182-9BF1-C5DF89771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8" y="1938367"/>
            <a:ext cx="11160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defTabSz="656856">
              <a:spcAft>
                <a:spcPts val="300"/>
              </a:spcAft>
              <a:defRPr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ru-RU" altLang="ru-RU" dirty="0"/>
              <a:t>Выполнение мероприятий по совершенствованию </a:t>
            </a:r>
            <a:r>
              <a:rPr lang="ru-RU" altLang="ru-RU" b="1" dirty="0">
                <a:solidFill>
                  <a:srgbClr val="004F6C"/>
                </a:solidFill>
              </a:rPr>
              <a:t>позволило расширить функциональные возможности эталона </a:t>
            </a:r>
            <a:r>
              <a:rPr lang="ru-RU" altLang="ru-RU" dirty="0"/>
              <a:t>в части воспроизведения электроэнергетических величин для метрологического обеспечения новых классов СИ, которые</a:t>
            </a:r>
            <a:r>
              <a:rPr lang="en-US" altLang="ru-RU" dirty="0"/>
              <a:t>:</a:t>
            </a:r>
            <a:endParaRPr lang="ru-RU" alt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9BD2BBE3-87A7-441B-80D1-9E892F028D1E}"/>
              </a:ext>
            </a:extLst>
          </p:cNvPr>
          <p:cNvGrpSpPr/>
          <p:nvPr/>
        </p:nvGrpSpPr>
        <p:grpSpPr>
          <a:xfrm>
            <a:off x="1342756" y="3184151"/>
            <a:ext cx="8285384" cy="369332"/>
            <a:chOff x="1342756" y="3184151"/>
            <a:chExt cx="8285384" cy="369332"/>
          </a:xfrm>
        </p:grpSpPr>
        <p:sp>
          <p:nvSpPr>
            <p:cNvPr id="11" name="TextBox 4">
              <a:extLst>
                <a:ext uri="{FF2B5EF4-FFF2-40B4-BE49-F238E27FC236}">
                  <a16:creationId xmlns:a16="http://schemas.microsoft.com/office/drawing/2014/main" xmlns="" id="{551F5087-0D21-47B9-90D3-DC68EB92FC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1729" y="3184151"/>
              <a:ext cx="78864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defTabSz="656856">
                <a:spcAft>
                  <a:spcPts val="300"/>
                </a:spcAft>
                <a:defRPr kern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ru-RU" altLang="ru-RU" dirty="0"/>
                <a:t>измеряют параметры синхронизированных векторных величин</a:t>
              </a:r>
            </a:p>
          </p:txBody>
        </p:sp>
        <p:sp>
          <p:nvSpPr>
            <p:cNvPr id="16" name="Ромб 15">
              <a:extLst>
                <a:ext uri="{FF2B5EF4-FFF2-40B4-BE49-F238E27FC236}">
                  <a16:creationId xmlns:a16="http://schemas.microsoft.com/office/drawing/2014/main" xmlns="" id="{AC038D50-D6EF-4C4E-BBD9-F1C6FE784611}"/>
                </a:ext>
              </a:extLst>
            </p:cNvPr>
            <p:cNvSpPr/>
            <p:nvPr/>
          </p:nvSpPr>
          <p:spPr>
            <a:xfrm>
              <a:off x="1342756" y="3213656"/>
              <a:ext cx="310323" cy="310323"/>
            </a:xfrm>
            <a:prstGeom prst="diamond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009DC624-212E-4D3C-A8D8-A5D9CFC78062}"/>
              </a:ext>
            </a:extLst>
          </p:cNvPr>
          <p:cNvGrpSpPr/>
          <p:nvPr/>
        </p:nvGrpSpPr>
        <p:grpSpPr>
          <a:xfrm>
            <a:off x="1342756" y="3599567"/>
            <a:ext cx="8614044" cy="646331"/>
            <a:chOff x="1342756" y="3592802"/>
            <a:chExt cx="8614044" cy="646331"/>
          </a:xfrm>
        </p:grpSpPr>
        <p:sp>
          <p:nvSpPr>
            <p:cNvPr id="13" name="TextBox 4">
              <a:extLst>
                <a:ext uri="{FF2B5EF4-FFF2-40B4-BE49-F238E27FC236}">
                  <a16:creationId xmlns:a16="http://schemas.microsoft.com/office/drawing/2014/main" xmlns="" id="{815EF706-7D75-4EB3-9BB6-BA8558A4FD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1729" y="3592802"/>
              <a:ext cx="8215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defTabSz="656856">
                <a:spcAft>
                  <a:spcPts val="300"/>
                </a:spcAft>
                <a:defRPr kern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ru-RU" altLang="ru-RU" dirty="0"/>
                <a:t>выполняют преобразование аналоговых сигналов напряжения </a:t>
              </a:r>
              <a:br>
                <a:rPr lang="ru-RU" altLang="ru-RU" dirty="0"/>
              </a:br>
              <a:r>
                <a:rPr lang="ru-RU" altLang="ru-RU" dirty="0"/>
                <a:t>и силы тока в цифровые копии, синхронизированные со шкалой </a:t>
              </a:r>
              <a:r>
                <a:rPr lang="en-US" altLang="ru-RU" dirty="0"/>
                <a:t>UTC (SU)</a:t>
              </a:r>
              <a:r>
                <a:rPr lang="ru-RU" altLang="ru-RU" dirty="0"/>
                <a:t> </a:t>
              </a:r>
            </a:p>
          </p:txBody>
        </p:sp>
        <p:sp>
          <p:nvSpPr>
            <p:cNvPr id="17" name="Ромб 16">
              <a:extLst>
                <a:ext uri="{FF2B5EF4-FFF2-40B4-BE49-F238E27FC236}">
                  <a16:creationId xmlns:a16="http://schemas.microsoft.com/office/drawing/2014/main" xmlns="" id="{604667CC-3D58-4AC1-943E-B2BB4B074091}"/>
                </a:ext>
              </a:extLst>
            </p:cNvPr>
            <p:cNvSpPr/>
            <p:nvPr/>
          </p:nvSpPr>
          <p:spPr>
            <a:xfrm>
              <a:off x="1342756" y="3760806"/>
              <a:ext cx="310323" cy="310323"/>
            </a:xfrm>
            <a:prstGeom prst="diamond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D6216511-E240-4828-968C-79C312654E52}"/>
              </a:ext>
            </a:extLst>
          </p:cNvPr>
          <p:cNvGrpSpPr/>
          <p:nvPr/>
        </p:nvGrpSpPr>
        <p:grpSpPr>
          <a:xfrm>
            <a:off x="1342756" y="4291982"/>
            <a:ext cx="9136558" cy="646331"/>
            <a:chOff x="1342756" y="4291982"/>
            <a:chExt cx="9136558" cy="646331"/>
          </a:xfrm>
        </p:grpSpPr>
        <p:sp>
          <p:nvSpPr>
            <p:cNvPr id="15" name="TextBox 4">
              <a:extLst>
                <a:ext uri="{FF2B5EF4-FFF2-40B4-BE49-F238E27FC236}">
                  <a16:creationId xmlns:a16="http://schemas.microsoft.com/office/drawing/2014/main" xmlns="" id="{5532CF33-DD43-45FA-89E9-1DD5181F1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41729" y="4291982"/>
              <a:ext cx="873758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defTabSz="656856">
                <a:spcAft>
                  <a:spcPts val="300"/>
                </a:spcAft>
                <a:defRPr kern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ru-RU" altLang="ru-RU" dirty="0"/>
                <a:t>измеряют электроэнергетические величины, представленные в цифровых копиях сигналов или формирующих цифровые копии сигналов</a:t>
              </a:r>
            </a:p>
          </p:txBody>
        </p:sp>
        <p:sp>
          <p:nvSpPr>
            <p:cNvPr id="19" name="Ромб 18">
              <a:extLst>
                <a:ext uri="{FF2B5EF4-FFF2-40B4-BE49-F238E27FC236}">
                  <a16:creationId xmlns:a16="http://schemas.microsoft.com/office/drawing/2014/main" xmlns="" id="{8CF52176-6468-4520-826F-453E32231503}"/>
                </a:ext>
              </a:extLst>
            </p:cNvPr>
            <p:cNvSpPr/>
            <p:nvPr/>
          </p:nvSpPr>
          <p:spPr>
            <a:xfrm>
              <a:off x="1342756" y="4459986"/>
              <a:ext cx="310323" cy="310323"/>
            </a:xfrm>
            <a:prstGeom prst="diamond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7F720B7B-2C10-49E3-A90D-589BBF810C4B}"/>
              </a:ext>
            </a:extLst>
          </p:cNvPr>
          <p:cNvCxnSpPr>
            <a:cxnSpLocks/>
          </p:cNvCxnSpPr>
          <p:nvPr/>
        </p:nvCxnSpPr>
        <p:spPr>
          <a:xfrm flipV="1">
            <a:off x="9950188" y="3019198"/>
            <a:ext cx="3904638" cy="5315892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54780CE5-728F-41E7-88C5-290879628011}"/>
              </a:ext>
            </a:extLst>
          </p:cNvPr>
          <p:cNvCxnSpPr>
            <a:cxnSpLocks/>
          </p:cNvCxnSpPr>
          <p:nvPr/>
        </p:nvCxnSpPr>
        <p:spPr>
          <a:xfrm flipV="1">
            <a:off x="8455196" y="6013495"/>
            <a:ext cx="4552016" cy="889035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CE71430E-6516-4364-85F1-4ACBD5DF8F01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xmlns="" id="{7541E849-35C2-4096-99B4-20DA22C4197F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682B4C3D-75FD-43B8-8CD4-01AFB9977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1640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376E1106-2805-94CB-F084-04EC30D3C8AA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FD5628FB-2384-9F9F-5150-AA81B80F3516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70A28E00-B81E-D1E2-6FB3-E90C4462766F}"/>
              </a:ext>
            </a:extLst>
          </p:cNvPr>
          <p:cNvCxnSpPr/>
          <p:nvPr/>
        </p:nvCxnSpPr>
        <p:spPr>
          <a:xfrm>
            <a:off x="2084172" y="4075841"/>
            <a:ext cx="1374707" cy="0"/>
          </a:xfrm>
          <a:prstGeom prst="straightConnector1">
            <a:avLst/>
          </a:prstGeom>
          <a:noFill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DA6612F-673E-FAEF-FC9D-50EDE2935238}"/>
              </a:ext>
            </a:extLst>
          </p:cNvPr>
          <p:cNvSpPr txBox="1"/>
          <p:nvPr/>
        </p:nvSpPr>
        <p:spPr>
          <a:xfrm>
            <a:off x="407482" y="185227"/>
            <a:ext cx="10554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>
                <a:sym typeface="Helvetica"/>
              </a:rPr>
              <a:t>Государственный первичный эталон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3DED087-53C6-A1A4-EB41-E4B7F1E2D919}"/>
              </a:ext>
            </a:extLst>
          </p:cNvPr>
          <p:cNvSpPr txBox="1"/>
          <p:nvPr/>
        </p:nvSpPr>
        <p:spPr>
          <a:xfrm>
            <a:off x="407482" y="717728"/>
            <a:ext cx="10337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0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ru-RU" dirty="0"/>
              <a:t>единицы электрической мощности в диапазоне частот от 1 до 2500 Гц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83886EBB-864D-AB54-4088-2B2C028556FD}"/>
              </a:ext>
            </a:extLst>
          </p:cNvPr>
          <p:cNvCxnSpPr/>
          <p:nvPr/>
        </p:nvCxnSpPr>
        <p:spPr>
          <a:xfrm flipH="1">
            <a:off x="4993258" y="2735012"/>
            <a:ext cx="720986" cy="0"/>
          </a:xfrm>
          <a:prstGeom prst="straightConnector1">
            <a:avLst/>
          </a:prstGeom>
          <a:noFill/>
        </p:spPr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E7393BF3-AA17-99FB-9AD1-B42C3B753838}"/>
              </a:ext>
            </a:extLst>
          </p:cNvPr>
          <p:cNvCxnSpPr/>
          <p:nvPr/>
        </p:nvCxnSpPr>
        <p:spPr>
          <a:xfrm flipH="1">
            <a:off x="4239595" y="3567859"/>
            <a:ext cx="1489749" cy="0"/>
          </a:xfrm>
          <a:prstGeom prst="straightConnector1">
            <a:avLst/>
          </a:prstGeom>
          <a:noFill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17C7D36-375D-42A7-91E6-97916CFEA4D4}"/>
              </a:ext>
            </a:extLst>
          </p:cNvPr>
          <p:cNvSpPr txBox="1"/>
          <p:nvPr/>
        </p:nvSpPr>
        <p:spPr>
          <a:xfrm>
            <a:off x="418310" y="1479908"/>
            <a:ext cx="10337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Состав усовершенствованного ГПЭ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B86DB82-21CF-4EE9-8A79-016EF0407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10" y="2072661"/>
            <a:ext cx="5707386" cy="469692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A9965DBD-0A0D-44EB-BF31-0144319D2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506" y="2328759"/>
            <a:ext cx="5279301" cy="43440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4FA47A3B-8B40-4233-BED8-14C4E4BA2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600" y="4916428"/>
            <a:ext cx="1957906" cy="1966167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029C4F4E-6A3E-4213-BCE6-D81135784134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CCBA31F6-CE25-4A3F-BB83-EC7A9D322019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0D3AA604-F7CD-4521-A949-079BC5713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9074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0DCBB3C4-E1C8-D821-3594-5B917FD32E80}"/>
              </a:ext>
            </a:extLst>
          </p:cNvPr>
          <p:cNvCxnSpPr>
            <a:cxnSpLocks/>
          </p:cNvCxnSpPr>
          <p:nvPr/>
        </p:nvCxnSpPr>
        <p:spPr>
          <a:xfrm flipH="1" flipV="1">
            <a:off x="-1889609" y="3157548"/>
            <a:ext cx="3904638" cy="5315892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E0DF4A58-5909-6DAC-9B82-4161763CB7E5}"/>
              </a:ext>
            </a:extLst>
          </p:cNvPr>
          <p:cNvCxnSpPr>
            <a:cxnSpLocks/>
          </p:cNvCxnSpPr>
          <p:nvPr/>
        </p:nvCxnSpPr>
        <p:spPr>
          <a:xfrm flipH="1" flipV="1">
            <a:off x="-1041995" y="6151845"/>
            <a:ext cx="4552016" cy="889035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6C45997F-1ECD-CBE4-391F-7C29D10611F0}"/>
              </a:ext>
            </a:extLst>
          </p:cNvPr>
          <p:cNvSpPr txBox="1">
            <a:spLocks/>
          </p:cNvSpPr>
          <p:nvPr/>
        </p:nvSpPr>
        <p:spPr>
          <a:xfrm>
            <a:off x="200752" y="326536"/>
            <a:ext cx="10690167" cy="6080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kern="0" dirty="0">
                <a:solidFill>
                  <a:srgbClr val="000000"/>
                </a:solidFill>
                <a:latin typeface="Roboto Black" panose="02000000000000000000" pitchFamily="2" charset="0"/>
              </a:rPr>
              <a:t>Национальные лаборатории биологической стандартизации</a:t>
            </a:r>
          </a:p>
          <a:p>
            <a:endParaRPr lang="ru-RU" sz="3200" kern="0" dirty="0">
              <a:solidFill>
                <a:srgbClr val="000000"/>
              </a:solidFill>
              <a:latin typeface="Roboto Black" panose="02000000000000000000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B725DFA-54A4-5C00-056F-E4BF761369B4}"/>
              </a:ext>
            </a:extLst>
          </p:cNvPr>
          <p:cNvSpPr/>
          <p:nvPr/>
        </p:nvSpPr>
        <p:spPr>
          <a:xfrm>
            <a:off x="355599" y="1390237"/>
            <a:ext cx="1053531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Распоряжение Правительства Российской федерации от 14 ноября 2023 года №3183-р</a:t>
            </a:r>
          </a:p>
          <a:p>
            <a:pPr algn="just">
              <a:spcAft>
                <a:spcPts val="600"/>
              </a:spcAft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ФБУН «Центральный научно-исследовательский институт эпидемиологии» Роспотребнадзора</a:t>
            </a:r>
          </a:p>
          <a:p>
            <a:pPr algn="just">
              <a:spcAft>
                <a:spcPts val="600"/>
              </a:spcAft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ФГБНУ «Научно-исследовательский институт вакцин и сывороток им. И.И. Мечникова»</a:t>
            </a:r>
          </a:p>
          <a:p>
            <a:pPr algn="just">
              <a:spcAft>
                <a:spcPts val="600"/>
              </a:spcAft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ФГБУ «Всероссийский научно-исследовательский институт метрологической службы» Росстандарта</a:t>
            </a:r>
          </a:p>
          <a:p>
            <a:pPr algn="just">
              <a:spcAft>
                <a:spcPts val="600"/>
              </a:spcAft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ФГБУ «Всероссийский научно-исследовательский и испытательный институт медицинской техники» Росздравнадзора</a:t>
            </a:r>
          </a:p>
          <a:p>
            <a:pPr algn="just">
              <a:spcAft>
                <a:spcPts val="600"/>
              </a:spcAft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5. ФГБУ «Национальный исследовательский центр эпидемиологии и микробиологии имени почетного академика Н.Ф. Гамалеи» Минздрава РФ</a:t>
            </a:r>
          </a:p>
          <a:p>
            <a:pPr algn="just">
              <a:spcAft>
                <a:spcPts val="600"/>
              </a:spcAft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6. ФГБУ «Центр стратегического планирования и управления медико-биологическими рисками здоровью» ФМБА </a:t>
            </a:r>
          </a:p>
          <a:p>
            <a:pPr algn="just">
              <a:spcAft>
                <a:spcPts val="600"/>
              </a:spcAft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7. ФГУП «Санкт-Петербургский научно-исследовательский институт вакцин и сывороток и предприятие по производству бактерийных препаратов» ФМБА</a:t>
            </a:r>
          </a:p>
          <a:p>
            <a:pPr algn="just">
              <a:spcAft>
                <a:spcPts val="600"/>
              </a:spcAft>
            </a:pPr>
            <a:endParaRPr lang="ru-RU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ru-RU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9. ФГУП «Государственный научно-исследовательский институт особо чистых биопрепаратов» ФМБА </a:t>
            </a:r>
            <a:endParaRPr lang="ru-RU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7C0E1C88-855D-4F8C-AC86-892C6B1D73F1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F35F3118-BE0F-477A-96A7-707884FC6358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C95BA76-EAF9-444E-A521-864BEB48EB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C7901A3-CC5B-4740-AEBA-BB5AC4DBDBAB}"/>
              </a:ext>
            </a:extLst>
          </p:cNvPr>
          <p:cNvSpPr txBox="1"/>
          <p:nvPr/>
        </p:nvSpPr>
        <p:spPr>
          <a:xfrm>
            <a:off x="355599" y="5326824"/>
            <a:ext cx="105353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8. ФГУП «Всероссийский научно-исследовательский институт метрологии им. Д.И. Менделеева» Росстандарта</a:t>
            </a:r>
          </a:p>
        </p:txBody>
      </p:sp>
    </p:spTree>
    <p:extLst>
      <p:ext uri="{BB962C8B-B14F-4D97-AF65-F5344CB8AC3E}">
        <p14:creationId xmlns:p14="http://schemas.microsoft.com/office/powerpoint/2010/main" val="246940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9094AEC-BDF5-470F-1AC8-F3E079853FA9}"/>
              </a:ext>
            </a:extLst>
          </p:cNvPr>
          <p:cNvSpPr txBox="1"/>
          <p:nvPr/>
        </p:nvSpPr>
        <p:spPr>
          <a:xfrm>
            <a:off x="426123" y="185792"/>
            <a:ext cx="9801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3500" kern="0">
                <a:solidFill>
                  <a:srgbClr val="000000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sz="4000" dirty="0">
                <a:solidFill>
                  <a:srgbClr val="004F6C"/>
                </a:solidFill>
              </a:rPr>
              <a:t>«На все времена и для всех народов»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F5B25644-792B-2E0F-CC97-535BEC620686}"/>
              </a:ext>
            </a:extLst>
          </p:cNvPr>
          <p:cNvGrpSpPr/>
          <p:nvPr/>
        </p:nvGrpSpPr>
        <p:grpSpPr>
          <a:xfrm>
            <a:off x="1087771" y="2109721"/>
            <a:ext cx="10387949" cy="3440525"/>
            <a:chOff x="1087771" y="1530601"/>
            <a:chExt cx="10387949" cy="3440525"/>
          </a:xfrm>
        </p:grpSpPr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xmlns="" id="{81394905-991F-B924-18B1-7247BC792BE2}"/>
                </a:ext>
              </a:extLst>
            </p:cNvPr>
            <p:cNvGrpSpPr/>
            <p:nvPr/>
          </p:nvGrpSpPr>
          <p:grpSpPr>
            <a:xfrm>
              <a:off x="1087771" y="1530601"/>
              <a:ext cx="10387949" cy="3440525"/>
              <a:chOff x="1107066" y="2959996"/>
              <a:chExt cx="10387949" cy="3440525"/>
            </a:xfrm>
          </p:grpSpPr>
          <p:cxnSp>
            <p:nvCxnSpPr>
              <p:cNvPr id="3" name="Прямая соединительная линия 2">
                <a:extLst>
                  <a:ext uri="{FF2B5EF4-FFF2-40B4-BE49-F238E27FC236}">
                    <a16:creationId xmlns:a16="http://schemas.microsoft.com/office/drawing/2014/main" xmlns="" id="{C9DF3A83-F508-A9F7-F663-422946C4A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2606" y="4873786"/>
                <a:ext cx="10242409" cy="0"/>
              </a:xfrm>
              <a:prstGeom prst="line">
                <a:avLst/>
              </a:prstGeom>
              <a:ln w="123825">
                <a:solidFill>
                  <a:srgbClr val="004F6C"/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xmlns="" id="{792B70E2-1D38-0BF8-1426-C0F9C441F83C}"/>
                  </a:ext>
                </a:extLst>
              </p:cNvPr>
              <p:cNvCxnSpPr/>
              <p:nvPr/>
            </p:nvCxnSpPr>
            <p:spPr>
              <a:xfrm>
                <a:off x="1742440" y="4543586"/>
                <a:ext cx="0" cy="660400"/>
              </a:xfrm>
              <a:prstGeom prst="line">
                <a:avLst/>
              </a:prstGeom>
              <a:ln w="123825">
                <a:solidFill>
                  <a:srgbClr val="004F6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Прямая соединительная линия 4">
                <a:extLst>
                  <a:ext uri="{FF2B5EF4-FFF2-40B4-BE49-F238E27FC236}">
                    <a16:creationId xmlns:a16="http://schemas.microsoft.com/office/drawing/2014/main" xmlns="" id="{C5DEA573-3372-E28E-682F-6EF616E086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28084" y="4543586"/>
                <a:ext cx="0" cy="660400"/>
              </a:xfrm>
              <a:prstGeom prst="line">
                <a:avLst/>
              </a:prstGeom>
              <a:ln w="123825">
                <a:solidFill>
                  <a:srgbClr val="004F6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CFEB6E0B-D690-DA4B-528A-DAA936155EE0}"/>
                  </a:ext>
                </a:extLst>
              </p:cNvPr>
              <p:cNvSpPr txBox="1"/>
              <p:nvPr/>
            </p:nvSpPr>
            <p:spPr>
              <a:xfrm>
                <a:off x="1107066" y="5661857"/>
                <a:ext cx="156050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2400"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defRPr>
                </a:lvl1pPr>
              </a:lstStyle>
              <a:p>
                <a:pPr algn="l"/>
                <a:r>
                  <a:rPr lang="ru-RU" sz="1800" kern="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Circe"/>
                  </a:rPr>
                  <a:t>20 мая </a:t>
                </a:r>
              </a:p>
              <a:p>
                <a:pPr algn="l"/>
                <a:r>
                  <a:rPr lang="ru-RU" dirty="0">
                    <a:sym typeface="Circe"/>
                  </a:rPr>
                  <a:t>1875 год</a:t>
                </a:r>
                <a:endParaRPr lang="ru-RU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21E7A065-7DEF-B341-6D66-7BB5BBF3FF44}"/>
                  </a:ext>
                </a:extLst>
              </p:cNvPr>
              <p:cNvSpPr txBox="1"/>
              <p:nvPr/>
            </p:nvSpPr>
            <p:spPr>
              <a:xfrm>
                <a:off x="4466299" y="2959996"/>
                <a:ext cx="3355876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defRPr sz="2400"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defRPr>
                </a:lvl1pPr>
              </a:lstStyle>
              <a:p>
                <a:r>
                  <a:rPr lang="ru-RU" dirty="0"/>
                  <a:t>№ 102-ФЗ </a:t>
                </a:r>
                <a:br>
                  <a:rPr lang="ru-RU" dirty="0"/>
                </a:br>
                <a:r>
                  <a:rPr lang="ru-RU" dirty="0"/>
                  <a:t>«Об обеспечении </a:t>
                </a:r>
                <a:br>
                  <a:rPr lang="ru-RU" dirty="0"/>
                </a:br>
                <a:r>
                  <a:rPr lang="ru-RU" dirty="0"/>
                  <a:t>единства измерений»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E296D4CD-00AF-4C75-166E-E811DA2EF093}"/>
                  </a:ext>
                </a:extLst>
              </p:cNvPr>
              <p:cNvSpPr txBox="1"/>
              <p:nvPr/>
            </p:nvSpPr>
            <p:spPr>
              <a:xfrm>
                <a:off x="4466299" y="5569524"/>
                <a:ext cx="167385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2400"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defRPr>
                </a:lvl1pPr>
              </a:lstStyle>
              <a:p>
                <a:pPr algn="l"/>
                <a:r>
                  <a:rPr lang="ru-RU" sz="1800" kern="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Circe"/>
                  </a:rPr>
                  <a:t>26 июня</a:t>
                </a:r>
                <a:r>
                  <a:rPr lang="ru-RU" dirty="0">
                    <a:sym typeface="Circe"/>
                  </a:rPr>
                  <a:t> 2008 год</a:t>
                </a:r>
                <a:endParaRPr lang="ru-RU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54BCA385-2BE3-0636-EFE8-6E5A68BCC67D}"/>
                  </a:ext>
                </a:extLst>
              </p:cNvPr>
              <p:cNvSpPr txBox="1"/>
              <p:nvPr/>
            </p:nvSpPr>
            <p:spPr>
              <a:xfrm>
                <a:off x="1107066" y="3144662"/>
                <a:ext cx="274228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>
                  <a:defRPr kern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lvl1pPr>
              </a:lstStyle>
              <a:p>
                <a:r>
                  <a:rPr lang="ru-RU" sz="2400" kern="1200" dirty="0">
                    <a:solidFill>
                      <a:schemeClr val="tx1"/>
                    </a:solidFill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rPr>
                  <a:t>Метрическая конвенция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CB1DD0DA-C35E-ADE9-4E53-B31DB454AAC0}"/>
                  </a:ext>
                </a:extLst>
              </p:cNvPr>
              <p:cNvSpPr txBox="1"/>
              <p:nvPr/>
            </p:nvSpPr>
            <p:spPr>
              <a:xfrm>
                <a:off x="8439128" y="5661857"/>
                <a:ext cx="1673853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ctr">
                  <a:defRPr sz="2400">
                    <a:latin typeface="Roboto Medium" panose="02000000000000000000" pitchFamily="2" charset="0"/>
                    <a:ea typeface="Roboto Medium" panose="02000000000000000000" pitchFamily="2" charset="0"/>
                    <a:cs typeface="Roboto Medium" panose="02000000000000000000" pitchFamily="2" charset="0"/>
                  </a:defRPr>
                </a:lvl1pPr>
              </a:lstStyle>
              <a:p>
                <a:pPr algn="l"/>
                <a:r>
                  <a:rPr lang="ru-RU" sz="1800" kern="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Circe"/>
                  </a:rPr>
                  <a:t>16 ноября</a:t>
                </a:r>
                <a:br>
                  <a:rPr lang="ru-RU" sz="1800" kern="0" dirty="0">
                    <a:solidFill>
                      <a:srgbClr val="000000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  <a:sym typeface="Circe"/>
                  </a:rPr>
                </a:br>
                <a:r>
                  <a:rPr lang="ru-RU" dirty="0">
                    <a:sym typeface="Circe"/>
                  </a:rPr>
                  <a:t>2018 год</a:t>
                </a:r>
                <a:endParaRPr lang="ru-RU" dirty="0"/>
              </a:p>
            </p:txBody>
          </p:sp>
          <p:cxnSp>
            <p:nvCxnSpPr>
              <p:cNvPr id="35" name="Прямая соединительная линия 34">
                <a:extLst>
                  <a:ext uri="{FF2B5EF4-FFF2-40B4-BE49-F238E27FC236}">
                    <a16:creationId xmlns:a16="http://schemas.microsoft.com/office/drawing/2014/main" xmlns="" id="{4CC9B5B4-DC77-4519-083C-F729D52B88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13729" y="4543586"/>
                <a:ext cx="0" cy="660400"/>
              </a:xfrm>
              <a:prstGeom prst="line">
                <a:avLst/>
              </a:prstGeom>
              <a:ln w="123825">
                <a:solidFill>
                  <a:srgbClr val="004F6C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70698FBB-9336-5898-CA25-79A78BF598D5}"/>
                </a:ext>
              </a:extLst>
            </p:cNvPr>
            <p:cNvSpPr txBox="1"/>
            <p:nvPr/>
          </p:nvSpPr>
          <p:spPr>
            <a:xfrm>
              <a:off x="8419833" y="1715267"/>
              <a:ext cx="294920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2400"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defRPr>
              </a:lvl1pPr>
            </a:lstStyle>
            <a:p>
              <a:r>
                <a:rPr lang="ru-RU" dirty="0"/>
                <a:t>26 Конференция по Мерам и Весам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954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36C6764-EACC-EFCE-76B7-3B774E1B7AE0}"/>
              </a:ext>
            </a:extLst>
          </p:cNvPr>
          <p:cNvSpPr/>
          <p:nvPr/>
        </p:nvSpPr>
        <p:spPr>
          <a:xfrm>
            <a:off x="8273654" y="0"/>
            <a:ext cx="3918346" cy="6858000"/>
          </a:xfrm>
          <a:prstGeom prst="rect">
            <a:avLst/>
          </a:prstGeom>
          <a:solidFill>
            <a:srgbClr val="014E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Изображение выглядит как текст, Шриф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CEA665B-68D9-0F70-7037-058E512162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25"/>
          <a:stretch/>
        </p:blipFill>
        <p:spPr>
          <a:xfrm>
            <a:off x="9189681" y="2601715"/>
            <a:ext cx="2086292" cy="1654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EF8FB0-F3D7-7C93-385E-DFED142C2E91}"/>
              </a:ext>
            </a:extLst>
          </p:cNvPr>
          <p:cNvSpPr txBox="1"/>
          <p:nvPr/>
        </p:nvSpPr>
        <p:spPr>
          <a:xfrm>
            <a:off x="435428" y="1307097"/>
            <a:ext cx="68035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fontAlgn="base">
              <a:lnSpc>
                <a:spcPct val="90000"/>
              </a:lnSpc>
              <a:defRPr sz="4000" kern="0">
                <a:solidFill>
                  <a:srgbClr val="000000"/>
                </a:solidFill>
                <a:latin typeface="Roboto Black" panose="02000000000000000000" pitchFamily="2" charset="0"/>
                <a:ea typeface="Circe Light"/>
                <a:cs typeface="Circe Light"/>
              </a:defRPr>
            </a:lvl1pPr>
          </a:lstStyle>
          <a:p>
            <a:r>
              <a:rPr lang="ru-RU" dirty="0" err="1">
                <a:sym typeface="Calibri"/>
              </a:rPr>
              <a:t>Чекирда</a:t>
            </a:r>
            <a:r>
              <a:rPr lang="ru-RU" dirty="0">
                <a:sym typeface="Calibri"/>
              </a:rPr>
              <a:t> </a:t>
            </a:r>
            <a:br>
              <a:rPr lang="ru-RU" dirty="0">
                <a:sym typeface="Calibri"/>
              </a:rPr>
            </a:br>
            <a:r>
              <a:rPr lang="ru-RU" dirty="0">
                <a:sym typeface="Calibri"/>
              </a:rPr>
              <a:t>Константин Владимирович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CF669AB4-4D0A-4220-9005-1B087473AFAA}"/>
              </a:ext>
            </a:extLst>
          </p:cNvPr>
          <p:cNvGrpSpPr/>
          <p:nvPr/>
        </p:nvGrpSpPr>
        <p:grpSpPr>
          <a:xfrm>
            <a:off x="517241" y="3331233"/>
            <a:ext cx="3995765" cy="680720"/>
            <a:chOff x="3570556" y="5630630"/>
            <a:chExt cx="3995765" cy="6807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0FE117D-B2F3-4EFA-91AC-509163BD40F4}"/>
                </a:ext>
              </a:extLst>
            </p:cNvPr>
            <p:cNvSpPr txBox="1"/>
            <p:nvPr/>
          </p:nvSpPr>
          <p:spPr>
            <a:xfrm>
              <a:off x="4310601" y="5709380"/>
              <a:ext cx="32557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Roboto Medium" panose="02000000000000000000" pitchFamily="2" charset="0"/>
                  <a:ea typeface="Roboto Medium" panose="02000000000000000000" pitchFamily="2" charset="0"/>
                </a:rPr>
                <a:t>k.v.chekirda@vniim.ru</a:t>
              </a:r>
              <a:endParaRPr lang="ru-RU" sz="2400" dirty="0"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AEB13263-5CFB-4A1A-B475-BFC770486837}"/>
                </a:ext>
              </a:extLst>
            </p:cNvPr>
            <p:cNvGrpSpPr/>
            <p:nvPr/>
          </p:nvGrpSpPr>
          <p:grpSpPr>
            <a:xfrm>
              <a:off x="3570556" y="5630630"/>
              <a:ext cx="680720" cy="680720"/>
              <a:chOff x="1538288" y="3847609"/>
              <a:chExt cx="680720" cy="680720"/>
            </a:xfrm>
          </p:grpSpPr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xmlns="" id="{F003C8D3-0EC0-4A89-BCFC-46E095AAFF25}"/>
                  </a:ext>
                </a:extLst>
              </p:cNvPr>
              <p:cNvSpPr/>
              <p:nvPr/>
            </p:nvSpPr>
            <p:spPr>
              <a:xfrm>
                <a:off x="1538288" y="3847609"/>
                <a:ext cx="680720" cy="680720"/>
              </a:xfrm>
              <a:prstGeom prst="ellipse">
                <a:avLst/>
              </a:prstGeom>
              <a:solidFill>
                <a:srgbClr val="014E6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2" name="Рисунок 11" descr="Конверт контур">
                <a:extLst>
                  <a:ext uri="{FF2B5EF4-FFF2-40B4-BE49-F238E27FC236}">
                    <a16:creationId xmlns:a16="http://schemas.microsoft.com/office/drawing/2014/main" xmlns="" id="{0B321C64-0EAA-4174-97AD-E0D1EA95B6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1577294" y="3879824"/>
                <a:ext cx="602708" cy="602708"/>
              </a:xfrm>
              <a:prstGeom prst="rect">
                <a:avLst/>
              </a:prstGeom>
            </p:spPr>
          </p:pic>
        </p:grp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D6499DC8-AFB2-4FB5-A791-E7B055386AB6}"/>
              </a:ext>
            </a:extLst>
          </p:cNvPr>
          <p:cNvGrpSpPr/>
          <p:nvPr/>
        </p:nvGrpSpPr>
        <p:grpSpPr>
          <a:xfrm>
            <a:off x="517241" y="4378369"/>
            <a:ext cx="3995765" cy="680720"/>
            <a:chOff x="3570556" y="5630630"/>
            <a:chExt cx="3995765" cy="68072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867CDC6-E24E-43CE-9FEC-ED2CDFDB6623}"/>
                </a:ext>
              </a:extLst>
            </p:cNvPr>
            <p:cNvSpPr txBox="1"/>
            <p:nvPr/>
          </p:nvSpPr>
          <p:spPr>
            <a:xfrm>
              <a:off x="4310601" y="5709380"/>
              <a:ext cx="32557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>
                  <a:latin typeface="Roboto Medium" panose="02000000000000000000" pitchFamily="2" charset="0"/>
                  <a:ea typeface="Roboto Medium" panose="02000000000000000000" pitchFamily="2" charset="0"/>
                </a:rPr>
                <a:t>8-812-323-96-86</a:t>
              </a:r>
            </a:p>
          </p:txBody>
        </p: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xmlns="" id="{3899E176-BBFE-4944-B52B-69FCD8940370}"/>
                </a:ext>
              </a:extLst>
            </p:cNvPr>
            <p:cNvGrpSpPr/>
            <p:nvPr/>
          </p:nvGrpSpPr>
          <p:grpSpPr>
            <a:xfrm>
              <a:off x="3570556" y="5630630"/>
              <a:ext cx="680720" cy="680720"/>
              <a:chOff x="1538288" y="3847609"/>
              <a:chExt cx="680720" cy="680720"/>
            </a:xfrm>
          </p:grpSpPr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xmlns="" id="{72A96118-FE88-47B5-B9B9-FBE13F0BAC38}"/>
                  </a:ext>
                </a:extLst>
              </p:cNvPr>
              <p:cNvSpPr/>
              <p:nvPr/>
            </p:nvSpPr>
            <p:spPr>
              <a:xfrm>
                <a:off x="1538288" y="3847609"/>
                <a:ext cx="680720" cy="680720"/>
              </a:xfrm>
              <a:prstGeom prst="ellipse">
                <a:avLst/>
              </a:prstGeom>
              <a:solidFill>
                <a:srgbClr val="014E6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17" name="Рисунок 16" descr="Телефонная трубка со сплошной заливкой">
                <a:extLst>
                  <a:ext uri="{FF2B5EF4-FFF2-40B4-BE49-F238E27FC236}">
                    <a16:creationId xmlns:a16="http://schemas.microsoft.com/office/drawing/2014/main" xmlns="" id="{2C81037C-785E-4C05-8DC8-B680A60B7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/>
            </p:blipFill>
            <p:spPr>
              <a:xfrm>
                <a:off x="1622011" y="3931332"/>
                <a:ext cx="513274" cy="51327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54903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7F7B6D7-BE00-803C-5F9F-781AB3D31049}"/>
              </a:ext>
            </a:extLst>
          </p:cNvPr>
          <p:cNvSpPr txBox="1"/>
          <p:nvPr/>
        </p:nvSpPr>
        <p:spPr>
          <a:xfrm>
            <a:off x="370115" y="354506"/>
            <a:ext cx="113059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>
                <a:sym typeface="Helvetica"/>
              </a:rPr>
              <a:t>Фундаментальные физические константы</a:t>
            </a:r>
            <a:br>
              <a:rPr lang="ru-RU" dirty="0">
                <a:sym typeface="Helvetica"/>
              </a:rPr>
            </a:br>
            <a:r>
              <a:rPr lang="ru-RU" dirty="0">
                <a:sym typeface="Helvetica"/>
              </a:rPr>
              <a:t>не имеют неопределенности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72B83802-8C06-F9A7-F561-E3D62387E06E}"/>
              </a:ext>
            </a:extLst>
          </p:cNvPr>
          <p:cNvGrpSpPr/>
          <p:nvPr/>
        </p:nvGrpSpPr>
        <p:grpSpPr>
          <a:xfrm>
            <a:off x="2419828" y="2472069"/>
            <a:ext cx="1323438" cy="1323438"/>
            <a:chOff x="892629" y="1186543"/>
            <a:chExt cx="1654628" cy="1089737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xmlns="" id="{B52CF321-ECB3-D5E1-5345-1EA0EA54CF51}"/>
                </a:ext>
              </a:extLst>
            </p:cNvPr>
            <p:cNvSpPr/>
            <p:nvPr/>
          </p:nvSpPr>
          <p:spPr>
            <a:xfrm>
              <a:off x="892629" y="1186543"/>
              <a:ext cx="1654628" cy="664028"/>
            </a:xfrm>
            <a:prstGeom prst="rect">
              <a:avLst/>
            </a:prstGeom>
            <a:solidFill>
              <a:srgbClr val="EC6C3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>
                  <a:latin typeface="Akrobat Black" panose="00000A00000000000000" pitchFamily="2" charset="-52"/>
                </a:rPr>
                <a:t>m</a:t>
              </a:r>
              <a:endParaRPr lang="ru-RU" sz="3500" dirty="0">
                <a:latin typeface="Akrobat Black" panose="00000A00000000000000" pitchFamily="2" charset="-52"/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8038075B-D711-8A30-EC85-D6A81CAA4B97}"/>
                </a:ext>
              </a:extLst>
            </p:cNvPr>
            <p:cNvSpPr/>
            <p:nvPr/>
          </p:nvSpPr>
          <p:spPr>
            <a:xfrm>
              <a:off x="892629" y="1850571"/>
              <a:ext cx="1654628" cy="425709"/>
            </a:xfrm>
            <a:prstGeom prst="rect">
              <a:avLst/>
            </a:prstGeom>
            <a:solidFill>
              <a:srgbClr val="F5A58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>
                  <a:solidFill>
                    <a:schemeClr val="tx1"/>
                  </a:solidFill>
                  <a:latin typeface="Akrobat Black" panose="00000A00000000000000" pitchFamily="2" charset="-52"/>
                </a:rPr>
                <a:t>c</a:t>
              </a:r>
              <a:endParaRPr lang="ru-RU" sz="3500" dirty="0">
                <a:solidFill>
                  <a:schemeClr val="tx1"/>
                </a:solidFill>
                <a:latin typeface="Akrobat Black" panose="00000A00000000000000" pitchFamily="2" charset="-52"/>
              </a:endParaRP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70B55DDD-17AD-1C18-259A-64BBA0E722D3}"/>
              </a:ext>
            </a:extLst>
          </p:cNvPr>
          <p:cNvGrpSpPr/>
          <p:nvPr/>
        </p:nvGrpSpPr>
        <p:grpSpPr>
          <a:xfrm>
            <a:off x="902465" y="2472069"/>
            <a:ext cx="1323438" cy="1323438"/>
            <a:chOff x="892629" y="1186543"/>
            <a:chExt cx="1654628" cy="1089737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48990DE8-1656-A625-C7D0-64361C0A1379}"/>
                </a:ext>
              </a:extLst>
            </p:cNvPr>
            <p:cNvSpPr/>
            <p:nvPr/>
          </p:nvSpPr>
          <p:spPr>
            <a:xfrm>
              <a:off x="892629" y="1186543"/>
              <a:ext cx="1654628" cy="664028"/>
            </a:xfrm>
            <a:prstGeom prst="rect">
              <a:avLst/>
            </a:prstGeom>
            <a:solidFill>
              <a:srgbClr val="C932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latin typeface="Akrobat Black" panose="00000A00000000000000" pitchFamily="2" charset="-52"/>
                </a:rPr>
                <a:t>kg</a:t>
              </a:r>
              <a:endParaRPr lang="ru-RU" sz="3500" dirty="0">
                <a:latin typeface="Akrobat Black" panose="00000A00000000000000" pitchFamily="2" charset="-52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40E6966E-E7ED-FC57-9F96-C9C5D4F56321}"/>
                </a:ext>
              </a:extLst>
            </p:cNvPr>
            <p:cNvSpPr/>
            <p:nvPr/>
          </p:nvSpPr>
          <p:spPr>
            <a:xfrm>
              <a:off x="892629" y="1850571"/>
              <a:ext cx="1654628" cy="425709"/>
            </a:xfrm>
            <a:prstGeom prst="rect">
              <a:avLst/>
            </a:prstGeom>
            <a:solidFill>
              <a:srgbClr val="F29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solidFill>
                    <a:schemeClr val="tx1"/>
                  </a:solidFill>
                  <a:latin typeface="Akrobat Black" panose="00000A00000000000000" pitchFamily="2" charset="-52"/>
                </a:rPr>
                <a:t>h</a:t>
              </a:r>
              <a:endParaRPr lang="ru-RU" sz="3500" dirty="0">
                <a:solidFill>
                  <a:schemeClr val="tx1"/>
                </a:solidFill>
                <a:latin typeface="Akrobat Black" panose="00000A00000000000000" pitchFamily="2" charset="-52"/>
              </a:endParaRPr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DC8ECAC7-A0B1-06AF-0788-7579232E0936}"/>
              </a:ext>
            </a:extLst>
          </p:cNvPr>
          <p:cNvGrpSpPr/>
          <p:nvPr/>
        </p:nvGrpSpPr>
        <p:grpSpPr>
          <a:xfrm>
            <a:off x="5454554" y="2472069"/>
            <a:ext cx="1323438" cy="1323438"/>
            <a:chOff x="892629" y="1186543"/>
            <a:chExt cx="1654628" cy="1089737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6C9CE15F-07CE-9F40-0C76-DFC544B3E841}"/>
                </a:ext>
              </a:extLst>
            </p:cNvPr>
            <p:cNvSpPr/>
            <p:nvPr/>
          </p:nvSpPr>
          <p:spPr>
            <a:xfrm>
              <a:off x="892629" y="1186543"/>
              <a:ext cx="1654628" cy="664028"/>
            </a:xfrm>
            <a:prstGeom prst="rect">
              <a:avLst/>
            </a:prstGeom>
            <a:solidFill>
              <a:srgbClr val="67A2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latin typeface="Akrobat Black" panose="00000A00000000000000" pitchFamily="2" charset="-52"/>
                </a:rPr>
                <a:t>A</a:t>
              </a:r>
              <a:endParaRPr lang="ru-RU" sz="3500" dirty="0">
                <a:latin typeface="Akrobat Black" panose="00000A00000000000000" pitchFamily="2" charset="-52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E3AA9372-D147-0890-B797-462A2C0BBB98}"/>
                </a:ext>
              </a:extLst>
            </p:cNvPr>
            <p:cNvSpPr/>
            <p:nvPr/>
          </p:nvSpPr>
          <p:spPr>
            <a:xfrm>
              <a:off x="892629" y="1850571"/>
              <a:ext cx="1654628" cy="425709"/>
            </a:xfrm>
            <a:prstGeom prst="rect">
              <a:avLst/>
            </a:prstGeom>
            <a:solidFill>
              <a:srgbClr val="ACCD8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solidFill>
                    <a:schemeClr val="tx1"/>
                  </a:solidFill>
                  <a:latin typeface="Akrobat Black" panose="00000A00000000000000" pitchFamily="2" charset="-52"/>
                </a:rPr>
                <a:t>e</a:t>
              </a:r>
              <a:endParaRPr lang="ru-RU" sz="3500" dirty="0">
                <a:solidFill>
                  <a:schemeClr val="tx1"/>
                </a:solidFill>
                <a:latin typeface="Akrobat Black" panose="00000A00000000000000" pitchFamily="2" charset="-52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6D59DD06-2ECE-743A-A0C1-3F9859BB268A}"/>
              </a:ext>
            </a:extLst>
          </p:cNvPr>
          <p:cNvGrpSpPr/>
          <p:nvPr/>
        </p:nvGrpSpPr>
        <p:grpSpPr>
          <a:xfrm>
            <a:off x="6971917" y="2472069"/>
            <a:ext cx="1323438" cy="1323438"/>
            <a:chOff x="892629" y="1186543"/>
            <a:chExt cx="1654628" cy="1089737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F4D6BC05-60D8-6ED5-16B8-758999B7A7AB}"/>
                </a:ext>
              </a:extLst>
            </p:cNvPr>
            <p:cNvSpPr/>
            <p:nvPr/>
          </p:nvSpPr>
          <p:spPr>
            <a:xfrm>
              <a:off x="892629" y="1186543"/>
              <a:ext cx="1654628" cy="664028"/>
            </a:xfrm>
            <a:prstGeom prst="rect">
              <a:avLst/>
            </a:prstGeom>
            <a:solidFill>
              <a:srgbClr val="1C5D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latin typeface="Akrobat Black" panose="00000A00000000000000" pitchFamily="2" charset="-52"/>
                </a:rPr>
                <a:t>K</a:t>
              </a:r>
              <a:endParaRPr lang="ru-RU" sz="3500" dirty="0">
                <a:latin typeface="Akrobat Black" panose="00000A00000000000000" pitchFamily="2" charset="-52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0C05A7F7-E5D2-B93E-FDAB-E6BED3148191}"/>
                </a:ext>
              </a:extLst>
            </p:cNvPr>
            <p:cNvSpPr/>
            <p:nvPr/>
          </p:nvSpPr>
          <p:spPr>
            <a:xfrm>
              <a:off x="892629" y="1850571"/>
              <a:ext cx="1654628" cy="425709"/>
            </a:xfrm>
            <a:prstGeom prst="rect">
              <a:avLst/>
            </a:prstGeom>
            <a:solidFill>
              <a:srgbClr val="849C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solidFill>
                    <a:schemeClr val="tx1"/>
                  </a:solidFill>
                  <a:latin typeface="Akrobat Black" panose="00000A00000000000000" pitchFamily="2" charset="-52"/>
                </a:rPr>
                <a:t>k</a:t>
              </a:r>
              <a:endParaRPr lang="ru-RU" sz="3500" dirty="0">
                <a:solidFill>
                  <a:schemeClr val="tx1"/>
                </a:solidFill>
                <a:latin typeface="Akrobat Black" panose="00000A00000000000000" pitchFamily="2" charset="-52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13A12E70-5D40-7CA7-D671-36286B16FE1C}"/>
              </a:ext>
            </a:extLst>
          </p:cNvPr>
          <p:cNvGrpSpPr/>
          <p:nvPr/>
        </p:nvGrpSpPr>
        <p:grpSpPr>
          <a:xfrm>
            <a:off x="8489280" y="2472069"/>
            <a:ext cx="1323438" cy="1323438"/>
            <a:chOff x="892629" y="1186543"/>
            <a:chExt cx="1654628" cy="1089737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9BD69E6C-5871-84DF-EE46-BD14D02599DA}"/>
                </a:ext>
              </a:extLst>
            </p:cNvPr>
            <p:cNvSpPr/>
            <p:nvPr/>
          </p:nvSpPr>
          <p:spPr>
            <a:xfrm>
              <a:off x="892629" y="1186543"/>
              <a:ext cx="1654628" cy="664028"/>
            </a:xfrm>
            <a:prstGeom prst="rect">
              <a:avLst/>
            </a:prstGeom>
            <a:solidFill>
              <a:srgbClr val="A43F8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latin typeface="Akrobat Black" panose="00000A00000000000000" pitchFamily="2" charset="-52"/>
                </a:rPr>
                <a:t>mol</a:t>
              </a:r>
              <a:endParaRPr lang="ru-RU" sz="3500" dirty="0">
                <a:latin typeface="Akrobat Black" panose="00000A00000000000000" pitchFamily="2" charset="-52"/>
              </a:endParaRP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E8FDBC1F-7A8D-F521-659C-EB4F21B23E15}"/>
                </a:ext>
              </a:extLst>
            </p:cNvPr>
            <p:cNvSpPr/>
            <p:nvPr/>
          </p:nvSpPr>
          <p:spPr>
            <a:xfrm>
              <a:off x="892629" y="1850571"/>
              <a:ext cx="1654628" cy="425709"/>
            </a:xfrm>
            <a:prstGeom prst="rect">
              <a:avLst/>
            </a:prstGeom>
            <a:solidFill>
              <a:srgbClr val="DA91B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solidFill>
                    <a:schemeClr val="tx1"/>
                  </a:solidFill>
                  <a:latin typeface="Akrobat Black" panose="00000A00000000000000" pitchFamily="2" charset="-52"/>
                </a:rPr>
                <a:t>N</a:t>
              </a:r>
              <a:r>
                <a:rPr lang="en-US" sz="3500" baseline="-25000" dirty="0">
                  <a:solidFill>
                    <a:schemeClr val="tx1"/>
                  </a:solidFill>
                  <a:latin typeface="Akrobat Black" panose="00000A00000000000000" pitchFamily="2" charset="-52"/>
                </a:rPr>
                <a:t>A</a:t>
              </a:r>
              <a:endParaRPr lang="ru-RU" sz="3500" baseline="-25000" dirty="0">
                <a:solidFill>
                  <a:schemeClr val="tx1"/>
                </a:solidFill>
                <a:latin typeface="Akrobat Black" panose="00000A00000000000000" pitchFamily="2" charset="-52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1A3EDFFD-7367-91C8-55FD-CEEC50D3EB0A}"/>
              </a:ext>
            </a:extLst>
          </p:cNvPr>
          <p:cNvGrpSpPr/>
          <p:nvPr/>
        </p:nvGrpSpPr>
        <p:grpSpPr>
          <a:xfrm>
            <a:off x="3937191" y="2472069"/>
            <a:ext cx="1323438" cy="1323438"/>
            <a:chOff x="892629" y="1186543"/>
            <a:chExt cx="1654628" cy="1089737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xmlns="" id="{2296C3DD-8E76-7E9A-854A-E12458807DA2}"/>
                </a:ext>
              </a:extLst>
            </p:cNvPr>
            <p:cNvSpPr/>
            <p:nvPr/>
          </p:nvSpPr>
          <p:spPr>
            <a:xfrm>
              <a:off x="892629" y="1186543"/>
              <a:ext cx="1654628" cy="664028"/>
            </a:xfrm>
            <a:prstGeom prst="rect">
              <a:avLst/>
            </a:prstGeom>
            <a:solidFill>
              <a:srgbClr val="F4A0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latin typeface="Akrobat Black" panose="00000A00000000000000" pitchFamily="2" charset="-52"/>
                </a:rPr>
                <a:t>s</a:t>
              </a:r>
              <a:endParaRPr lang="ru-RU" sz="3500" dirty="0">
                <a:latin typeface="Akrobat Black" panose="00000A00000000000000" pitchFamily="2" charset="-52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64772430-E277-A58B-394C-E75D653FDD18}"/>
                </a:ext>
              </a:extLst>
            </p:cNvPr>
            <p:cNvSpPr/>
            <p:nvPr/>
          </p:nvSpPr>
          <p:spPr>
            <a:xfrm>
              <a:off x="892629" y="1850571"/>
              <a:ext cx="1654628" cy="425709"/>
            </a:xfrm>
            <a:prstGeom prst="rect">
              <a:avLst/>
            </a:prstGeom>
            <a:solidFill>
              <a:srgbClr val="FBC5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35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 </a:t>
              </a:r>
              <a:r>
                <a:rPr lang="en-US" sz="3500" b="1" dirty="0">
                  <a:solidFill>
                    <a:schemeClr val="tx1"/>
                  </a:solidFill>
                  <a:latin typeface="Akrobat Black" panose="00000A00000000000000" pitchFamily="2" charset="-52"/>
                  <a:cs typeface="Times New Roman" panose="02020603050405020304" pitchFamily="18" charset="0"/>
                </a:rPr>
                <a:t>ν</a:t>
              </a:r>
              <a:endParaRPr lang="ru-RU" sz="3500" b="1" dirty="0">
                <a:solidFill>
                  <a:schemeClr val="tx1"/>
                </a:solidFill>
                <a:latin typeface="Akrobat Black" panose="00000A00000000000000" pitchFamily="2" charset="-52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A3498B0D-05D6-010E-D6DF-0221E6B597C6}"/>
              </a:ext>
            </a:extLst>
          </p:cNvPr>
          <p:cNvGrpSpPr/>
          <p:nvPr/>
        </p:nvGrpSpPr>
        <p:grpSpPr>
          <a:xfrm>
            <a:off x="10006641" y="2472069"/>
            <a:ext cx="1323438" cy="1323438"/>
            <a:chOff x="892629" y="1186543"/>
            <a:chExt cx="1654628" cy="1089737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72503BC8-9191-17E2-84C9-40DD941A4C72}"/>
                </a:ext>
              </a:extLst>
            </p:cNvPr>
            <p:cNvSpPr/>
            <p:nvPr/>
          </p:nvSpPr>
          <p:spPr>
            <a:xfrm>
              <a:off x="892629" y="1186543"/>
              <a:ext cx="1654628" cy="664028"/>
            </a:xfrm>
            <a:prstGeom prst="rect">
              <a:avLst/>
            </a:prstGeom>
            <a:solidFill>
              <a:srgbClr val="4B28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>
                  <a:latin typeface="Akrobat Black" panose="00000A00000000000000" pitchFamily="2" charset="-52"/>
                </a:rPr>
                <a:t>cd</a:t>
              </a:r>
              <a:endParaRPr lang="ru-RU" sz="3500" dirty="0">
                <a:latin typeface="Akrobat Black" panose="00000A00000000000000" pitchFamily="2" charset="-52"/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A2B6379C-6545-3C05-F400-2468F8DC2EB5}"/>
                </a:ext>
              </a:extLst>
            </p:cNvPr>
            <p:cNvSpPr/>
            <p:nvPr/>
          </p:nvSpPr>
          <p:spPr>
            <a:xfrm>
              <a:off x="892629" y="1850571"/>
              <a:ext cx="1654628" cy="425709"/>
            </a:xfrm>
            <a:prstGeom prst="rect">
              <a:avLst/>
            </a:prstGeom>
            <a:solidFill>
              <a:srgbClr val="9D76A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dirty="0" err="1">
                  <a:solidFill>
                    <a:schemeClr val="tx1"/>
                  </a:solidFill>
                  <a:latin typeface="Akrobat Black" panose="00000A00000000000000" pitchFamily="2" charset="-52"/>
                </a:rPr>
                <a:t>K</a:t>
              </a:r>
              <a:r>
                <a:rPr lang="en-US" sz="3500" baseline="-25000" dirty="0" err="1">
                  <a:solidFill>
                    <a:schemeClr val="tx1"/>
                  </a:solidFill>
                  <a:latin typeface="Akrobat Black" panose="00000A00000000000000" pitchFamily="2" charset="-52"/>
                </a:rPr>
                <a:t>cd</a:t>
              </a:r>
              <a:endParaRPr lang="ru-RU" sz="3500" baseline="-25000" dirty="0">
                <a:solidFill>
                  <a:schemeClr val="tx1"/>
                </a:solidFill>
                <a:latin typeface="Akrobat Black" panose="00000A00000000000000" pitchFamily="2" charset="-52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544CCF8E-BBC5-6C41-E131-6FD818768FB7}"/>
              </a:ext>
            </a:extLst>
          </p:cNvPr>
          <p:cNvGrpSpPr/>
          <p:nvPr/>
        </p:nvGrpSpPr>
        <p:grpSpPr>
          <a:xfrm>
            <a:off x="3607213" y="4367455"/>
            <a:ext cx="4977574" cy="2152601"/>
            <a:chOff x="3503613" y="4380740"/>
            <a:chExt cx="4977574" cy="2152601"/>
          </a:xfrm>
        </p:grpSpPr>
        <p:pic>
          <p:nvPicPr>
            <p:cNvPr id="34" name="Рисунок 33" descr="Изображение выглядит как шаблон, прямоугольный, пиксель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672B444-BED3-2CED-0997-42A8E65E5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681" y="4380740"/>
              <a:ext cx="1323438" cy="132343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87B4D40-0728-C957-397F-9AA5F944182E}"/>
                </a:ext>
              </a:extLst>
            </p:cNvPr>
            <p:cNvSpPr txBox="1"/>
            <p:nvPr/>
          </p:nvSpPr>
          <p:spPr>
            <a:xfrm>
              <a:off x="3503613" y="5887010"/>
              <a:ext cx="49775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МЕЖДУНАРОДНАЯ СИСТЕМА ЕДИНИЦ (SI) </a:t>
              </a:r>
              <a:br>
                <a:rPr lang="ru-RU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ru-RU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ИЗДАНИЕ 9-е, 2019 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280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2575768-8653-BDA3-ECAA-AC05E9B3DDDE}"/>
              </a:ext>
            </a:extLst>
          </p:cNvPr>
          <p:cNvSpPr txBox="1"/>
          <p:nvPr/>
        </p:nvSpPr>
        <p:spPr>
          <a:xfrm>
            <a:off x="395108" y="196330"/>
            <a:ext cx="9815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>
                <a:sym typeface="Circe Light"/>
              </a:rPr>
              <a:t>Первичная реализация единица массы 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18A3FCB-7585-E270-40FA-92BA94A64168}"/>
              </a:ext>
            </a:extLst>
          </p:cNvPr>
          <p:cNvSpPr txBox="1"/>
          <p:nvPr/>
        </p:nvSpPr>
        <p:spPr>
          <a:xfrm>
            <a:off x="407078" y="3979170"/>
            <a:ext cx="4222045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13083" hangingPunct="0"/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Circe Light"/>
              </a:rPr>
              <a:t>Метод сравнения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irce Light"/>
              </a:rPr>
              <a:t>электрической и механической мощности (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irce Light"/>
              </a:rPr>
              <a:t>watt balances, and, more recently, as Kibble balances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irce Light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88E1CA6-69E5-DF59-795D-8213387568EF}"/>
              </a:ext>
            </a:extLst>
          </p:cNvPr>
          <p:cNvSpPr txBox="1"/>
          <p:nvPr/>
        </p:nvSpPr>
        <p:spPr>
          <a:xfrm>
            <a:off x="6861815" y="3979170"/>
            <a:ext cx="42220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Circe Light"/>
              </a:rPr>
              <a:t>Рентгенокристаллический</a:t>
            </a:r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  <a:sym typeface="Circe Light"/>
              </a:rPr>
              <a:t> метод </a:t>
            </a:r>
          </a:p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irce Light"/>
              </a:rPr>
              <a:t>определения плотности (XRCD) </a:t>
            </a:r>
            <a:endParaRPr lang="ru-R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70C1E10F-2D55-4437-6AD5-73D33A13F431}"/>
              </a:ext>
            </a:extLst>
          </p:cNvPr>
          <p:cNvCxnSpPr>
            <a:cxnSpLocks/>
          </p:cNvCxnSpPr>
          <p:nvPr/>
        </p:nvCxnSpPr>
        <p:spPr>
          <a:xfrm>
            <a:off x="315686" y="5541176"/>
            <a:ext cx="10765971" cy="0"/>
          </a:xfrm>
          <a:prstGeom prst="line">
            <a:avLst/>
          </a:prstGeom>
          <a:ln w="123825"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F4F5433-6723-6885-FB0C-A41F7C472F97}"/>
              </a:ext>
            </a:extLst>
          </p:cNvPr>
          <p:cNvSpPr txBox="1"/>
          <p:nvPr/>
        </p:nvSpPr>
        <p:spPr>
          <a:xfrm>
            <a:off x="3841270" y="5875836"/>
            <a:ext cx="2914674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Условия вакуума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C890F5CB-F037-BA5E-4C3D-8D77E3D91719}"/>
              </a:ext>
            </a:extLst>
          </p:cNvPr>
          <p:cNvGrpSpPr/>
          <p:nvPr/>
        </p:nvGrpSpPr>
        <p:grpSpPr>
          <a:xfrm>
            <a:off x="1426425" y="1391725"/>
            <a:ext cx="7744364" cy="2446208"/>
            <a:chOff x="1535285" y="1239326"/>
            <a:chExt cx="7744364" cy="244620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FC4FA1D3-1183-B8F2-7BF2-EA3E0B3EA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3614" y="1239326"/>
              <a:ext cx="5217719" cy="2112467"/>
            </a:xfrm>
            <a:prstGeom prst="rect">
              <a:avLst/>
            </a:prstGeom>
            <a:effectLst>
              <a:outerShdw blurRad="254000" sx="102000" sy="102000" algn="ctr" rotWithShape="0">
                <a:prstClr val="black">
                  <a:alpha val="8000"/>
                </a:prstClr>
              </a:outerShdw>
            </a:effectLst>
          </p:spPr>
        </p:pic>
        <p:sp>
          <p:nvSpPr>
            <p:cNvPr id="9" name="Стрелка: изогнутая вверх 8">
              <a:extLst>
                <a:ext uri="{FF2B5EF4-FFF2-40B4-BE49-F238E27FC236}">
                  <a16:creationId xmlns:a16="http://schemas.microsoft.com/office/drawing/2014/main" xmlns="" id="{1434E035-D2A3-E39D-2401-5E0FC5D7E751}"/>
                </a:ext>
              </a:extLst>
            </p:cNvPr>
            <p:cNvSpPr/>
            <p:nvPr/>
          </p:nvSpPr>
          <p:spPr>
            <a:xfrm flipH="1" flipV="1">
              <a:off x="1535285" y="1573067"/>
              <a:ext cx="1174047" cy="2112467"/>
            </a:xfrm>
            <a:prstGeom prst="bentUpArrow">
              <a:avLst>
                <a:gd name="adj1" fmla="val 25000"/>
                <a:gd name="adj2" fmla="val 30288"/>
                <a:gd name="adj3" fmla="val 50000"/>
              </a:avLst>
            </a:prstGeom>
            <a:solidFill>
              <a:srgbClr val="0043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Стрелка: изогнутая вверх 5">
              <a:extLst>
                <a:ext uri="{FF2B5EF4-FFF2-40B4-BE49-F238E27FC236}">
                  <a16:creationId xmlns:a16="http://schemas.microsoft.com/office/drawing/2014/main" xmlns="" id="{B0CDBCC9-C613-C497-82C3-B9CA0F108E53}"/>
                </a:ext>
              </a:extLst>
            </p:cNvPr>
            <p:cNvSpPr/>
            <p:nvPr/>
          </p:nvSpPr>
          <p:spPr>
            <a:xfrm flipV="1">
              <a:off x="8105602" y="1573067"/>
              <a:ext cx="1174047" cy="2112467"/>
            </a:xfrm>
            <a:prstGeom prst="bentUpArrow">
              <a:avLst>
                <a:gd name="adj1" fmla="val 25000"/>
                <a:gd name="adj2" fmla="val 30288"/>
                <a:gd name="adj3" fmla="val 50000"/>
              </a:avLst>
            </a:prstGeom>
            <a:solidFill>
              <a:srgbClr val="0043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A03B134E-D339-401C-89FF-11E602EEC722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xmlns="" id="{67547C1B-B9C9-9222-01D3-F1C5DDB3EC65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4CB63A6-7709-CB2A-46CB-947363A0A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8482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D3496B0F-DE71-5AFB-AE9D-844DD9FAA289}"/>
              </a:ext>
            </a:extLst>
          </p:cNvPr>
          <p:cNvCxnSpPr>
            <a:cxnSpLocks/>
          </p:cNvCxnSpPr>
          <p:nvPr/>
        </p:nvCxnSpPr>
        <p:spPr>
          <a:xfrm flipH="1" flipV="1">
            <a:off x="-224712" y="4330895"/>
            <a:ext cx="2184725" cy="4760310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5BE569E3-ADD8-89DE-E899-442CE388715A}"/>
              </a:ext>
            </a:extLst>
          </p:cNvPr>
          <p:cNvCxnSpPr>
            <a:cxnSpLocks/>
          </p:cNvCxnSpPr>
          <p:nvPr/>
        </p:nvCxnSpPr>
        <p:spPr>
          <a:xfrm flipH="1" flipV="1">
            <a:off x="-690598" y="1706431"/>
            <a:ext cx="2744060" cy="6080760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8D811A0-4587-2A18-579D-78929F699755}"/>
              </a:ext>
            </a:extLst>
          </p:cNvPr>
          <p:cNvSpPr txBox="1"/>
          <p:nvPr/>
        </p:nvSpPr>
        <p:spPr>
          <a:xfrm>
            <a:off x="395108" y="185375"/>
            <a:ext cx="9739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>
                <a:sym typeface="Circe Light"/>
              </a:rPr>
              <a:t>Первичная реализация единица массы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7E69A5-B645-46F7-0C36-4734DF40656B}"/>
              </a:ext>
            </a:extLst>
          </p:cNvPr>
          <p:cNvSpPr txBox="1"/>
          <p:nvPr/>
        </p:nvSpPr>
        <p:spPr>
          <a:xfrm>
            <a:off x="1536536" y="5761953"/>
            <a:ext cx="8077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kern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algn="ctr"/>
            <a:r>
              <a:rPr lang="ru-RU" dirty="0">
                <a:sym typeface="Calibri"/>
              </a:rPr>
              <a:t>Вакуумный компаратор массы </a:t>
            </a:r>
            <a:r>
              <a:rPr lang="en-US" dirty="0">
                <a:sym typeface="Calibri"/>
              </a:rPr>
              <a:t>CCL 1007</a:t>
            </a:r>
            <a:r>
              <a:rPr lang="ru-RU" dirty="0">
                <a:sym typeface="Calibri"/>
              </a:rPr>
              <a:t> с вакуумной </a:t>
            </a:r>
            <a:br>
              <a:rPr lang="ru-RU" dirty="0">
                <a:sym typeface="Calibri"/>
              </a:rPr>
            </a:br>
            <a:r>
              <a:rPr lang="ru-RU" dirty="0">
                <a:sym typeface="Calibri"/>
              </a:rPr>
              <a:t>транспортной системой. Входит в состав ГЭТ 3 </a:t>
            </a:r>
            <a:endParaRPr lang="ru-RU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28023884-792D-D2C1-764E-10A9C4E85855}"/>
              </a:ext>
            </a:extLst>
          </p:cNvPr>
          <p:cNvGrpSpPr/>
          <p:nvPr/>
        </p:nvGrpSpPr>
        <p:grpSpPr>
          <a:xfrm>
            <a:off x="2240258" y="1400715"/>
            <a:ext cx="7091390" cy="4176361"/>
            <a:chOff x="3548197" y="1354415"/>
            <a:chExt cx="7091390" cy="417636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7C566D30-A3C7-A170-2DFE-0A7AC1B8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8197" y="1697345"/>
              <a:ext cx="4290068" cy="3833431"/>
            </a:xfrm>
            <a:prstGeom prst="rect">
              <a:avLst/>
            </a:prstGeom>
            <a:effectLst>
              <a:outerShdw blurRad="254000" sx="102000" sy="102000" algn="ctr" rotWithShape="0">
                <a:prstClr val="black">
                  <a:alpha val="8000"/>
                </a:prstClr>
              </a:outerShdw>
            </a:effectLst>
          </p:spPr>
        </p:pic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xmlns="" id="{04D2E380-536E-7822-D2D7-27832AC542B7}"/>
                </a:ext>
              </a:extLst>
            </p:cNvPr>
            <p:cNvSpPr/>
            <p:nvPr/>
          </p:nvSpPr>
          <p:spPr>
            <a:xfrm>
              <a:off x="5029200" y="3324163"/>
              <a:ext cx="838200" cy="1055914"/>
            </a:xfrm>
            <a:prstGeom prst="rect">
              <a:avLst/>
            </a:prstGeom>
            <a:noFill/>
            <a:ln w="57150">
              <a:solidFill>
                <a:srgbClr val="0043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1646D19E-D3FB-1303-D334-93BCA4175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2544" y="1354415"/>
              <a:ext cx="3357043" cy="2237680"/>
            </a:xfrm>
            <a:prstGeom prst="rect">
              <a:avLst/>
            </a:prstGeom>
            <a:noFill/>
            <a:ln w="57150">
              <a:solidFill>
                <a:srgbClr val="004382"/>
              </a:solidFill>
            </a:ln>
            <a:effectLst>
              <a:outerShdw blurRad="254000" sx="102000" sy="102000" algn="ctr" rotWithShape="0">
                <a:schemeClr val="tx1">
                  <a:alpha val="8000"/>
                </a:schemeClr>
              </a:outerShdw>
            </a:effectLst>
          </p:spPr>
        </p:pic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96A38B10-4A4A-F586-3624-6FDB7A586D23}"/>
                </a:ext>
              </a:extLst>
            </p:cNvPr>
            <p:cNvCxnSpPr>
              <a:cxnSpLocks/>
              <a:endCxn id="3" idx="1"/>
            </p:cNvCxnSpPr>
            <p:nvPr/>
          </p:nvCxnSpPr>
          <p:spPr>
            <a:xfrm flipV="1">
              <a:off x="5867400" y="2473255"/>
              <a:ext cx="1415144" cy="1139132"/>
            </a:xfrm>
            <a:prstGeom prst="line">
              <a:avLst/>
            </a:prstGeom>
            <a:noFill/>
            <a:ln w="57150">
              <a:solidFill>
                <a:srgbClr val="0043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65C61F01-FFB0-4CBD-80F2-BAC3DE23F7E6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F99BD8B6-88BC-4663-9FF4-CF5960C7F679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B8F6C21C-9340-44BE-B2D7-4EBDF049B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2253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98A683-E9FA-6181-E39A-DBD694946682}"/>
              </a:ext>
            </a:extLst>
          </p:cNvPr>
          <p:cNvSpPr txBox="1"/>
          <p:nvPr/>
        </p:nvSpPr>
        <p:spPr>
          <a:xfrm>
            <a:off x="407483" y="189927"/>
            <a:ext cx="80420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/>
              <a:t>Государственный первичный </a:t>
            </a:r>
            <a:br>
              <a:rPr lang="ru-RU" dirty="0"/>
            </a:br>
            <a:r>
              <a:rPr lang="ru-RU" dirty="0"/>
              <a:t>эталон единицы массы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3276965B-5977-AF8C-E48C-1813C28A5111}"/>
              </a:ext>
            </a:extLst>
          </p:cNvPr>
          <p:cNvGrpSpPr/>
          <p:nvPr/>
        </p:nvGrpSpPr>
        <p:grpSpPr>
          <a:xfrm>
            <a:off x="3941758" y="3610647"/>
            <a:ext cx="3374571" cy="949544"/>
            <a:chOff x="4487637" y="3044279"/>
            <a:chExt cx="3374571" cy="949544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xmlns="" id="{3FD18E3B-CB6B-DD2B-B099-EE812F8669BD}"/>
                </a:ext>
              </a:extLst>
            </p:cNvPr>
            <p:cNvSpPr/>
            <p:nvPr/>
          </p:nvSpPr>
          <p:spPr>
            <a:xfrm>
              <a:off x="4664530" y="3044279"/>
              <a:ext cx="3020784" cy="949544"/>
            </a:xfrm>
            <a:prstGeom prst="roundRect">
              <a:avLst>
                <a:gd name="adj" fmla="val 14178"/>
              </a:avLst>
            </a:prstGeom>
            <a:solidFill>
              <a:srgbClr val="004F6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325E61F-07E4-8B00-71C7-E686E1EAC66D}"/>
                </a:ext>
              </a:extLst>
            </p:cNvPr>
            <p:cNvSpPr txBox="1"/>
            <p:nvPr/>
          </p:nvSpPr>
          <p:spPr>
            <a:xfrm>
              <a:off x="4487637" y="3203580"/>
              <a:ext cx="3374571" cy="6309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5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  <a:cs typeface="Roboto Black" panose="02000000000000000000" pitchFamily="2" charset="0"/>
                </a:rPr>
                <a:t>ГЭТ-3-2020</a:t>
              </a: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xmlns="" id="{5B2EB384-C045-D6CC-2CDB-E13CA8991D9C}"/>
              </a:ext>
            </a:extLst>
          </p:cNvPr>
          <p:cNvGrpSpPr/>
          <p:nvPr/>
        </p:nvGrpSpPr>
        <p:grpSpPr>
          <a:xfrm>
            <a:off x="7455680" y="2624124"/>
            <a:ext cx="3133573" cy="1061830"/>
            <a:chOff x="505419" y="4558377"/>
            <a:chExt cx="3133573" cy="106183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E0350A6C-C618-3804-6727-AE0193D5B357}"/>
                </a:ext>
              </a:extLst>
            </p:cNvPr>
            <p:cNvSpPr txBox="1"/>
            <p:nvPr/>
          </p:nvSpPr>
          <p:spPr>
            <a:xfrm>
              <a:off x="505419" y="4766127"/>
              <a:ext cx="313357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ru-RU" dirty="0">
                  <a:sym typeface="Circe"/>
                </a:rPr>
                <a:t>Автоматическая климатическая камера</a:t>
              </a:r>
              <a:endParaRPr lang="ru-RU" dirty="0"/>
            </a:p>
          </p:txBody>
        </p:sp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xmlns="" id="{D32D8ACE-F765-29B1-4D52-E2F428A4D36F}"/>
                </a:ext>
              </a:extLst>
            </p:cNvPr>
            <p:cNvSpPr/>
            <p:nvPr/>
          </p:nvSpPr>
          <p:spPr>
            <a:xfrm>
              <a:off x="505419" y="4558377"/>
              <a:ext cx="3133573" cy="1061830"/>
            </a:xfrm>
            <a:prstGeom prst="roundRect">
              <a:avLst/>
            </a:prstGeom>
            <a:noFill/>
            <a:ln w="41275">
              <a:solidFill>
                <a:srgbClr val="0043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xmlns="" id="{22D37E0A-A246-07D4-6608-FA07B6307E26}"/>
              </a:ext>
            </a:extLst>
          </p:cNvPr>
          <p:cNvGrpSpPr/>
          <p:nvPr/>
        </p:nvGrpSpPr>
        <p:grpSpPr>
          <a:xfrm>
            <a:off x="761793" y="2624124"/>
            <a:ext cx="3016422" cy="1061830"/>
            <a:chOff x="558353" y="2187387"/>
            <a:chExt cx="3016422" cy="106183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5D40CEB-F08C-ACFA-9092-8CA16616F0B3}"/>
                </a:ext>
              </a:extLst>
            </p:cNvPr>
            <p:cNvSpPr txBox="1"/>
            <p:nvPr/>
          </p:nvSpPr>
          <p:spPr>
            <a:xfrm>
              <a:off x="558353" y="2395137"/>
              <a:ext cx="301642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2800"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defRPr>
              </a:lvl1pPr>
            </a:lstStyle>
            <a:p>
              <a:r>
                <a:rPr lang="ru-RU" sz="1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Circe"/>
                </a:rPr>
                <a:t>Национальный </a:t>
              </a:r>
              <a:br>
                <a:rPr lang="ru-RU" sz="1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Circe"/>
                </a:rPr>
              </a:br>
              <a:r>
                <a:rPr lang="ru-RU" sz="1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Circe"/>
                </a:rPr>
                <a:t>прототип килограмма</a:t>
              </a:r>
              <a:endParaRPr lang="ru-R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xmlns="" id="{D121CF93-DD2F-F631-E96A-990DBD42A365}"/>
                </a:ext>
              </a:extLst>
            </p:cNvPr>
            <p:cNvSpPr/>
            <p:nvPr/>
          </p:nvSpPr>
          <p:spPr>
            <a:xfrm>
              <a:off x="573593" y="2187387"/>
              <a:ext cx="3001182" cy="1061830"/>
            </a:xfrm>
            <a:prstGeom prst="roundRect">
              <a:avLst/>
            </a:prstGeom>
            <a:noFill/>
            <a:ln w="41275">
              <a:solidFill>
                <a:srgbClr val="0043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xmlns="" id="{4645CF62-8499-BD21-3FB3-AE3651D51B53}"/>
              </a:ext>
            </a:extLst>
          </p:cNvPr>
          <p:cNvGrpSpPr/>
          <p:nvPr/>
        </p:nvGrpSpPr>
        <p:grpSpPr>
          <a:xfrm>
            <a:off x="938712" y="4436520"/>
            <a:ext cx="2662585" cy="1061830"/>
            <a:chOff x="4082846" y="1638633"/>
            <a:chExt cx="2662585" cy="106183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4300E334-DD9D-CC88-4A4C-C5193E5533BF}"/>
                </a:ext>
              </a:extLst>
            </p:cNvPr>
            <p:cNvSpPr txBox="1"/>
            <p:nvPr/>
          </p:nvSpPr>
          <p:spPr>
            <a:xfrm>
              <a:off x="4304574" y="1984882"/>
              <a:ext cx="225334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ru-RU" dirty="0">
                  <a:sym typeface="Circe"/>
                </a:rPr>
                <a:t>Эталон-свидетель</a:t>
              </a:r>
              <a:endParaRPr lang="ru-RU" dirty="0"/>
            </a:p>
          </p:txBody>
        </p:sp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xmlns="" id="{CC43F99E-6B51-E639-7E02-87DB6C34E6E9}"/>
                </a:ext>
              </a:extLst>
            </p:cNvPr>
            <p:cNvSpPr/>
            <p:nvPr/>
          </p:nvSpPr>
          <p:spPr>
            <a:xfrm>
              <a:off x="4082846" y="1638633"/>
              <a:ext cx="2662585" cy="1061830"/>
            </a:xfrm>
            <a:prstGeom prst="roundRect">
              <a:avLst/>
            </a:prstGeom>
            <a:noFill/>
            <a:ln w="41275">
              <a:solidFill>
                <a:srgbClr val="0043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269BBE4F-1AED-80E9-97C5-FB08C6A4E4E1}"/>
              </a:ext>
            </a:extLst>
          </p:cNvPr>
          <p:cNvGrpSpPr/>
          <p:nvPr/>
        </p:nvGrpSpPr>
        <p:grpSpPr>
          <a:xfrm>
            <a:off x="4171450" y="1710147"/>
            <a:ext cx="2915186" cy="1061830"/>
            <a:chOff x="7364035" y="2103593"/>
            <a:chExt cx="2915186" cy="106183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C7F64E4D-A5F1-90B9-1A4E-C0794E4E09A6}"/>
                </a:ext>
              </a:extLst>
            </p:cNvPr>
            <p:cNvSpPr txBox="1"/>
            <p:nvPr/>
          </p:nvSpPr>
          <p:spPr>
            <a:xfrm>
              <a:off x="7518976" y="2311343"/>
              <a:ext cx="26053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ru-RU" dirty="0">
                  <a:sym typeface="Circe"/>
                </a:rPr>
                <a:t>Комплект </a:t>
              </a:r>
              <a:br>
                <a:rPr lang="ru-RU" dirty="0">
                  <a:sym typeface="Circe"/>
                </a:rPr>
              </a:br>
              <a:r>
                <a:rPr lang="ru-RU" dirty="0">
                  <a:sym typeface="Circe"/>
                </a:rPr>
                <a:t>компараторов массы</a:t>
              </a:r>
              <a:endParaRPr lang="ru-RU" dirty="0"/>
            </a:p>
          </p:txBody>
        </p:sp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9C673D58-01DE-3287-0401-85EB4903D3B2}"/>
                </a:ext>
              </a:extLst>
            </p:cNvPr>
            <p:cNvSpPr/>
            <p:nvPr/>
          </p:nvSpPr>
          <p:spPr>
            <a:xfrm>
              <a:off x="7364035" y="2103593"/>
              <a:ext cx="2915186" cy="1061830"/>
            </a:xfrm>
            <a:prstGeom prst="roundRect">
              <a:avLst/>
            </a:prstGeom>
            <a:noFill/>
            <a:ln w="41275">
              <a:solidFill>
                <a:srgbClr val="0043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xmlns="" id="{29527280-70C3-0C19-9CCB-64E0F3F794BF}"/>
              </a:ext>
            </a:extLst>
          </p:cNvPr>
          <p:cNvGrpSpPr/>
          <p:nvPr/>
        </p:nvGrpSpPr>
        <p:grpSpPr>
          <a:xfrm>
            <a:off x="7683211" y="4436520"/>
            <a:ext cx="2678510" cy="1061830"/>
            <a:chOff x="7297210" y="4558377"/>
            <a:chExt cx="2678510" cy="106183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156D2E6-88C8-B78B-66EB-789EBAC84E75}"/>
                </a:ext>
              </a:extLst>
            </p:cNvPr>
            <p:cNvSpPr txBox="1"/>
            <p:nvPr/>
          </p:nvSpPr>
          <p:spPr>
            <a:xfrm>
              <a:off x="7416367" y="4766127"/>
              <a:ext cx="24584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ru-RU" dirty="0">
                  <a:sym typeface="Circe"/>
                </a:rPr>
                <a:t>Вакуумный </a:t>
              </a:r>
              <a:br>
                <a:rPr lang="ru-RU" dirty="0">
                  <a:sym typeface="Circe"/>
                </a:rPr>
              </a:br>
              <a:r>
                <a:rPr lang="ru-RU" dirty="0">
                  <a:sym typeface="Circe"/>
                </a:rPr>
                <a:t>компаратор массы</a:t>
              </a:r>
              <a:endParaRPr lang="ru-RU" dirty="0"/>
            </a:p>
          </p:txBody>
        </p:sp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xmlns="" id="{3CDFEE0C-2569-36EE-230D-F8B266FB8B74}"/>
                </a:ext>
              </a:extLst>
            </p:cNvPr>
            <p:cNvSpPr/>
            <p:nvPr/>
          </p:nvSpPr>
          <p:spPr>
            <a:xfrm>
              <a:off x="7297210" y="4558377"/>
              <a:ext cx="2678510" cy="1061830"/>
            </a:xfrm>
            <a:prstGeom prst="roundRect">
              <a:avLst/>
            </a:prstGeom>
            <a:noFill/>
            <a:ln w="41275">
              <a:solidFill>
                <a:srgbClr val="0043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xmlns="" id="{17F2F600-B9FA-87D3-2924-F30FFC2E9DC7}"/>
              </a:ext>
            </a:extLst>
          </p:cNvPr>
          <p:cNvGrpSpPr/>
          <p:nvPr/>
        </p:nvGrpSpPr>
        <p:grpSpPr>
          <a:xfrm>
            <a:off x="4075468" y="5398861"/>
            <a:ext cx="3133573" cy="1061830"/>
            <a:chOff x="3725681" y="5439974"/>
            <a:chExt cx="3133573" cy="106183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78F974F3-F992-5DCE-A570-D66414EC63B7}"/>
                </a:ext>
              </a:extLst>
            </p:cNvPr>
            <p:cNvSpPr txBox="1"/>
            <p:nvPr/>
          </p:nvSpPr>
          <p:spPr>
            <a:xfrm>
              <a:off x="3839503" y="5647724"/>
              <a:ext cx="29059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ru-RU" dirty="0">
                  <a:sym typeface="Circe"/>
                </a:rPr>
                <a:t>Комплект специальных мер массы</a:t>
              </a:r>
              <a:endParaRPr lang="ru-RU" dirty="0"/>
            </a:p>
          </p:txBody>
        </p:sp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xmlns="" id="{8A22D39F-A00C-D14A-424C-1C1A238602DB}"/>
                </a:ext>
              </a:extLst>
            </p:cNvPr>
            <p:cNvSpPr/>
            <p:nvPr/>
          </p:nvSpPr>
          <p:spPr>
            <a:xfrm>
              <a:off x="3725681" y="5439974"/>
              <a:ext cx="3133573" cy="1061830"/>
            </a:xfrm>
            <a:prstGeom prst="roundRect">
              <a:avLst/>
            </a:prstGeom>
            <a:noFill/>
            <a:ln w="41275">
              <a:solidFill>
                <a:srgbClr val="0043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xmlns="" id="{6ECB0441-DDF8-4BD1-97C0-D95447C89FBB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xmlns="" id="{BB9F956C-3309-49AA-B4A8-E64BE1C66C69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Рисунок 34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B5DB1D4-D68F-43D4-BC0E-1659902CC6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346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98A683-E9FA-6181-E39A-DBD694946682}"/>
              </a:ext>
            </a:extLst>
          </p:cNvPr>
          <p:cNvSpPr txBox="1"/>
          <p:nvPr/>
        </p:nvSpPr>
        <p:spPr>
          <a:xfrm>
            <a:off x="407483" y="180402"/>
            <a:ext cx="74170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/>
              <a:t>Цель разработки ватт-весов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9F90008A-222C-9C3E-3BA6-1863F35B9B0B}"/>
              </a:ext>
            </a:extLst>
          </p:cNvPr>
          <p:cNvGrpSpPr/>
          <p:nvPr/>
        </p:nvGrpSpPr>
        <p:grpSpPr>
          <a:xfrm>
            <a:off x="2202447" y="2086410"/>
            <a:ext cx="7787107" cy="2063221"/>
            <a:chOff x="1829452" y="1999409"/>
            <a:chExt cx="7787107" cy="206322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xmlns="" id="{F8EE23A6-8A60-6B6D-C631-194811C5D7BC}"/>
                </a:ext>
              </a:extLst>
            </p:cNvPr>
            <p:cNvSpPr/>
            <p:nvPr/>
          </p:nvSpPr>
          <p:spPr>
            <a:xfrm>
              <a:off x="1829452" y="1999409"/>
              <a:ext cx="7787107" cy="2063221"/>
            </a:xfrm>
            <a:prstGeom prst="roundRect">
              <a:avLst>
                <a:gd name="adj" fmla="val 14178"/>
              </a:avLst>
            </a:prstGeom>
            <a:noFill/>
            <a:ln w="41275">
              <a:solidFill>
                <a:srgbClr val="0043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82C210E-E26D-A6CB-A813-335949F70812}"/>
                </a:ext>
              </a:extLst>
            </p:cNvPr>
            <p:cNvSpPr txBox="1"/>
            <p:nvPr/>
          </p:nvSpPr>
          <p:spPr>
            <a:xfrm>
              <a:off x="2026856" y="2246189"/>
              <a:ext cx="741700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2400"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defRPr>
              </a:lvl1pPr>
            </a:lstStyle>
            <a:p>
              <a:r>
                <a:rPr lang="ru-RU" dirty="0">
                  <a:sym typeface="Circe"/>
                </a:rPr>
                <a:t>формирование научно-технического и технико-экономического задела для работ по созданию электроизмерительной, механической</a:t>
              </a:r>
              <a:br>
                <a:rPr lang="ru-RU" dirty="0">
                  <a:sym typeface="Circe"/>
                </a:rPr>
              </a:br>
              <a:r>
                <a:rPr lang="ru-RU" dirty="0">
                  <a:sym typeface="Circe"/>
                </a:rPr>
                <a:t> и вакуумной систем ватт-весов</a:t>
              </a:r>
              <a:endParaRPr lang="ru-RU" dirty="0"/>
            </a:p>
          </p:txBody>
        </p:sp>
      </p:grp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xmlns="" id="{140BA4E7-CB37-B897-9D71-CA27581BC87B}"/>
              </a:ext>
            </a:extLst>
          </p:cNvPr>
          <p:cNvCxnSpPr>
            <a:cxnSpLocks/>
          </p:cNvCxnSpPr>
          <p:nvPr/>
        </p:nvCxnSpPr>
        <p:spPr>
          <a:xfrm flipH="1" flipV="1">
            <a:off x="-742185" y="4573291"/>
            <a:ext cx="5534104" cy="3459539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xmlns="" id="{592B58AB-3DA6-ABF7-713E-C01BE6CA6FBE}"/>
              </a:ext>
            </a:extLst>
          </p:cNvPr>
          <p:cNvCxnSpPr>
            <a:cxnSpLocks/>
          </p:cNvCxnSpPr>
          <p:nvPr/>
        </p:nvCxnSpPr>
        <p:spPr>
          <a:xfrm flipH="1" flipV="1">
            <a:off x="-598697" y="4149631"/>
            <a:ext cx="6694697" cy="4306857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74795A87-F86E-4BE2-9251-DFEE75D0DB7C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2AF1BA02-7E08-49F4-B534-E1698A18FA0F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2EEE0620-ABB7-4048-8130-56D7B52D9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1749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xmlns="" id="{B95A8C96-11A9-F0A1-9015-29D37C9FADC3}"/>
              </a:ext>
            </a:extLst>
          </p:cNvPr>
          <p:cNvCxnSpPr>
            <a:cxnSpLocks/>
          </p:cNvCxnSpPr>
          <p:nvPr/>
        </p:nvCxnSpPr>
        <p:spPr>
          <a:xfrm flipH="1" flipV="1">
            <a:off x="7344107" y="-612396"/>
            <a:ext cx="5534104" cy="3459539"/>
          </a:xfrm>
          <a:prstGeom prst="line">
            <a:avLst/>
          </a:prstGeom>
          <a:ln w="127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xmlns="" id="{91F0803E-40F0-1CE2-30C2-1F91ED8896F0}"/>
              </a:ext>
            </a:extLst>
          </p:cNvPr>
          <p:cNvCxnSpPr>
            <a:cxnSpLocks/>
          </p:cNvCxnSpPr>
          <p:nvPr/>
        </p:nvCxnSpPr>
        <p:spPr>
          <a:xfrm flipH="1" flipV="1">
            <a:off x="6610378" y="-336742"/>
            <a:ext cx="6694697" cy="4306857"/>
          </a:xfrm>
          <a:prstGeom prst="line">
            <a:avLst/>
          </a:prstGeom>
          <a:ln w="254000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98A683-E9FA-6181-E39A-DBD694946682}"/>
              </a:ext>
            </a:extLst>
          </p:cNvPr>
          <p:cNvSpPr txBox="1"/>
          <p:nvPr/>
        </p:nvSpPr>
        <p:spPr>
          <a:xfrm>
            <a:off x="407483" y="192702"/>
            <a:ext cx="6699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4000" kern="0">
                <a:solidFill>
                  <a:srgbClr val="004F6C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ru-RU" dirty="0"/>
              <a:t>Разработка ватт-весов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E3398C5C-BF05-4C43-2075-0EECF59EC8AE}"/>
              </a:ext>
            </a:extLst>
          </p:cNvPr>
          <p:cNvGrpSpPr/>
          <p:nvPr/>
        </p:nvGrpSpPr>
        <p:grpSpPr>
          <a:xfrm>
            <a:off x="1194550" y="1518379"/>
            <a:ext cx="2504426" cy="895139"/>
            <a:chOff x="586015" y="1576254"/>
            <a:chExt cx="2504426" cy="8951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10071AC-A6F1-572A-79D0-0889F9EE113E}"/>
                </a:ext>
              </a:extLst>
            </p:cNvPr>
            <p:cNvSpPr txBox="1"/>
            <p:nvPr/>
          </p:nvSpPr>
          <p:spPr>
            <a:xfrm>
              <a:off x="586015" y="1576254"/>
              <a:ext cx="25044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Закон Фарадея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F4D44181-28C8-BE06-FCC3-894D48F1448C}"/>
                    </a:ext>
                  </a:extLst>
                </p:cNvPr>
                <p:cNvSpPr txBox="1"/>
                <p:nvPr/>
              </p:nvSpPr>
              <p:spPr>
                <a:xfrm>
                  <a:off x="920935" y="2009728"/>
                  <a:ext cx="1834587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ar-AE" sz="2400" i="1" kern="0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irce Light"/>
                                <a:cs typeface="Circe Light"/>
                                <a:sym typeface="Circe Light"/>
                              </a:rPr>
                            </m:ctrlPr>
                          </m:sSubPr>
                          <m:e>
                            <m:r>
                              <a:rPr lang="ar-AE" sz="2400" b="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irce Light"/>
                                <a:cs typeface="Circe Light"/>
                                <a:sym typeface="Circe Light"/>
                              </a:rPr>
                              <m:t>𝑈</m:t>
                            </m:r>
                          </m:e>
                          <m:sub>
                            <m:r>
                              <a:rPr lang="ar-AE" sz="2400" b="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irce Light"/>
                                <a:cs typeface="Circe Light"/>
                                <a:sym typeface="Circe Light"/>
                              </a:rPr>
                              <m:t>𝑑</m:t>
                            </m:r>
                          </m:sub>
                        </m:sSub>
                        <m:r>
                          <a:rPr lang="ar-AE" sz="2400" b="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irce Light"/>
                            <a:cs typeface="Circe Light"/>
                            <a:sym typeface="Circe Light"/>
                          </a:rPr>
                          <m:t>=</m:t>
                        </m:r>
                        <m:r>
                          <a:rPr lang="ar-AE" sz="2400" b="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irce Light"/>
                            <a:cs typeface="Circe Light"/>
                            <a:sym typeface="Circe Light"/>
                          </a:rPr>
                          <m:t>𝐵𝐿</m:t>
                        </m:r>
                        <m:sSub>
                          <m:sSubPr>
                            <m:ctrlPr>
                              <a:rPr lang="ar-AE" sz="24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Circe Light"/>
                                <a:cs typeface="Circe Light"/>
                                <a:sym typeface="Circe Light"/>
                              </a:rPr>
                            </m:ctrlPr>
                          </m:sSubPr>
                          <m:e>
                            <m:r>
                              <a:rPr lang="ar-AE" sz="2400" b="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irce Light"/>
                                <a:cs typeface="Circe Light"/>
                                <a:sym typeface="Circe Light"/>
                              </a:rPr>
                              <m:t>𝑣</m:t>
                            </m:r>
                          </m:e>
                          <m:sub>
                            <m:r>
                              <a:rPr lang="ar-AE" sz="2400" b="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irce Light"/>
                                <a:cs typeface="Circe Light"/>
                                <a:sym typeface="Circe Light"/>
                              </a:rPr>
                              <m:t>𝑑</m:t>
                            </m:r>
                          </m:sub>
                        </m:sSub>
                      </m:oMath>
                    </m:oMathPara>
                  </a14:m>
                  <a:endParaRPr lang="ru-RU" sz="24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4D44181-28C8-BE06-FCC3-894D48F144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935" y="2009728"/>
                  <a:ext cx="1834587" cy="461665"/>
                </a:xfrm>
                <a:prstGeom prst="rect">
                  <a:avLst/>
                </a:prstGeom>
                <a:blipFill>
                  <a:blip r:embed="rId2"/>
                  <a:stretch>
                    <a:fillRect b="-131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xmlns="" id="{5F5166BA-1CE5-3238-4C2D-309A312C4CFF}"/>
              </a:ext>
            </a:extLst>
          </p:cNvPr>
          <p:cNvGrpSpPr/>
          <p:nvPr/>
        </p:nvGrpSpPr>
        <p:grpSpPr>
          <a:xfrm>
            <a:off x="1222861" y="2909460"/>
            <a:ext cx="2288750" cy="920813"/>
            <a:chOff x="682906" y="2967335"/>
            <a:chExt cx="2288750" cy="92081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B56055C-DE04-267E-F841-86F09A378313}"/>
                </a:ext>
              </a:extLst>
            </p:cNvPr>
            <p:cNvSpPr txBox="1"/>
            <p:nvPr/>
          </p:nvSpPr>
          <p:spPr>
            <a:xfrm>
              <a:off x="682906" y="2967335"/>
              <a:ext cx="22887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rPr>
                <a:t>Закон Ампера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xmlns="" id="{73D47BE3-1257-8607-60A4-353B5549FBC4}"/>
                    </a:ext>
                  </a:extLst>
                </p:cNvPr>
                <p:cNvSpPr txBox="1"/>
                <p:nvPr/>
              </p:nvSpPr>
              <p:spPr>
                <a:xfrm>
                  <a:off x="909988" y="3426483"/>
                  <a:ext cx="1834587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AE" sz="2400" b="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irce Light"/>
                            <a:cs typeface="Circe Light"/>
                            <a:sym typeface="Circe Light"/>
                          </a:rPr>
                          <m:t>𝑚𝑔</m:t>
                        </m:r>
                        <m:r>
                          <a:rPr lang="ar-AE" sz="2400" b="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irce Light"/>
                            <a:cs typeface="Circe Light"/>
                            <a:sym typeface="Circe Light"/>
                          </a:rPr>
                          <m:t>=</m:t>
                        </m:r>
                        <m:r>
                          <a:rPr lang="ar-AE" sz="2400" b="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irce Light"/>
                            <a:cs typeface="Circe Light"/>
                            <a:sym typeface="Circe Light"/>
                          </a:rPr>
                          <m:t>𝐵𝐿</m:t>
                        </m:r>
                        <m:sSub>
                          <m:sSubPr>
                            <m:ctrlPr>
                              <a:rPr lang="ar-AE" sz="24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Circe Light"/>
                                <a:cs typeface="Circe Light"/>
                                <a:sym typeface="Circe Light"/>
                              </a:rPr>
                            </m:ctrlPr>
                          </m:sSubPr>
                          <m:e>
                            <m:r>
                              <a:rPr lang="ar-AE" sz="2400" b="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irce Light"/>
                                <a:cs typeface="Circe Light"/>
                                <a:sym typeface="Circe Light"/>
                              </a:rPr>
                              <m:t>𝐼</m:t>
                            </m:r>
                          </m:e>
                          <m:sub>
                            <m:r>
                              <a:rPr lang="ar-AE" sz="2400" b="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irce Light"/>
                                <a:cs typeface="Circe Light"/>
                                <a:sym typeface="Circe Light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ru-RU" sz="2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3D47BE3-1257-8607-60A4-353B5549FB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9988" y="3426483"/>
                  <a:ext cx="1834587" cy="461665"/>
                </a:xfrm>
                <a:prstGeom prst="rect">
                  <a:avLst/>
                </a:prstGeom>
                <a:blipFill>
                  <a:blip r:embed="rId3"/>
                  <a:stretch>
                    <a:fillRect b="-933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2DFD2221-9BF7-9C7C-C269-B7A22FC256D9}"/>
              </a:ext>
            </a:extLst>
          </p:cNvPr>
          <p:cNvGrpSpPr/>
          <p:nvPr/>
        </p:nvGrpSpPr>
        <p:grpSpPr>
          <a:xfrm>
            <a:off x="4748141" y="2473908"/>
            <a:ext cx="5468999" cy="1484362"/>
            <a:chOff x="4748141" y="2473908"/>
            <a:chExt cx="5468999" cy="14843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468EE765-39BB-2251-A40B-9D8D8CE5E179}"/>
                    </a:ext>
                  </a:extLst>
                </p:cNvPr>
                <p:cNvSpPr txBox="1"/>
                <p:nvPr/>
              </p:nvSpPr>
              <p:spPr>
                <a:xfrm>
                  <a:off x="4748141" y="2473908"/>
                  <a:ext cx="2177479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ar-AE" sz="24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Circe Light"/>
                                <a:cs typeface="Circe Light"/>
                                <a:sym typeface="Circe Light"/>
                              </a:rPr>
                            </m:ctrlPr>
                          </m:sSubPr>
                          <m:e>
                            <m:r>
                              <a:rPr lang="ar-AE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irce Light"/>
                                <a:cs typeface="Circe Light"/>
                                <a:sym typeface="Circe Light"/>
                              </a:rPr>
                              <m:t>𝑼</m:t>
                            </m:r>
                          </m:e>
                          <m:sub>
                            <m:r>
                              <a:rPr lang="ar-AE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irce Light"/>
                                <a:cs typeface="Circe Light"/>
                                <a:sym typeface="Circe Light"/>
                              </a:rPr>
                              <m:t>𝒅</m:t>
                            </m:r>
                          </m:sub>
                        </m:sSub>
                        <m:sSub>
                          <m:sSubPr>
                            <m:ctrlPr>
                              <a:rPr lang="ar-AE" sz="24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Circe Light"/>
                                <a:cs typeface="Circe Light"/>
                                <a:sym typeface="Circe Light"/>
                              </a:rPr>
                            </m:ctrlPr>
                          </m:sSubPr>
                          <m:e>
                            <m:r>
                              <a:rPr lang="ar-AE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irce Light"/>
                                <a:cs typeface="Circe Light"/>
                                <a:sym typeface="Circe Light"/>
                              </a:rPr>
                              <m:t>𝑰</m:t>
                            </m:r>
                          </m:e>
                          <m:sub>
                            <m:r>
                              <a:rPr lang="ar-AE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irce Light"/>
                                <a:cs typeface="Circe Light"/>
                                <a:sym typeface="Circe Light"/>
                              </a:rPr>
                              <m:t>𝒔</m:t>
                            </m:r>
                          </m:sub>
                        </m:sSub>
                        <m:r>
                          <a:rPr lang="ar-AE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irce Light"/>
                            <a:cs typeface="Circe Light"/>
                            <a:sym typeface="Circe Light"/>
                          </a:rPr>
                          <m:t>=</m:t>
                        </m:r>
                        <m:r>
                          <a:rPr lang="ar-AE" sz="2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irce Light"/>
                            <a:cs typeface="Circe Light"/>
                            <a:sym typeface="Circe Light"/>
                          </a:rPr>
                          <m:t>𝒎𝒈</m:t>
                        </m:r>
                        <m:sSub>
                          <m:sSubPr>
                            <m:ctrlPr>
                              <a:rPr lang="ar-AE" sz="2400" i="1" kern="0">
                                <a:solidFill>
                                  <a:srgbClr val="000000"/>
                                </a:solidFill>
                                <a:latin typeface="Cambria Math"/>
                                <a:ea typeface="Circe Light"/>
                                <a:cs typeface="Circe Light"/>
                                <a:sym typeface="Circe Light"/>
                              </a:rPr>
                            </m:ctrlPr>
                          </m:sSubPr>
                          <m:e>
                            <m:r>
                              <a:rPr lang="ar-AE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irce Light"/>
                                <a:cs typeface="Circe Light"/>
                                <a:sym typeface="Circe Light"/>
                              </a:rPr>
                              <m:t>𝒗</m:t>
                            </m:r>
                          </m:e>
                          <m:sub>
                            <m:r>
                              <a:rPr lang="ar-AE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irce Light"/>
                                <a:cs typeface="Circe Light"/>
                                <a:sym typeface="Circe Light"/>
                              </a:rPr>
                              <m:t>𝒅</m:t>
                            </m:r>
                          </m:sub>
                        </m:sSub>
                      </m:oMath>
                    </m:oMathPara>
                  </a14:m>
                  <a:endParaRPr lang="ru-RU" sz="24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68EE765-39BB-2251-A40B-9D8D8CE5E1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48141" y="2473908"/>
                  <a:ext cx="2177479" cy="461665"/>
                </a:xfrm>
                <a:prstGeom prst="rect">
                  <a:avLst/>
                </a:prstGeom>
                <a:blipFill>
                  <a:blip r:embed="rId4"/>
                  <a:stretch>
                    <a:fillRect b="-9211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2840CD33-1B8D-9BAF-7BEF-3A4AF61361E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816100" y="3034940"/>
                  <a:ext cx="5401040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ru-RU"/>
                  </a:defPPr>
                  <a:lvl1pPr>
                    <a:defRPr kern="0">
                      <a:solidFill>
                        <a:srgbClr val="000000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Roboto" panose="02000000000000000000" pitchFamily="2" charset="0"/>
                    </a:defRPr>
                  </a:lvl1pPr>
                </a:lstStyle>
                <a:p>
                  <a:r>
                    <a:rPr lang="ru-RU" dirty="0">
                      <a:sym typeface="Circe Light"/>
                    </a:rPr>
                    <a:t>г</a:t>
                  </a:r>
                  <a:r>
                    <a:rPr lang="ru-RU" dirty="0" err="1">
                      <a:sym typeface="Circe Light"/>
                    </a:rPr>
                    <a:t>де</a:t>
                  </a:r>
                  <a:r>
                    <a:rPr lang="ru-RU" dirty="0">
                      <a:sym typeface="Circe Light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/>
                              <a:sym typeface="Circe Light"/>
                            </a:rPr>
                          </m:ctrlPr>
                        </m:sSubPr>
                        <m:e>
                          <m:r>
                            <a:rPr lang="ar-AE">
                              <a:latin typeface="Cambria Math" panose="02040503050406030204" pitchFamily="18" charset="0"/>
                              <a:sym typeface="Circe Light"/>
                            </a:rPr>
                            <m:t>𝑼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  <a:sym typeface="Circe Light"/>
                            </a:rPr>
                            <m:t>𝒅</m:t>
                          </m:r>
                        </m:sub>
                      </m:sSub>
                    </m:oMath>
                  </a14:m>
                  <a:r>
                    <a:rPr lang="ar-AE" dirty="0">
                      <a:sym typeface="Circe Light"/>
                    </a:rPr>
                    <a:t> - </a:t>
                  </a:r>
                  <a:r>
                    <a:rPr lang="ru-RU" dirty="0">
                      <a:sym typeface="Circe Light"/>
                    </a:rPr>
                    <a:t>ЭДС индукции;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ar-AE" i="1">
                              <a:latin typeface="Cambria Math"/>
                              <a:sym typeface="Circe Light"/>
                            </a:rPr>
                          </m:ctrlPr>
                        </m:sSubPr>
                        <m:e>
                          <m:r>
                            <a:rPr lang="ar-AE">
                              <a:latin typeface="Cambria Math" panose="02040503050406030204" pitchFamily="18" charset="0"/>
                              <a:sym typeface="Circe Light"/>
                            </a:rPr>
                            <m:t>𝑰</m:t>
                          </m:r>
                        </m:e>
                        <m:sub>
                          <m:r>
                            <a:rPr lang="ar-AE">
                              <a:latin typeface="Cambria Math" panose="02040503050406030204" pitchFamily="18" charset="0"/>
                              <a:sym typeface="Circe Light"/>
                            </a:rPr>
                            <m:t>𝒔</m:t>
                          </m:r>
                        </m:sub>
                      </m:sSub>
                    </m:oMath>
                  </a14:m>
                  <a:r>
                    <a:rPr lang="ar-AE" dirty="0">
                      <a:sym typeface="Circe Light"/>
                    </a:rPr>
                    <a:t> - </a:t>
                  </a:r>
                  <a:r>
                    <a:rPr lang="ru-RU" dirty="0" err="1">
                      <a:sym typeface="Circe Light"/>
                    </a:rPr>
                    <a:t>ток</a:t>
                  </a:r>
                  <a:r>
                    <a:rPr lang="ru-RU" dirty="0">
                      <a:sym typeface="Circe Light"/>
                    </a:rPr>
                    <a:t>, </a:t>
                  </a:r>
                  <a:r>
                    <a:rPr lang="ru-RU" dirty="0" err="1">
                      <a:sym typeface="Circe Light"/>
                    </a:rPr>
                    <a:t>протекающий</a:t>
                  </a:r>
                  <a:r>
                    <a:rPr lang="ru-RU" dirty="0">
                      <a:sym typeface="Circe Light"/>
                    </a:rPr>
                    <a:t> </a:t>
                  </a:r>
                  <a:r>
                    <a:rPr lang="ru-RU" dirty="0" err="1">
                      <a:sym typeface="Circe Light"/>
                    </a:rPr>
                    <a:t>через</a:t>
                  </a:r>
                  <a:r>
                    <a:rPr lang="ru-RU" dirty="0">
                      <a:sym typeface="Circe Light"/>
                    </a:rPr>
                    <a:t> </a:t>
                  </a:r>
                  <a:r>
                    <a:rPr lang="ru-RU" dirty="0" err="1">
                      <a:sym typeface="Circe Light"/>
                    </a:rPr>
                    <a:t>обмотку</a:t>
                  </a:r>
                  <a:r>
                    <a:rPr lang="ru-RU" dirty="0">
                      <a:sym typeface="Circe Light"/>
                    </a:rPr>
                    <a:t> </a:t>
                  </a:r>
                  <a:r>
                    <a:rPr lang="ru-RU" dirty="0" err="1">
                      <a:sym typeface="Circe Light"/>
                    </a:rPr>
                    <a:t>при</a:t>
                  </a:r>
                  <a:r>
                    <a:rPr lang="ru-RU" dirty="0">
                      <a:sym typeface="Circe Light"/>
                    </a:rPr>
                    <a:t> </a:t>
                  </a:r>
                  <a:r>
                    <a:rPr lang="ru-RU" dirty="0" err="1">
                      <a:sym typeface="Circe Light"/>
                    </a:rPr>
                    <a:t>вывешивании</a:t>
                  </a:r>
                  <a:r>
                    <a:rPr lang="ru-RU" dirty="0">
                      <a:sym typeface="Circe Light"/>
                    </a:rPr>
                    <a:t> </a:t>
                  </a:r>
                  <a:r>
                    <a:rPr lang="ru-RU" dirty="0" err="1">
                      <a:sym typeface="Circe Light"/>
                    </a:rPr>
                    <a:t>массы</a:t>
                  </a:r>
                  <a:r>
                    <a:rPr lang="ru-RU" dirty="0">
                      <a:sym typeface="Circe Light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ru-RU">
                          <a:latin typeface="Cambria Math" panose="02040503050406030204" pitchFamily="18" charset="0"/>
                          <a:sym typeface="Circe Light"/>
                        </a:rPr>
                        <m:t>𝒎</m:t>
                      </m:r>
                    </m:oMath>
                  </a14:m>
                  <a:r>
                    <a:rPr lang="ru-RU" dirty="0">
                      <a:sym typeface="Circe Light"/>
                    </a:rPr>
                    <a:t> </a:t>
                  </a:r>
                  <a:br>
                    <a:rPr lang="ru-RU" dirty="0">
                      <a:sym typeface="Circe Light"/>
                    </a:rPr>
                  </a:br>
                  <a:r>
                    <a:rPr lang="ru-RU" dirty="0">
                      <a:sym typeface="Circe Light"/>
                    </a:rPr>
                    <a:t>в </a:t>
                  </a:r>
                  <a:r>
                    <a:rPr lang="ru-RU" dirty="0" err="1">
                      <a:sym typeface="Circe Light"/>
                    </a:rPr>
                    <a:t>точке</a:t>
                  </a:r>
                  <a:r>
                    <a:rPr lang="ru-RU" dirty="0">
                      <a:sym typeface="Circe Light"/>
                    </a:rPr>
                    <a:t> с УСП </a:t>
                  </a:r>
                  <a14:m>
                    <m:oMath xmlns:m="http://schemas.openxmlformats.org/officeDocument/2006/math">
                      <m:r>
                        <a:rPr lang="ru-RU">
                          <a:latin typeface="Cambria Math" panose="02040503050406030204" pitchFamily="18" charset="0"/>
                          <a:sym typeface="Circe Light"/>
                        </a:rPr>
                        <m:t>𝒈</m:t>
                      </m:r>
                    </m:oMath>
                  </a14:m>
                  <a:r>
                    <a:rPr lang="ru-RU" dirty="0">
                      <a:sym typeface="Circe Light"/>
                    </a:rPr>
                    <a:t>;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/>
                              <a:sym typeface="Circe Light"/>
                            </a:rPr>
                          </m:ctrlPr>
                        </m:sSubPr>
                        <m:e>
                          <m:r>
                            <a:rPr lang="ru-RU">
                              <a:latin typeface="Cambria Math" panose="02040503050406030204" pitchFamily="18" charset="0"/>
                              <a:sym typeface="Circe Light"/>
                            </a:rPr>
                            <m:t>𝝂</m:t>
                          </m:r>
                        </m:e>
                        <m:sub>
                          <m:r>
                            <a:rPr lang="en-US">
                              <a:latin typeface="Cambria Math" panose="02040503050406030204" pitchFamily="18" charset="0"/>
                              <a:sym typeface="Circe Light"/>
                            </a:rPr>
                            <m:t>𝒅</m:t>
                          </m:r>
                        </m:sub>
                      </m:sSub>
                    </m:oMath>
                  </a14:m>
                  <a:r>
                    <a:rPr lang="en-US" dirty="0">
                      <a:sym typeface="Circe Light"/>
                    </a:rPr>
                    <a:t> </a:t>
                  </a:r>
                  <a:r>
                    <a:rPr lang="ru-RU" dirty="0">
                      <a:sym typeface="Circe Light"/>
                    </a:rPr>
                    <a:t>- скорость проводника </a:t>
                  </a: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840CD33-1B8D-9BAF-7BEF-3A4AF61361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6100" y="3034940"/>
                  <a:ext cx="5401040" cy="923330"/>
                </a:xfrm>
                <a:prstGeom prst="rect">
                  <a:avLst/>
                </a:prstGeom>
                <a:blipFill>
                  <a:blip r:embed="rId5"/>
                  <a:stretch>
                    <a:fillRect l="-903" t="-3311" b="-1059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Правая фигурная скобка 28">
            <a:extLst>
              <a:ext uri="{FF2B5EF4-FFF2-40B4-BE49-F238E27FC236}">
                <a16:creationId xmlns:a16="http://schemas.microsoft.com/office/drawing/2014/main" xmlns="" id="{7DA802FD-44BB-DF71-2DC1-5B27DC5E2EA6}"/>
              </a:ext>
            </a:extLst>
          </p:cNvPr>
          <p:cNvSpPr/>
          <p:nvPr/>
        </p:nvSpPr>
        <p:spPr>
          <a:xfrm>
            <a:off x="4049569" y="1518379"/>
            <a:ext cx="472587" cy="2451736"/>
          </a:xfrm>
          <a:prstGeom prst="rightBrace">
            <a:avLst>
              <a:gd name="adj1" fmla="val 47521"/>
              <a:gd name="adj2" fmla="val 50000"/>
            </a:avLst>
          </a:prstGeom>
          <a:ln w="79375">
            <a:solidFill>
              <a:srgbClr val="004F6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15222E04-3E30-6120-F1BB-C30CF6492474}"/>
              </a:ext>
            </a:extLst>
          </p:cNvPr>
          <p:cNvGrpSpPr/>
          <p:nvPr/>
        </p:nvGrpSpPr>
        <p:grpSpPr>
          <a:xfrm>
            <a:off x="1351593" y="4695998"/>
            <a:ext cx="8708504" cy="1669961"/>
            <a:chOff x="1252606" y="4084972"/>
            <a:chExt cx="8708504" cy="1669961"/>
          </a:xfrm>
        </p:grpSpPr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xmlns="" id="{4970EF4B-4A49-03E9-4C23-CD373DE301AA}"/>
                </a:ext>
              </a:extLst>
            </p:cNvPr>
            <p:cNvCxnSpPr/>
            <p:nvPr/>
          </p:nvCxnSpPr>
          <p:spPr>
            <a:xfrm>
              <a:off x="1252606" y="4873786"/>
              <a:ext cx="8708504" cy="0"/>
            </a:xfrm>
            <a:prstGeom prst="line">
              <a:avLst/>
            </a:prstGeom>
            <a:ln w="123825">
              <a:solidFill>
                <a:srgbClr val="004F6C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xmlns="" id="{A14AAC8F-A549-25B2-4E7A-B2661DDDB935}"/>
                </a:ext>
              </a:extLst>
            </p:cNvPr>
            <p:cNvCxnSpPr/>
            <p:nvPr/>
          </p:nvCxnSpPr>
          <p:spPr>
            <a:xfrm>
              <a:off x="3403600" y="4543586"/>
              <a:ext cx="0" cy="660400"/>
            </a:xfrm>
            <a:prstGeom prst="line">
              <a:avLst/>
            </a:prstGeom>
            <a:ln w="123825">
              <a:solidFill>
                <a:srgbClr val="004F6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xmlns="" id="{7C878398-1707-AF62-45CC-341428C856FC}"/>
                </a:ext>
              </a:extLst>
            </p:cNvPr>
            <p:cNvCxnSpPr/>
            <p:nvPr/>
          </p:nvCxnSpPr>
          <p:spPr>
            <a:xfrm>
              <a:off x="7833360" y="4543586"/>
              <a:ext cx="0" cy="660400"/>
            </a:xfrm>
            <a:prstGeom prst="line">
              <a:avLst/>
            </a:prstGeom>
            <a:ln w="123825">
              <a:solidFill>
                <a:srgbClr val="004F6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5E6610D0-6025-59FE-7D51-24FC732228FF}"/>
                </a:ext>
              </a:extLst>
            </p:cNvPr>
            <p:cNvSpPr txBox="1"/>
            <p:nvPr/>
          </p:nvSpPr>
          <p:spPr>
            <a:xfrm>
              <a:off x="2512945" y="4084972"/>
              <a:ext cx="178130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kern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ru-RU" dirty="0">
                  <a:sym typeface="Circe"/>
                </a:rPr>
                <a:t>НИР «Баланс» </a:t>
              </a:r>
              <a:endParaRPr lang="ru-RU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0FB3BDF-7AC7-4FC4-B34E-C929C97F3628}"/>
                </a:ext>
              </a:extLst>
            </p:cNvPr>
            <p:cNvSpPr txBox="1"/>
            <p:nvPr/>
          </p:nvSpPr>
          <p:spPr>
            <a:xfrm>
              <a:off x="2566672" y="5293268"/>
              <a:ext cx="16738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2400"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defRPr>
              </a:lvl1pPr>
            </a:lstStyle>
            <a:p>
              <a:r>
                <a:rPr lang="ru-RU" dirty="0">
                  <a:sym typeface="Circe"/>
                </a:rPr>
                <a:t>2021 год</a:t>
              </a:r>
              <a:endParaRPr lang="ru-RU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A183A984-8748-C470-4941-5303E120ACDF}"/>
                </a:ext>
              </a:extLst>
            </p:cNvPr>
            <p:cNvSpPr txBox="1"/>
            <p:nvPr/>
          </p:nvSpPr>
          <p:spPr>
            <a:xfrm>
              <a:off x="6894806" y="4084972"/>
              <a:ext cx="19988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kern="0">
                  <a:solidFill>
                    <a:srgbClr val="0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defRPr>
              </a:lvl1pPr>
            </a:lstStyle>
            <a:p>
              <a:r>
                <a:rPr lang="ru-RU" dirty="0">
                  <a:sym typeface="Circe"/>
                </a:rPr>
                <a:t>НИР «Прогресс» </a:t>
              </a:r>
              <a:endParaRPr lang="ru-RU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832DD820-9F5E-0927-A6B7-5F7E924C0EEF}"/>
                </a:ext>
              </a:extLst>
            </p:cNvPr>
            <p:cNvSpPr txBox="1"/>
            <p:nvPr/>
          </p:nvSpPr>
          <p:spPr>
            <a:xfrm>
              <a:off x="6948533" y="5293268"/>
              <a:ext cx="167385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2400">
                  <a:latin typeface="Roboto Medium" panose="02000000000000000000" pitchFamily="2" charset="0"/>
                  <a:ea typeface="Roboto Medium" panose="02000000000000000000" pitchFamily="2" charset="0"/>
                  <a:cs typeface="Roboto Medium" panose="02000000000000000000" pitchFamily="2" charset="0"/>
                </a:defRPr>
              </a:lvl1pPr>
            </a:lstStyle>
            <a:p>
              <a:r>
                <a:rPr lang="ru-RU" dirty="0">
                  <a:sym typeface="Circe"/>
                </a:rPr>
                <a:t>2022 год</a:t>
              </a:r>
              <a:endParaRPr lang="ru-RU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1A7C7CE4-1AEF-42A9-B91A-9486C28E2FDA}"/>
              </a:ext>
            </a:extLst>
          </p:cNvPr>
          <p:cNvGrpSpPr/>
          <p:nvPr/>
        </p:nvGrpSpPr>
        <p:grpSpPr>
          <a:xfrm>
            <a:off x="10951505" y="0"/>
            <a:ext cx="1256882" cy="1107992"/>
            <a:chOff x="10951505" y="0"/>
            <a:chExt cx="1256882" cy="1107992"/>
          </a:xfrm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xmlns="" id="{03C6724F-4FFC-4276-9D6E-63BFA7138676}"/>
                </a:ext>
              </a:extLst>
            </p:cNvPr>
            <p:cNvSpPr/>
            <p:nvPr/>
          </p:nvSpPr>
          <p:spPr>
            <a:xfrm>
              <a:off x="10951505" y="0"/>
              <a:ext cx="1256882" cy="1107992"/>
            </a:xfrm>
            <a:prstGeom prst="rect">
              <a:avLst/>
            </a:prstGeom>
            <a:solidFill>
              <a:srgbClr val="004F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 descr="Изображение выглядит как текст, Шрифт, снимок экрана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8FE3B3A7-DE25-4B14-8226-722661320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57"/>
            <a:stretch/>
          </p:blipFill>
          <p:spPr>
            <a:xfrm>
              <a:off x="11168644" y="230831"/>
              <a:ext cx="822604" cy="646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35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1188</Words>
  <Application>Microsoft Office PowerPoint</Application>
  <PresentationFormat>Произвольный</PresentationFormat>
  <Paragraphs>232</Paragraphs>
  <Slides>30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5" baseType="lpstr">
      <vt:lpstr>Arial</vt:lpstr>
      <vt:lpstr>Cambria Math</vt:lpstr>
      <vt:lpstr>Times New Roman</vt:lpstr>
      <vt:lpstr>Calibri</vt:lpstr>
      <vt:lpstr>Aptos Display</vt:lpstr>
      <vt:lpstr>Roboto Medium</vt:lpstr>
      <vt:lpstr>Aptos</vt:lpstr>
      <vt:lpstr>Roboto</vt:lpstr>
      <vt:lpstr>Helvetica</vt:lpstr>
      <vt:lpstr>Circe</vt:lpstr>
      <vt:lpstr>DejaVu Sans</vt:lpstr>
      <vt:lpstr>Roboto Black</vt:lpstr>
      <vt:lpstr>Circe Light</vt:lpstr>
      <vt:lpstr>Akrobat Black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Миргородская Анастасия Викторовна</dc:creator>
  <cp:lastModifiedBy>Chekirda</cp:lastModifiedBy>
  <cp:revision>10</cp:revision>
  <dcterms:created xsi:type="dcterms:W3CDTF">2024-05-27T21:07:01Z</dcterms:created>
  <dcterms:modified xsi:type="dcterms:W3CDTF">2025-02-10T15:02:55Z</dcterms:modified>
</cp:coreProperties>
</file>