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06" r:id="rId3"/>
    <p:sldId id="307" r:id="rId4"/>
    <p:sldId id="257" r:id="rId5"/>
    <p:sldId id="773" r:id="rId6"/>
    <p:sldId id="771" r:id="rId7"/>
    <p:sldId id="772" r:id="rId8"/>
    <p:sldId id="301" r:id="rId9"/>
    <p:sldId id="267" r:id="rId10"/>
    <p:sldId id="261" r:id="rId11"/>
    <p:sldId id="273" r:id="rId12"/>
    <p:sldId id="269" r:id="rId13"/>
    <p:sldId id="270" r:id="rId14"/>
    <p:sldId id="271" r:id="rId15"/>
    <p:sldId id="272" r:id="rId16"/>
    <p:sldId id="274" r:id="rId17"/>
    <p:sldId id="275" r:id="rId18"/>
    <p:sldId id="311" r:id="rId19"/>
    <p:sldId id="264" r:id="rId20"/>
    <p:sldId id="296" r:id="rId21"/>
    <p:sldId id="278" r:id="rId22"/>
    <p:sldId id="284" r:id="rId23"/>
    <p:sldId id="285" r:id="rId24"/>
    <p:sldId id="286" r:id="rId25"/>
    <p:sldId id="288" r:id="rId26"/>
    <p:sldId id="289" r:id="rId27"/>
    <p:sldId id="309" r:id="rId28"/>
    <p:sldId id="768" r:id="rId29"/>
    <p:sldId id="297" r:id="rId30"/>
    <p:sldId id="298" r:id="rId31"/>
    <p:sldId id="299" r:id="rId32"/>
    <p:sldId id="300" r:id="rId33"/>
    <p:sldId id="302" r:id="rId34"/>
    <p:sldId id="303" r:id="rId35"/>
    <p:sldId id="304" r:id="rId36"/>
    <p:sldId id="305" r:id="rId37"/>
    <p:sldId id="276" r:id="rId38"/>
    <p:sldId id="291" r:id="rId39"/>
    <p:sldId id="268" r:id="rId40"/>
    <p:sldId id="292" r:id="rId41"/>
    <p:sldId id="770" r:id="rId42"/>
    <p:sldId id="76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839"/>
    <a:srgbClr val="69B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323" autoAdjust="0"/>
  </p:normalViewPr>
  <p:slideViewPr>
    <p:cSldViewPr showGuides="1">
      <p:cViewPr varScale="1">
        <p:scale>
          <a:sx n="83" d="100"/>
          <a:sy n="83" d="100"/>
        </p:scale>
        <p:origin x="1810" y="994"/>
      </p:cViewPr>
      <p:guideLst>
        <p:guide orient="horz" pos="43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16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DFD1-3BE5-4839-AD39-F1C13AF215EE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8B1D2-2786-4DF5-9090-7416F0973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46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354F5-061E-4751-ADB5-C1245098B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0140CB-528D-4FA2-916E-D6FAF1F5D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4CB40-CE84-4505-98C1-E244F647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0D72D7-14D8-41ED-9F73-A6CAA443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B4CD3-AC3D-455F-8AD0-3A478966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7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49" y="594001"/>
            <a:ext cx="64935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0949" y="1736324"/>
            <a:ext cx="652500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DD62E3-6759-4646-858D-375433F62C6C}"/>
              </a:ext>
            </a:extLst>
          </p:cNvPr>
          <p:cNvSpPr/>
          <p:nvPr userDrawn="1"/>
        </p:nvSpPr>
        <p:spPr>
          <a:xfrm flipH="1">
            <a:off x="-1" y="6308998"/>
            <a:ext cx="7423501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C2B4DA70-53E7-4B96-A26A-9E85A3ED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5999" y="594001"/>
            <a:ext cx="44100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449" y="2915548"/>
            <a:ext cx="2970897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545BF82E-0005-4C40-9F7D-EF474BCD32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448" y="2915547"/>
            <a:ext cx="2970897" cy="36679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363655"/>
            <a:ext cx="7261501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>
            <a:off x="364496" y="3159001"/>
            <a:ext cx="11860355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951" y="729000"/>
            <a:ext cx="3698551" cy="530669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07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2" y="-2"/>
            <a:ext cx="12224851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724" y="440624"/>
            <a:ext cx="3698551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9160C400-2233-4E4D-A368-4290EA142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9917" y="1584000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754F3962-98E8-4124-9F3B-E312F367A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6001" y="3617466"/>
            <a:ext cx="7261501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77FD-7CCC-4AC8-9F72-74535704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001" y="388935"/>
            <a:ext cx="7275418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790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3" y="-3"/>
            <a:ext cx="12224851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4825C-1044-450A-8E35-14455AD09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3429000"/>
            <a:ext cx="7334250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4C9FB-B954-402C-8866-2914B60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1944000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2901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10A81-0A01-46FD-9456-91091E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7D4AF-8039-495C-B4B2-5396C877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2A9C07-03C4-4149-B862-1805D6B1B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29BFF2-E7E9-4FAC-BC5A-DA7114084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FD09C2-247D-42B8-BF11-F362094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9243D8-A585-4CE4-9989-28ADA737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AFDA43-84DE-4D1F-AA5E-AB0392EE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2F2982-9CAA-4512-BDFF-94150131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9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4E8EC-8932-4AF4-B988-864471A7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A4DFAC-16FF-4B0E-B86B-58CADA63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102F3C-1400-45C3-8EA7-F4575C77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DB83A0-BE45-4ADF-9193-0629FFAD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1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E70F8D-2F26-4EAA-8784-1E19EFDD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ADDB84-A99D-47D1-97C2-F9709887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825D61-F579-44E4-A029-0596DEE3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F6834-F3A6-4C1A-8135-09D39EA7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46087-2B1F-4388-813A-63246B293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791C3-CB66-41E7-B54D-F792BADA8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05580-7B66-4198-89DF-761ADB6E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E3AB7C-8F82-45B5-9435-13B817A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3ADD2C-5886-485B-9E26-4D0355E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32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75656-7927-4028-8F2C-3703DE8D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065C3A-58E0-4317-A005-4CDE7A850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8D513E-4780-4865-BEB2-743BEA70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8BCAA-F398-48DA-AC84-1FC811D5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36A85-CC79-449B-B1BF-EB7B2A6C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D0E41-62AF-41D9-92E6-BE48FA00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67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4AB11-345A-4E71-865B-CBCDC10F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9A25D-0929-44E8-A479-BE0C8240D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D4536-B839-4448-BF71-576542A6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8C6F98-25D8-4470-ABE7-997D0B6C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75E96-6F45-4170-B216-90D34F88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2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4305F-A270-4B1C-BC95-5F01BF4B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FD152-1D31-4AF5-A5BB-9AC0A6B4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B6885-F39F-4CD2-865A-7050F37D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D83C4-44A5-4F17-8830-28B5DCDA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36DAC-401F-47C4-B621-8F134E40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648354-3FFC-45FA-8EF2-ED7FF88A7546}"/>
              </a:ext>
            </a:extLst>
          </p:cNvPr>
          <p:cNvSpPr/>
          <p:nvPr userDrawn="1"/>
        </p:nvSpPr>
        <p:spPr>
          <a:xfrm>
            <a:off x="4836000" y="6361400"/>
            <a:ext cx="7356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A2A526-49D8-416B-9145-AF48A1F30566}"/>
              </a:ext>
            </a:extLst>
          </p:cNvPr>
          <p:cNvSpPr/>
          <p:nvPr userDrawn="1"/>
        </p:nvSpPr>
        <p:spPr>
          <a:xfrm>
            <a:off x="0" y="1740188"/>
            <a:ext cx="6060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3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CA50B9-9C7F-4C4F-85C2-77A38E550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CB700-ADCA-4646-9A1E-F2810ED72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EAC93-BC73-4FB2-AEF7-E1F44D1C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A4377-AC2C-4FCA-8797-73433F10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1EFFA-DB57-41B0-818A-0284AD9B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1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92617-97CC-475C-B168-B16A7D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F28333-4562-4FDC-BDD0-0F64FE799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CC2F4-1F0A-426C-A49D-3DC308A7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42F8B-0000-43CA-AD35-C72F35F0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0C6EA-71BE-4CC4-93D4-9C47C5BB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A8B5B-9D14-4205-88AD-32FB8624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0A718-E508-46B3-A23F-2BECEAF91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3AD259-07E6-47C0-8F69-7CF725200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19AD5-182D-4646-A6F0-D4B32C4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5D8F99-B7C1-4A24-A260-33A24092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9F35D-F5AD-4D2B-A81C-B7A09821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5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2091000" y="447750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1021555"/>
            <a:ext cx="3420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E73841-EE02-4C80-87BF-07D6556EAF56}"/>
              </a:ext>
            </a:extLst>
          </p:cNvPr>
          <p:cNvSpPr/>
          <p:nvPr userDrawn="1"/>
        </p:nvSpPr>
        <p:spPr>
          <a:xfrm>
            <a:off x="3862862" y="1172162"/>
            <a:ext cx="652675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000" y="1578587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3330574"/>
            <a:ext cx="652500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479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381000" y="447748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1000" y="1021554"/>
            <a:ext cx="4098388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97" y="1008954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747" y="2574000"/>
            <a:ext cx="652500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562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007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 flipH="1">
            <a:off x="0" y="0"/>
            <a:ext cx="2091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69001"/>
            <a:ext cx="40500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864000"/>
            <a:ext cx="6918150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89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6000" y="594000"/>
            <a:ext cx="4140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6001" y="4079565"/>
            <a:ext cx="4140000" cy="254443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5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E7C2B-DBC7-4DC6-BE48-6CC4179A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BE3A49-B78D-4DA9-AA76-4064F8586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73D2E-8E5D-411B-B766-5E9DD0B1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5E8B24-9FAC-4BFA-951E-DFC439BE9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B0821-98F4-4674-8A81-508395B9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2"/>
            <a:extLst>
              <a:ext uri="{FF2B5EF4-FFF2-40B4-BE49-F238E27FC236}">
                <a16:creationId xmlns:a16="http://schemas.microsoft.com/office/drawing/2014/main" id="{04EFABF7-9814-4A5F-B176-1A217D8D1B7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8" r:id="rId10"/>
    <p:sldLayoutId id="2147483665" r:id="rId11"/>
    <p:sldLayoutId id="2147483666" r:id="rId12"/>
    <p:sldLayoutId id="2147483667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eg"/><Relationship Id="rId5" Type="http://schemas.openxmlformats.org/officeDocument/2006/relationships/image" Target="../media/image52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new.metr-k.ru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www.metr-k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@metr-k.ru" TargetMode="External"/><Relationship Id="rId5" Type="http://schemas.openxmlformats.org/officeDocument/2006/relationships/hyperlink" Target="mailto:evk@metr-k.ru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CAC8E7-00F3-4768-9169-7C3B37C3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500" y="1578587"/>
            <a:ext cx="68850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МЕТРОЛОГИЯ-КОМПЛЕКТ</a:t>
            </a:r>
            <a:endParaRPr lang="ru-RU" dirty="0">
              <a:solidFill>
                <a:srgbClr val="FFC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29F5531-D6C5-4E3D-A2DB-A37FCA9628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6000" y="2754000"/>
            <a:ext cx="7110000" cy="1845000"/>
          </a:xfrm>
        </p:spPr>
        <p:txBody>
          <a:bodyPr>
            <a:normAutofit fontScale="92500"/>
          </a:bodyPr>
          <a:lstStyle/>
          <a:p>
            <a:r>
              <a:rPr lang="ru-RU" b="1" dirty="0">
                <a:effectLst/>
              </a:rPr>
              <a:t>СОВРЕМЕННЫЕ МЕТРОЛОГИЧЕСКИЕ СТЕНДЫ </a:t>
            </a:r>
            <a:endParaRPr lang="en-US" b="1" dirty="0">
              <a:effectLst/>
            </a:endParaRPr>
          </a:p>
          <a:p>
            <a:r>
              <a:rPr lang="en-US" b="1" dirty="0">
                <a:effectLst/>
              </a:rPr>
              <a:t>HART-</a:t>
            </a:r>
            <a:r>
              <a:rPr lang="ru-RU" b="1" dirty="0"/>
              <a:t>КОММУНИКАТОРЫ</a:t>
            </a:r>
            <a:r>
              <a:rPr lang="ru-RU" b="1" dirty="0">
                <a:effectLst/>
              </a:rPr>
              <a:t>, ОБОРУДОВАНИЕ</a:t>
            </a:r>
            <a:br>
              <a:rPr lang="ru-RU" b="1" dirty="0">
                <a:effectLst/>
              </a:rPr>
            </a:br>
            <a:r>
              <a:rPr lang="ru-RU" b="1" dirty="0">
                <a:effectLst/>
              </a:rPr>
              <a:t>и</a:t>
            </a:r>
            <a:r>
              <a:rPr lang="ru-RU" b="1" dirty="0"/>
              <a:t> </a:t>
            </a:r>
            <a:r>
              <a:rPr lang="ru-RU" b="1" dirty="0">
                <a:effectLst/>
              </a:rPr>
              <a:t>ПРОГРАММНОЕ ОБЕСПЕЧЕНИЕ, </a:t>
            </a:r>
          </a:p>
          <a:p>
            <a:r>
              <a:rPr lang="ru-RU" b="1" dirty="0"/>
              <a:t> </a:t>
            </a:r>
            <a:r>
              <a:rPr lang="ru-RU" b="1" dirty="0">
                <a:effectLst/>
              </a:rPr>
              <a:t>ДЛЯ МЕТРОЛОГИИ, СЛУЖБ КИПиА и РЕМОНТА</a:t>
            </a:r>
            <a:endParaRPr lang="en-US" b="1" dirty="0"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6BC87-8E52-4A1D-AAF4-36C1BB66D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 r="18386"/>
          <a:stretch/>
        </p:blipFill>
        <p:spPr>
          <a:xfrm>
            <a:off x="111000" y="864000"/>
            <a:ext cx="3626478" cy="29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Z:\Отделы\Производство\Стенды\Фотографии\094_Запсиб\Объект\IMG_7693.JPG">
            <a:extLst>
              <a:ext uri="{FF2B5EF4-FFF2-40B4-BE49-F238E27FC236}">
                <a16:creationId xmlns:a16="http://schemas.microsoft.com/office/drawing/2014/main" id="{303FFAE6-01F4-0B64-425D-D4C5FAD74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0"/>
          <a:stretch/>
        </p:blipFill>
        <p:spPr bwMode="auto">
          <a:xfrm>
            <a:off x="651000" y="4104000"/>
            <a:ext cx="3915000" cy="242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1E0543-3851-0BEB-BFAE-C51358F69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9" y="230230"/>
            <a:ext cx="1890000" cy="453770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7420C40B-43E3-4E1B-91C1-2BE40F7126E9}"/>
              </a:ext>
            </a:extLst>
          </p:cNvPr>
          <p:cNvSpPr txBox="1">
            <a:spLocks/>
          </p:cNvSpPr>
          <p:nvPr/>
        </p:nvSpPr>
        <p:spPr>
          <a:xfrm>
            <a:off x="4882502" y="4868999"/>
            <a:ext cx="6995998" cy="143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dirty="0" err="1">
                <a:solidFill>
                  <a:schemeClr val="tx1"/>
                </a:solidFill>
              </a:rPr>
              <a:t>Корягина</a:t>
            </a:r>
            <a:r>
              <a:rPr lang="ru-RU" dirty="0">
                <a:solidFill>
                  <a:schemeClr val="tx1"/>
                </a:solidFill>
              </a:rPr>
              <a:t> Елена Владимировна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2000" dirty="0">
                <a:solidFill>
                  <a:schemeClr val="tx1"/>
                </a:solidFill>
              </a:rPr>
              <a:t>Директор по </a:t>
            </a:r>
            <a:r>
              <a:rPr lang="ru-RU" sz="2000" dirty="0" err="1">
                <a:solidFill>
                  <a:schemeClr val="tx1"/>
                </a:solidFill>
              </a:rPr>
              <a:t>системым</a:t>
            </a:r>
            <a:r>
              <a:rPr lang="ru-RU" sz="2000" dirty="0">
                <a:solidFill>
                  <a:schemeClr val="tx1"/>
                </a:solidFill>
              </a:rPr>
              <a:t> решениям</a:t>
            </a:r>
          </a:p>
        </p:txBody>
      </p:sp>
    </p:spTree>
    <p:extLst>
      <p:ext uri="{BB962C8B-B14F-4D97-AF65-F5344CB8AC3E}">
        <p14:creationId xmlns:p14="http://schemas.microsoft.com/office/powerpoint/2010/main" val="20447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16E04B7-077C-4C18-A149-C2941EE5EEFC}"/>
              </a:ext>
            </a:extLst>
          </p:cNvPr>
          <p:cNvGrpSpPr/>
          <p:nvPr/>
        </p:nvGrpSpPr>
        <p:grpSpPr>
          <a:xfrm>
            <a:off x="6703" y="1082274"/>
            <a:ext cx="37651208" cy="4290726"/>
            <a:chOff x="-5344208" y="-6135710"/>
            <a:chExt cx="37651208" cy="4290726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6784A94E-0FC0-43F3-B54F-E0FF1384FD7E}"/>
                </a:ext>
              </a:extLst>
            </p:cNvPr>
            <p:cNvGrpSpPr/>
            <p:nvPr/>
          </p:nvGrpSpPr>
          <p:grpSpPr>
            <a:xfrm>
              <a:off x="-5344208" y="-5813984"/>
              <a:ext cx="4192480" cy="3969000"/>
              <a:chOff x="128014" y="1253441"/>
              <a:chExt cx="4192480" cy="3969000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716A4FF1-F971-46E9-A6E2-C6C1849A4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014" y="1253441"/>
                <a:ext cx="2393311" cy="1827047"/>
              </a:xfrm>
              <a:prstGeom prst="rect">
                <a:avLst/>
              </a:prstGeom>
            </p:spPr>
          </p:pic>
          <p:pic>
            <p:nvPicPr>
              <p:cNvPr id="37" name="Picture 2" descr="Gallery Thumb">
                <a:extLst>
                  <a:ext uri="{FF2B5EF4-FFF2-40B4-BE49-F238E27FC236}">
                    <a16:creationId xmlns:a16="http://schemas.microsoft.com/office/drawing/2014/main" id="{7B634797-13A2-4CB4-AAC2-04006188B6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94" y="2333441"/>
                <a:ext cx="2889000" cy="288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171F44C-9FB6-451B-B27F-AB7BC6C37FAA}"/>
                </a:ext>
              </a:extLst>
            </p:cNvPr>
            <p:cNvGrpSpPr/>
            <p:nvPr/>
          </p:nvGrpSpPr>
          <p:grpSpPr>
            <a:xfrm>
              <a:off x="0" y="-6135710"/>
              <a:ext cx="22811161" cy="3562009"/>
              <a:chOff x="294839" y="1293955"/>
              <a:chExt cx="22811161" cy="3562009"/>
            </a:xfrm>
          </p:grpSpPr>
          <p:pic>
            <p:nvPicPr>
              <p:cNvPr id="39" name="Picture 6" descr="C:\Users\goncharova\Desktop\ГИК\ИМ.png">
                <a:extLst>
                  <a:ext uri="{FF2B5EF4-FFF2-40B4-BE49-F238E27FC236}">
                    <a16:creationId xmlns:a16="http://schemas.microsoft.com/office/drawing/2014/main" id="{DDD63B07-29CF-4636-B652-E8B51C457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105020">
                <a:off x="796739" y="1380705"/>
                <a:ext cx="2858960" cy="223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7" descr="C:\Users\goncharova\Desktop\ГИК\Рендеры\2.png">
                <a:extLst>
                  <a:ext uri="{FF2B5EF4-FFF2-40B4-BE49-F238E27FC236}">
                    <a16:creationId xmlns:a16="http://schemas.microsoft.com/office/drawing/2014/main" id="{9BDACFA0-1DA8-4BD0-83D3-309458C59A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128">
                <a:off x="294839" y="3390227"/>
                <a:ext cx="3318879" cy="1265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Рисунок 40" descr="1.png">
                <a:extLst>
                  <a:ext uri="{FF2B5EF4-FFF2-40B4-BE49-F238E27FC236}">
                    <a16:creationId xmlns:a16="http://schemas.microsoft.com/office/drawing/2014/main" id="{F9456192-876C-4B94-8010-56003D557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17209" y="1714860"/>
                <a:ext cx="5406900" cy="2851292"/>
              </a:xfrm>
              <a:prstGeom prst="rect">
                <a:avLst/>
              </a:prstGeom>
            </p:spPr>
          </p:pic>
          <p:pic>
            <p:nvPicPr>
              <p:cNvPr id="42" name="Picture 14" descr="https://www.metr-k.ru/images/products/metrology/pressure/pump/PR9144/2.png">
                <a:extLst>
                  <a:ext uri="{FF2B5EF4-FFF2-40B4-BE49-F238E27FC236}">
                    <a16:creationId xmlns:a16="http://schemas.microsoft.com/office/drawing/2014/main" id="{8DE93154-F22B-451F-B113-6F32C349F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7421" y="1293955"/>
                <a:ext cx="4444478" cy="356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ACBBF073-28B4-4FB4-AD5D-E184E9074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2021" y="1556754"/>
                <a:ext cx="4008979" cy="3097564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688FA7E7-9FC9-4E38-9F27-99B881C23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1522" y="1824579"/>
                <a:ext cx="4444478" cy="2500759"/>
              </a:xfrm>
              <a:prstGeom prst="rect">
                <a:avLst/>
              </a:prstGeom>
            </p:spPr>
          </p:pic>
        </p:grp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19AF669E-70BA-4A73-9272-923F207B4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0" y="-5504911"/>
              <a:ext cx="4371104" cy="2459475"/>
            </a:xfrm>
            <a:prstGeom prst="rect">
              <a:avLst/>
            </a:prstGeom>
          </p:spPr>
        </p:pic>
        <p:pic>
          <p:nvPicPr>
            <p:cNvPr id="52" name="Picture 4" descr="C:\Users\isitnikov\Desktop\Каталог\jc-techno\общий_МК.png">
              <a:extLst>
                <a:ext uri="{FF2B5EF4-FFF2-40B4-BE49-F238E27FC236}">
                  <a16:creationId xmlns:a16="http://schemas.microsoft.com/office/drawing/2014/main" id="{E9F999A3-B471-4269-8BB6-CF6B1E60A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000" y="-6135710"/>
              <a:ext cx="5151000" cy="374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568CB5-C599-FBEF-E175-3B5606BAC4C4}"/>
              </a:ext>
            </a:extLst>
          </p:cNvPr>
          <p:cNvSpPr/>
          <p:nvPr/>
        </p:nvSpPr>
        <p:spPr>
          <a:xfrm rot="10800000">
            <a:off x="4596706" y="414000"/>
            <a:ext cx="7588591" cy="5040000"/>
          </a:xfrm>
          <a:prstGeom prst="rect">
            <a:avLst/>
          </a:prstGeom>
          <a:gradFill flip="none" rotWithShape="1">
            <a:gsLst>
              <a:gs pos="85000">
                <a:srgbClr val="55A839">
                  <a:alpha val="77000"/>
                </a:srgbClr>
              </a:gs>
              <a:gs pos="0">
                <a:srgbClr val="55A839"/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5FD84C-01F1-DF5E-19FD-B7C9DDB9CE65}"/>
              </a:ext>
            </a:extLst>
          </p:cNvPr>
          <p:cNvSpPr/>
          <p:nvPr/>
        </p:nvSpPr>
        <p:spPr>
          <a:xfrm>
            <a:off x="-1937785" y="-1815724"/>
            <a:ext cx="15795000" cy="3351802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73D6B1C-F79F-5CF9-87F8-11CF1EDB21BA}"/>
              </a:ext>
            </a:extLst>
          </p:cNvPr>
          <p:cNvSpPr/>
          <p:nvPr/>
        </p:nvSpPr>
        <p:spPr>
          <a:xfrm>
            <a:off x="-1734000" y="4621745"/>
            <a:ext cx="15795000" cy="3228123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79" y="131892"/>
            <a:ext cx="9821072" cy="855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HART-</a:t>
            </a:r>
            <a:r>
              <a:rPr lang="ru-RU" dirty="0">
                <a:solidFill>
                  <a:schemeClr val="tx1"/>
                </a:solidFill>
              </a:rPr>
              <a:t>КОММУНИКАТОР </a:t>
            </a:r>
            <a:r>
              <a:rPr lang="ru-RU" dirty="0"/>
              <a:t>ТЕХНОМИК-585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A93BAE-83E5-4BC4-9433-49F5D654AB47}"/>
              </a:ext>
            </a:extLst>
          </p:cNvPr>
          <p:cNvSpPr txBox="1"/>
          <p:nvPr/>
        </p:nvSpPr>
        <p:spPr>
          <a:xfrm>
            <a:off x="4656000" y="1494435"/>
            <a:ext cx="8063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Полноценный HART-коммуникатор с актуальной библиотекой описания приборов (Device </a:t>
            </a:r>
            <a:r>
              <a:rPr lang="ru-RU" sz="20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Descriptions</a:t>
            </a: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зарегистрированных в </a:t>
            </a:r>
            <a:r>
              <a:rPr lang="ru-RU" sz="20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FieldComm</a:t>
            </a: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Group; </a:t>
            </a:r>
          </a:p>
          <a:p>
            <a:pPr>
              <a:buClr>
                <a:schemeClr val="bg1"/>
              </a:buClr>
            </a:pP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Возможность установки описаний приборов (Device </a:t>
            </a:r>
            <a:r>
              <a:rPr lang="ru-RU" sz="20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Descriptions</a:t>
            </a: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незарегистрированных в </a:t>
            </a:r>
            <a:r>
              <a:rPr lang="ru-RU" sz="20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FieldComm</a:t>
            </a: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Group;</a:t>
            </a:r>
          </a:p>
          <a:p>
            <a:pPr>
              <a:buClr>
                <a:schemeClr val="bg1"/>
              </a:buClr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обновления базы приборов пользователем;</a:t>
            </a:r>
            <a:endParaRPr lang="ru-RU" sz="20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Clr>
                <a:schemeClr val="bg1"/>
              </a:buClr>
            </a:pP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Поддержка цифровых протоколов передачи данных: HART;</a:t>
            </a:r>
          </a:p>
          <a:p>
            <a:pPr algn="l">
              <a:buClr>
                <a:schemeClr val="bg1"/>
              </a:buClr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Общепромышленное, в</a:t>
            </a: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зрывозащитное исполнение: </a:t>
            </a:r>
            <a:r>
              <a:rPr lang="ru-RU" sz="20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IIC T4 </a:t>
            </a:r>
            <a:r>
              <a:rPr lang="ru-RU" sz="20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l">
              <a:buClr>
                <a:schemeClr val="bg1"/>
              </a:buClr>
            </a:pP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Не вносит дополнительной погрешности в аналоговый сигнал;</a:t>
            </a:r>
          </a:p>
          <a:p>
            <a:pPr algn="l">
              <a:buClr>
                <a:schemeClr val="bg1"/>
              </a:buClr>
            </a:pPr>
            <a:r>
              <a:rPr lang="ru-RU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Наличие встроенных мультиметра и резистора 250 Ом;</a:t>
            </a:r>
          </a:p>
          <a:p>
            <a:pPr algn="l">
              <a:buClr>
                <a:schemeClr val="bg1"/>
              </a:buClr>
            </a:pPr>
            <a:endParaRPr lang="ru-RU" sz="20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Ромб 17">
            <a:extLst>
              <a:ext uri="{FF2B5EF4-FFF2-40B4-BE49-F238E27FC236}">
                <a16:creationId xmlns:a16="http://schemas.microsoft.com/office/drawing/2014/main" id="{CED3F002-CB2D-44B6-A91A-027C54CC35EB}"/>
              </a:ext>
            </a:extLst>
          </p:cNvPr>
          <p:cNvSpPr/>
          <p:nvPr/>
        </p:nvSpPr>
        <p:spPr>
          <a:xfrm>
            <a:off x="4431000" y="158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Ромб 26">
            <a:extLst>
              <a:ext uri="{FF2B5EF4-FFF2-40B4-BE49-F238E27FC236}">
                <a16:creationId xmlns:a16="http://schemas.microsoft.com/office/drawing/2014/main" id="{9C0F5519-93BD-46D3-A60E-B9241E8C3056}"/>
              </a:ext>
            </a:extLst>
          </p:cNvPr>
          <p:cNvSpPr/>
          <p:nvPr/>
        </p:nvSpPr>
        <p:spPr>
          <a:xfrm>
            <a:off x="4431000" y="248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Ромб 28">
            <a:extLst>
              <a:ext uri="{FF2B5EF4-FFF2-40B4-BE49-F238E27FC236}">
                <a16:creationId xmlns:a16="http://schemas.microsoft.com/office/drawing/2014/main" id="{583DB2A4-C8EA-48BE-89DF-BB38D182188D}"/>
              </a:ext>
            </a:extLst>
          </p:cNvPr>
          <p:cNvSpPr/>
          <p:nvPr/>
        </p:nvSpPr>
        <p:spPr>
          <a:xfrm>
            <a:off x="4431000" y="347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Ромб 30">
            <a:extLst>
              <a:ext uri="{FF2B5EF4-FFF2-40B4-BE49-F238E27FC236}">
                <a16:creationId xmlns:a16="http://schemas.microsoft.com/office/drawing/2014/main" id="{94C8198E-5B39-4FF4-8C37-E5011ABD4969}"/>
              </a:ext>
            </a:extLst>
          </p:cNvPr>
          <p:cNvSpPr/>
          <p:nvPr/>
        </p:nvSpPr>
        <p:spPr>
          <a:xfrm>
            <a:off x="4431000" y="3919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Ромб 31">
            <a:extLst>
              <a:ext uri="{FF2B5EF4-FFF2-40B4-BE49-F238E27FC236}">
                <a16:creationId xmlns:a16="http://schemas.microsoft.com/office/drawing/2014/main" id="{B0D04843-3C14-4C28-A4D9-00E2EA68911A}"/>
              </a:ext>
            </a:extLst>
          </p:cNvPr>
          <p:cNvSpPr/>
          <p:nvPr/>
        </p:nvSpPr>
        <p:spPr>
          <a:xfrm>
            <a:off x="4431000" y="4279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D9E943-9BFD-4ABA-8FA4-25D1562BE5F1}"/>
              </a:ext>
            </a:extLst>
          </p:cNvPr>
          <p:cNvSpPr txBox="1"/>
          <p:nvPr/>
        </p:nvSpPr>
        <p:spPr>
          <a:xfrm>
            <a:off x="1373558" y="5051630"/>
            <a:ext cx="1026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bg1"/>
              </a:buClr>
            </a:pPr>
            <a:r>
              <a:rPr lang="ru-RU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Встроенный блок питания 24 В для питания приборов по токовой петле;</a:t>
            </a:r>
          </a:p>
          <a:p>
            <a:pPr algn="l">
              <a:buClr>
                <a:schemeClr val="bg1"/>
              </a:buClr>
            </a:pPr>
            <a:r>
              <a:rPr lang="ru-RU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Питание от встроенного литий-полимерного аккумулятора с возможностью работы до 12-ти часов без подзарядки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Ромб 45">
            <a:extLst>
              <a:ext uri="{FF2B5EF4-FFF2-40B4-BE49-F238E27FC236}">
                <a16:creationId xmlns:a16="http://schemas.microsoft.com/office/drawing/2014/main" id="{5B6A7FFF-593F-4BF0-A76F-EB03BA348A8A}"/>
              </a:ext>
            </a:extLst>
          </p:cNvPr>
          <p:cNvSpPr/>
          <p:nvPr/>
        </p:nvSpPr>
        <p:spPr>
          <a:xfrm>
            <a:off x="4431000" y="3064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91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FDB237A-95EF-4945-9573-A37889BE5B14}"/>
              </a:ext>
            </a:extLst>
          </p:cNvPr>
          <p:cNvGrpSpPr/>
          <p:nvPr/>
        </p:nvGrpSpPr>
        <p:grpSpPr>
          <a:xfrm>
            <a:off x="-5109000" y="1082274"/>
            <a:ext cx="37651208" cy="4371726"/>
            <a:chOff x="-5344208" y="-6135710"/>
            <a:chExt cx="37651208" cy="4371726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EB64D55E-E943-4EEA-8150-EBAD14CB2A87}"/>
                </a:ext>
              </a:extLst>
            </p:cNvPr>
            <p:cNvGrpSpPr/>
            <p:nvPr/>
          </p:nvGrpSpPr>
          <p:grpSpPr>
            <a:xfrm>
              <a:off x="-5344208" y="-5714805"/>
              <a:ext cx="4192480" cy="3950821"/>
              <a:chOff x="128014" y="1352620"/>
              <a:chExt cx="4192480" cy="3950821"/>
            </a:xfrm>
          </p:grpSpPr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6A4ACA99-1FE7-4F64-A2B2-2C8EB3CF4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014" y="1352620"/>
                <a:ext cx="2393311" cy="1827047"/>
              </a:xfrm>
              <a:prstGeom prst="rect">
                <a:avLst/>
              </a:prstGeom>
            </p:spPr>
          </p:pic>
          <p:pic>
            <p:nvPicPr>
              <p:cNvPr id="73" name="Picture 2" descr="Gallery Thumb">
                <a:extLst>
                  <a:ext uri="{FF2B5EF4-FFF2-40B4-BE49-F238E27FC236}">
                    <a16:creationId xmlns:a16="http://schemas.microsoft.com/office/drawing/2014/main" id="{F5851A10-BBE6-4087-B34B-A1F542773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94" y="2414441"/>
                <a:ext cx="2889000" cy="288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4D6A545F-F20E-43ED-924B-EEE3F0107283}"/>
                </a:ext>
              </a:extLst>
            </p:cNvPr>
            <p:cNvGrpSpPr/>
            <p:nvPr/>
          </p:nvGrpSpPr>
          <p:grpSpPr>
            <a:xfrm>
              <a:off x="0" y="-6135710"/>
              <a:ext cx="22811161" cy="3562009"/>
              <a:chOff x="294839" y="1293955"/>
              <a:chExt cx="22811161" cy="3562009"/>
            </a:xfrm>
          </p:grpSpPr>
          <p:pic>
            <p:nvPicPr>
              <p:cNvPr id="66" name="Picture 6" descr="C:\Users\goncharova\Desktop\ГИК\ИМ.png">
                <a:extLst>
                  <a:ext uri="{FF2B5EF4-FFF2-40B4-BE49-F238E27FC236}">
                    <a16:creationId xmlns:a16="http://schemas.microsoft.com/office/drawing/2014/main" id="{868AD6F7-695A-4DF1-B7C3-7E57A7EB5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105020">
                <a:off x="796739" y="1380705"/>
                <a:ext cx="2858960" cy="223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7" descr="C:\Users\goncharova\Desktop\ГИК\Рендеры\2.png">
                <a:extLst>
                  <a:ext uri="{FF2B5EF4-FFF2-40B4-BE49-F238E27FC236}">
                    <a16:creationId xmlns:a16="http://schemas.microsoft.com/office/drawing/2014/main" id="{9CDFDC52-AC43-4071-BFBC-7105C7A51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128">
                <a:off x="294839" y="3390227"/>
                <a:ext cx="3318879" cy="1265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Рисунок 67" descr="1.png">
                <a:extLst>
                  <a:ext uri="{FF2B5EF4-FFF2-40B4-BE49-F238E27FC236}">
                    <a16:creationId xmlns:a16="http://schemas.microsoft.com/office/drawing/2014/main" id="{80C09444-8A15-4AFE-9EAB-9D9CECD57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17209" y="1714860"/>
                <a:ext cx="5406900" cy="2851292"/>
              </a:xfrm>
              <a:prstGeom prst="rect">
                <a:avLst/>
              </a:prstGeom>
            </p:spPr>
          </p:pic>
          <p:pic>
            <p:nvPicPr>
              <p:cNvPr id="69" name="Picture 14" descr="https://www.metr-k.ru/images/products/metrology/pressure/pump/PR9144/2.png">
                <a:extLst>
                  <a:ext uri="{FF2B5EF4-FFF2-40B4-BE49-F238E27FC236}">
                    <a16:creationId xmlns:a16="http://schemas.microsoft.com/office/drawing/2014/main" id="{7861610C-2008-4FB3-96C6-BB0EE103AB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7421" y="1293955"/>
                <a:ext cx="4444478" cy="356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2E28A80D-6A40-4A52-ADAA-156032FBB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2021" y="1556754"/>
                <a:ext cx="4008979" cy="3097564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886754C5-F827-427A-9FBB-0DE5ADE19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1522" y="1824579"/>
                <a:ext cx="4444478" cy="2500759"/>
              </a:xfrm>
              <a:prstGeom prst="rect">
                <a:avLst/>
              </a:prstGeom>
            </p:spPr>
          </p:pic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BFBE259-8FF4-478A-84B9-3F50F6C09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0" y="-5504911"/>
              <a:ext cx="4371104" cy="2459475"/>
            </a:xfrm>
            <a:prstGeom prst="rect">
              <a:avLst/>
            </a:prstGeom>
          </p:spPr>
        </p:pic>
        <p:pic>
          <p:nvPicPr>
            <p:cNvPr id="65" name="Picture 4" descr="C:\Users\isitnikov\Desktop\Каталог\jc-techno\общий_МК.png">
              <a:extLst>
                <a:ext uri="{FF2B5EF4-FFF2-40B4-BE49-F238E27FC236}">
                  <a16:creationId xmlns:a16="http://schemas.microsoft.com/office/drawing/2014/main" id="{BABF561D-A343-47D7-8AD6-19D0D4124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000" y="-6135710"/>
              <a:ext cx="5151000" cy="374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568CB5-C599-FBEF-E175-3B5606BAC4C4}"/>
              </a:ext>
            </a:extLst>
          </p:cNvPr>
          <p:cNvSpPr/>
          <p:nvPr/>
        </p:nvSpPr>
        <p:spPr>
          <a:xfrm rot="10800000">
            <a:off x="4596705" y="443442"/>
            <a:ext cx="7588591" cy="5332284"/>
          </a:xfrm>
          <a:prstGeom prst="rect">
            <a:avLst/>
          </a:prstGeom>
          <a:gradFill flip="none" rotWithShape="1">
            <a:gsLst>
              <a:gs pos="85000">
                <a:srgbClr val="55A839">
                  <a:alpha val="77000"/>
                </a:srgbClr>
              </a:gs>
              <a:gs pos="0">
                <a:srgbClr val="55A839"/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5FD84C-01F1-DF5E-19FD-B7C9DDB9CE65}"/>
              </a:ext>
            </a:extLst>
          </p:cNvPr>
          <p:cNvSpPr/>
          <p:nvPr/>
        </p:nvSpPr>
        <p:spPr>
          <a:xfrm>
            <a:off x="-1937785" y="-1815724"/>
            <a:ext cx="15795000" cy="3351802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73D6B1C-F79F-5CF9-87F8-11CF1EDB21BA}"/>
              </a:ext>
            </a:extLst>
          </p:cNvPr>
          <p:cNvSpPr/>
          <p:nvPr/>
        </p:nvSpPr>
        <p:spPr>
          <a:xfrm>
            <a:off x="-1733552" y="5264563"/>
            <a:ext cx="15795000" cy="2439438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79" y="131892"/>
            <a:ext cx="9821072" cy="855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ГИДРАВЛИЧЕСКИЙ КОНТРОЛЛЕР </a:t>
            </a:r>
            <a:r>
              <a:rPr lang="ru-RU" dirty="0"/>
              <a:t>ГИК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A93BAE-83E5-4BC4-9433-49F5D654AB47}"/>
              </a:ext>
            </a:extLst>
          </p:cNvPr>
          <p:cNvSpPr txBox="1"/>
          <p:nvPr/>
        </p:nvSpPr>
        <p:spPr>
          <a:xfrm>
            <a:off x="4744903" y="1404000"/>
            <a:ext cx="736653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Автоматическое, автоматизированное, 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ручное задание давления с панели прибора и ПО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Диапазон давления 0 ... 30, 0..60, 0…62 МПа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Погрешность:  ±0,02; 0,05; 0,1 % ВПИ</a:t>
            </a:r>
          </a:p>
          <a:p>
            <a:pPr algn="l"/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 Скорость регулирования: 0,4 … 4 МПа/с</a:t>
            </a:r>
          </a:p>
          <a:p>
            <a:pPr algn="l"/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 Нестабильность: ±0,005% ВПИ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среда: масло, вода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Габаритные размеры (</a:t>
            </a:r>
            <a:r>
              <a:rPr lang="ru-RU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ДхШхВ</a:t>
            </a: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), масса: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- интерфейсный модуль 250х310х200 мм, 1,5 кг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300" b="1" dirty="0">
                <a:latin typeface="Calibri" panose="020F0502020204030204" pitchFamily="34" charset="0"/>
                <a:cs typeface="Calibri" panose="020F0502020204030204" pitchFamily="34" charset="0"/>
              </a:rPr>
              <a:t>- силовой блок 1000х300х300 мм, 50 кг</a:t>
            </a:r>
          </a:p>
        </p:txBody>
      </p:sp>
      <p:sp>
        <p:nvSpPr>
          <p:cNvPr id="18" name="Ромб 17">
            <a:extLst>
              <a:ext uri="{FF2B5EF4-FFF2-40B4-BE49-F238E27FC236}">
                <a16:creationId xmlns:a16="http://schemas.microsoft.com/office/drawing/2014/main" id="{CED3F002-CB2D-44B6-A91A-027C54CC35EB}"/>
              </a:ext>
            </a:extLst>
          </p:cNvPr>
          <p:cNvSpPr/>
          <p:nvPr/>
        </p:nvSpPr>
        <p:spPr>
          <a:xfrm>
            <a:off x="4573112" y="1643255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Ромб 26">
            <a:extLst>
              <a:ext uri="{FF2B5EF4-FFF2-40B4-BE49-F238E27FC236}">
                <a16:creationId xmlns:a16="http://schemas.microsoft.com/office/drawing/2014/main" id="{9C0F5519-93BD-46D3-A60E-B9241E8C3056}"/>
              </a:ext>
            </a:extLst>
          </p:cNvPr>
          <p:cNvSpPr/>
          <p:nvPr/>
        </p:nvSpPr>
        <p:spPr>
          <a:xfrm>
            <a:off x="4573110" y="2433197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Ромб 27">
            <a:extLst>
              <a:ext uri="{FF2B5EF4-FFF2-40B4-BE49-F238E27FC236}">
                <a16:creationId xmlns:a16="http://schemas.microsoft.com/office/drawing/2014/main" id="{B7FC6B4F-C974-493D-900F-DA88AF8AF13B}"/>
              </a:ext>
            </a:extLst>
          </p:cNvPr>
          <p:cNvSpPr/>
          <p:nvPr/>
        </p:nvSpPr>
        <p:spPr>
          <a:xfrm>
            <a:off x="4573110" y="2828168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Ромб 28">
            <a:extLst>
              <a:ext uri="{FF2B5EF4-FFF2-40B4-BE49-F238E27FC236}">
                <a16:creationId xmlns:a16="http://schemas.microsoft.com/office/drawing/2014/main" id="{583DB2A4-C8EA-48BE-89DF-BB38D182188D}"/>
              </a:ext>
            </a:extLst>
          </p:cNvPr>
          <p:cNvSpPr/>
          <p:nvPr/>
        </p:nvSpPr>
        <p:spPr>
          <a:xfrm>
            <a:off x="4573110" y="322313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Ромб 30">
            <a:extLst>
              <a:ext uri="{FF2B5EF4-FFF2-40B4-BE49-F238E27FC236}">
                <a16:creationId xmlns:a16="http://schemas.microsoft.com/office/drawing/2014/main" id="{94C8198E-5B39-4FF4-8C37-E5011ABD4969}"/>
              </a:ext>
            </a:extLst>
          </p:cNvPr>
          <p:cNvSpPr/>
          <p:nvPr/>
        </p:nvSpPr>
        <p:spPr>
          <a:xfrm>
            <a:off x="4565234" y="361811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Ромб 31">
            <a:extLst>
              <a:ext uri="{FF2B5EF4-FFF2-40B4-BE49-F238E27FC236}">
                <a16:creationId xmlns:a16="http://schemas.microsoft.com/office/drawing/2014/main" id="{B0D04843-3C14-4C28-A4D9-00E2EA68911A}"/>
              </a:ext>
            </a:extLst>
          </p:cNvPr>
          <p:cNvSpPr/>
          <p:nvPr/>
        </p:nvSpPr>
        <p:spPr>
          <a:xfrm>
            <a:off x="4587997" y="401307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D9E943-9BFD-4ABA-8FA4-25D1562BE5F1}"/>
              </a:ext>
            </a:extLst>
          </p:cNvPr>
          <p:cNvSpPr txBox="1"/>
          <p:nvPr/>
        </p:nvSpPr>
        <p:spPr>
          <a:xfrm>
            <a:off x="1073532" y="5430670"/>
            <a:ext cx="1026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540000"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Гидравлический интеллектуальный контроллер давления (ГИК) предназначен для автоматизированной поверки и калибровки одного или нескольких приборов измерения давления с верхним пределом измерения до 62 МПа.</a:t>
            </a:r>
          </a:p>
        </p:txBody>
      </p:sp>
    </p:spTree>
    <p:extLst>
      <p:ext uri="{BB962C8B-B14F-4D97-AF65-F5344CB8AC3E}">
        <p14:creationId xmlns:p14="http://schemas.microsoft.com/office/powerpoint/2010/main" val="250120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03FF3F7-70A0-415D-B5EF-0935EEDC33CA}"/>
              </a:ext>
            </a:extLst>
          </p:cNvPr>
          <p:cNvGrpSpPr/>
          <p:nvPr/>
        </p:nvGrpSpPr>
        <p:grpSpPr>
          <a:xfrm>
            <a:off x="-10059000" y="1084716"/>
            <a:ext cx="37651208" cy="4290726"/>
            <a:chOff x="-5344208" y="-6135710"/>
            <a:chExt cx="37651208" cy="4290726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37561F01-929A-4CA6-BFCB-F8ECD3227A33}"/>
                </a:ext>
              </a:extLst>
            </p:cNvPr>
            <p:cNvGrpSpPr/>
            <p:nvPr/>
          </p:nvGrpSpPr>
          <p:grpSpPr>
            <a:xfrm>
              <a:off x="-5344208" y="-5813984"/>
              <a:ext cx="4192480" cy="3969000"/>
              <a:chOff x="128014" y="1253441"/>
              <a:chExt cx="4192480" cy="3969000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440D041D-B158-473A-A9F2-51ECDAA7A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014" y="1253441"/>
                <a:ext cx="2393311" cy="1827047"/>
              </a:xfrm>
              <a:prstGeom prst="rect">
                <a:avLst/>
              </a:prstGeom>
            </p:spPr>
          </p:pic>
          <p:pic>
            <p:nvPicPr>
              <p:cNvPr id="40" name="Picture 2" descr="Gallery Thumb">
                <a:extLst>
                  <a:ext uri="{FF2B5EF4-FFF2-40B4-BE49-F238E27FC236}">
                    <a16:creationId xmlns:a16="http://schemas.microsoft.com/office/drawing/2014/main" id="{7463D96F-B036-4666-B2DB-64C235F82E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94" y="2333441"/>
                <a:ext cx="2889000" cy="288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C5605565-2C7A-4B15-8565-9900BEDFCAFF}"/>
                </a:ext>
              </a:extLst>
            </p:cNvPr>
            <p:cNvGrpSpPr/>
            <p:nvPr/>
          </p:nvGrpSpPr>
          <p:grpSpPr>
            <a:xfrm>
              <a:off x="0" y="-6135710"/>
              <a:ext cx="22811161" cy="3562009"/>
              <a:chOff x="294839" y="1293955"/>
              <a:chExt cx="22811161" cy="3562009"/>
            </a:xfrm>
          </p:grpSpPr>
          <p:pic>
            <p:nvPicPr>
              <p:cNvPr id="32" name="Picture 6" descr="C:\Users\goncharova\Desktop\ГИК\ИМ.png">
                <a:extLst>
                  <a:ext uri="{FF2B5EF4-FFF2-40B4-BE49-F238E27FC236}">
                    <a16:creationId xmlns:a16="http://schemas.microsoft.com/office/drawing/2014/main" id="{3DCE9B7B-ED5B-4E6D-8F76-7B56925F88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105020">
                <a:off x="796739" y="1380705"/>
                <a:ext cx="2858960" cy="223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7" descr="C:\Users\goncharova\Desktop\ГИК\Рендеры\2.png">
                <a:extLst>
                  <a:ext uri="{FF2B5EF4-FFF2-40B4-BE49-F238E27FC236}">
                    <a16:creationId xmlns:a16="http://schemas.microsoft.com/office/drawing/2014/main" id="{CC5A22F1-4822-47D4-AEA2-E5472BB5E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128">
                <a:off x="294839" y="3390227"/>
                <a:ext cx="3318879" cy="1265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Рисунок 34" descr="1.png">
                <a:extLst>
                  <a:ext uri="{FF2B5EF4-FFF2-40B4-BE49-F238E27FC236}">
                    <a16:creationId xmlns:a16="http://schemas.microsoft.com/office/drawing/2014/main" id="{26E8572C-E26C-4B77-998D-3D534B752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17209" y="1714860"/>
                <a:ext cx="5406900" cy="2851292"/>
              </a:xfrm>
              <a:prstGeom prst="rect">
                <a:avLst/>
              </a:prstGeom>
            </p:spPr>
          </p:pic>
          <p:pic>
            <p:nvPicPr>
              <p:cNvPr id="36" name="Picture 14" descr="https://www.metr-k.ru/images/products/metrology/pressure/pump/PR9144/2.png">
                <a:extLst>
                  <a:ext uri="{FF2B5EF4-FFF2-40B4-BE49-F238E27FC236}">
                    <a16:creationId xmlns:a16="http://schemas.microsoft.com/office/drawing/2014/main" id="{2D0BEE66-EB03-4E3D-99C4-0BA22A0092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7421" y="1293955"/>
                <a:ext cx="4444478" cy="356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BA58D5D5-9E12-4542-9E32-93D1FDB42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2021" y="1556754"/>
                <a:ext cx="4008979" cy="3097564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6A7E03DD-2321-4DB2-B899-661AC0DC2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1522" y="1824579"/>
                <a:ext cx="4444478" cy="2500759"/>
              </a:xfrm>
              <a:prstGeom prst="rect">
                <a:avLst/>
              </a:prstGeom>
            </p:spPr>
          </p:pic>
        </p:grp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ED48B2E-5035-49B5-8A44-9B11D1A6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0" y="-5504911"/>
              <a:ext cx="4371104" cy="2459475"/>
            </a:xfrm>
            <a:prstGeom prst="rect">
              <a:avLst/>
            </a:prstGeom>
          </p:spPr>
        </p:pic>
        <p:pic>
          <p:nvPicPr>
            <p:cNvPr id="31" name="Picture 4" descr="C:\Users\isitnikov\Desktop\Каталог\jc-techno\общий_МК.png">
              <a:extLst>
                <a:ext uri="{FF2B5EF4-FFF2-40B4-BE49-F238E27FC236}">
                  <a16:creationId xmlns:a16="http://schemas.microsoft.com/office/drawing/2014/main" id="{672B5CCD-A3E3-4B44-8CAE-AE42432D3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000" y="-6135710"/>
              <a:ext cx="5151000" cy="374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568CB5-C599-FBEF-E175-3B5606BAC4C4}"/>
              </a:ext>
            </a:extLst>
          </p:cNvPr>
          <p:cNvSpPr/>
          <p:nvPr/>
        </p:nvSpPr>
        <p:spPr>
          <a:xfrm rot="10800000">
            <a:off x="4596706" y="443442"/>
            <a:ext cx="7588591" cy="5040000"/>
          </a:xfrm>
          <a:prstGeom prst="rect">
            <a:avLst/>
          </a:prstGeom>
          <a:gradFill flip="none" rotWithShape="1">
            <a:gsLst>
              <a:gs pos="80000">
                <a:srgbClr val="55A839">
                  <a:alpha val="80000"/>
                </a:srgbClr>
              </a:gs>
              <a:gs pos="0">
                <a:srgbClr val="55A839"/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5FD84C-01F1-DF5E-19FD-B7C9DDB9CE65}"/>
              </a:ext>
            </a:extLst>
          </p:cNvPr>
          <p:cNvSpPr/>
          <p:nvPr/>
        </p:nvSpPr>
        <p:spPr>
          <a:xfrm>
            <a:off x="-1937785" y="-1815724"/>
            <a:ext cx="15795000" cy="3351802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73D6B1C-F79F-5CF9-87F8-11CF1EDB21BA}"/>
              </a:ext>
            </a:extLst>
          </p:cNvPr>
          <p:cNvSpPr/>
          <p:nvPr/>
        </p:nvSpPr>
        <p:spPr>
          <a:xfrm>
            <a:off x="-1878280" y="4524107"/>
            <a:ext cx="15795000" cy="3228123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0" y="234000"/>
            <a:ext cx="9450000" cy="855000"/>
          </a:xfrm>
        </p:spPr>
        <p:txBody>
          <a:bodyPr>
            <a:normAutofit fontScale="90000"/>
          </a:bodyPr>
          <a:lstStyle/>
          <a:p>
            <a:r>
              <a:rPr lang="ru-RU" sz="5300" dirty="0"/>
              <a:t>ГИДРАВЛИЧЕСКИЙ ПРЕСС </a:t>
            </a:r>
            <a:br>
              <a:rPr lang="ru-RU" sz="5300" dirty="0"/>
            </a:br>
            <a:r>
              <a:rPr lang="ru-RU" sz="5300" dirty="0">
                <a:solidFill>
                  <a:schemeClr val="tx1"/>
                </a:solidFill>
              </a:rPr>
              <a:t>МК-70-ПГ, МК-100-ПГ</a:t>
            </a:r>
            <a:r>
              <a:rPr lang="ru-RU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5E486-3064-0816-FDF5-AA01491C8391}"/>
              </a:ext>
            </a:extLst>
          </p:cNvPr>
          <p:cNvSpPr txBox="1"/>
          <p:nvPr/>
        </p:nvSpPr>
        <p:spPr>
          <a:xfrm>
            <a:off x="4744902" y="1513214"/>
            <a:ext cx="797722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Диапазон рабочего давления 0 .. 70, 0…100 МПа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Количество выходных портов 3 шт.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Объём рабочей жидкости 120мл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среда вода (спирт, масло по запросу)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Габаритные размеры (</a:t>
            </a: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ДхШхВ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) 452х345х181 мм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Масса 16кг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Быстрое и легкое задание давления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D6CA0-A16C-BC29-97CF-5E0E71910F27}"/>
              </a:ext>
            </a:extLst>
          </p:cNvPr>
          <p:cNvSpPr txBox="1"/>
          <p:nvPr/>
        </p:nvSpPr>
        <p:spPr>
          <a:xfrm>
            <a:off x="1227171" y="4849602"/>
            <a:ext cx="1026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540000"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Гидравлический пресс сравнительной калибровки предназначен для воспроизведения избыточного давления. Применяется в качестве ручного задатчика давления во время проведения работ по поверке или калибровке средств измерения.</a:t>
            </a:r>
          </a:p>
        </p:txBody>
      </p:sp>
      <p:sp>
        <p:nvSpPr>
          <p:cNvPr id="4" name="Ромб 3">
            <a:extLst>
              <a:ext uri="{FF2B5EF4-FFF2-40B4-BE49-F238E27FC236}">
                <a16:creationId xmlns:a16="http://schemas.microsoft.com/office/drawing/2014/main" id="{50BDDA17-C8C1-2677-FFF9-E08E57AF42AD}"/>
              </a:ext>
            </a:extLst>
          </p:cNvPr>
          <p:cNvSpPr/>
          <p:nvPr/>
        </p:nvSpPr>
        <p:spPr>
          <a:xfrm>
            <a:off x="4573112" y="1643255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омб 4">
            <a:extLst>
              <a:ext uri="{FF2B5EF4-FFF2-40B4-BE49-F238E27FC236}">
                <a16:creationId xmlns:a16="http://schemas.microsoft.com/office/drawing/2014/main" id="{75A12588-0B6B-5477-F306-934D33B8170A}"/>
              </a:ext>
            </a:extLst>
          </p:cNvPr>
          <p:cNvSpPr/>
          <p:nvPr/>
        </p:nvSpPr>
        <p:spPr>
          <a:xfrm>
            <a:off x="4573111" y="2038226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0B5BEE4F-34D8-7D0B-C173-3E13D76C93A6}"/>
              </a:ext>
            </a:extLst>
          </p:cNvPr>
          <p:cNvSpPr/>
          <p:nvPr/>
        </p:nvSpPr>
        <p:spPr>
          <a:xfrm>
            <a:off x="4573110" y="2433197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2F14DD54-1AA2-3C3B-665C-0B5B73D37F2C}"/>
              </a:ext>
            </a:extLst>
          </p:cNvPr>
          <p:cNvSpPr/>
          <p:nvPr/>
        </p:nvSpPr>
        <p:spPr>
          <a:xfrm>
            <a:off x="4573110" y="2828168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6EC358B3-BF28-7F0C-90E0-E8CDECF04B1B}"/>
              </a:ext>
            </a:extLst>
          </p:cNvPr>
          <p:cNvSpPr/>
          <p:nvPr/>
        </p:nvSpPr>
        <p:spPr>
          <a:xfrm>
            <a:off x="4573110" y="322313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57CC2977-A931-A4AD-A82A-0E7A7F2226AE}"/>
              </a:ext>
            </a:extLst>
          </p:cNvPr>
          <p:cNvSpPr/>
          <p:nvPr/>
        </p:nvSpPr>
        <p:spPr>
          <a:xfrm>
            <a:off x="4565234" y="361811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4664D3E6-0DF5-A318-A788-C2D4562E6944}"/>
              </a:ext>
            </a:extLst>
          </p:cNvPr>
          <p:cNvSpPr/>
          <p:nvPr/>
        </p:nvSpPr>
        <p:spPr>
          <a:xfrm>
            <a:off x="4587997" y="401307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0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AF59FF-96A3-433E-9E09-98FFB97B7543}"/>
              </a:ext>
            </a:extLst>
          </p:cNvPr>
          <p:cNvGrpSpPr/>
          <p:nvPr/>
        </p:nvGrpSpPr>
        <p:grpSpPr>
          <a:xfrm>
            <a:off x="-14694000" y="1082274"/>
            <a:ext cx="37651208" cy="4290726"/>
            <a:chOff x="-5344208" y="-6135710"/>
            <a:chExt cx="37651208" cy="4290726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2517F6F0-6625-44F9-9D45-987462AD0E72}"/>
                </a:ext>
              </a:extLst>
            </p:cNvPr>
            <p:cNvGrpSpPr/>
            <p:nvPr/>
          </p:nvGrpSpPr>
          <p:grpSpPr>
            <a:xfrm>
              <a:off x="-5344208" y="-5813984"/>
              <a:ext cx="4192480" cy="3969000"/>
              <a:chOff x="128014" y="1253441"/>
              <a:chExt cx="4192480" cy="3969000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818AB584-7E5F-4F84-BE51-70AA9A5F3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014" y="1253441"/>
                <a:ext cx="2393311" cy="1827047"/>
              </a:xfrm>
              <a:prstGeom prst="rect">
                <a:avLst/>
              </a:prstGeom>
            </p:spPr>
          </p:pic>
          <p:pic>
            <p:nvPicPr>
              <p:cNvPr id="40" name="Picture 2" descr="Gallery Thumb">
                <a:extLst>
                  <a:ext uri="{FF2B5EF4-FFF2-40B4-BE49-F238E27FC236}">
                    <a16:creationId xmlns:a16="http://schemas.microsoft.com/office/drawing/2014/main" id="{A95925DD-801B-4DC0-B3B0-BC48DBE515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94" y="2333441"/>
                <a:ext cx="2889000" cy="288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FF5A2AFB-B7AE-44FA-AFA8-47C17BCDDA2A}"/>
                </a:ext>
              </a:extLst>
            </p:cNvPr>
            <p:cNvGrpSpPr/>
            <p:nvPr/>
          </p:nvGrpSpPr>
          <p:grpSpPr>
            <a:xfrm>
              <a:off x="0" y="-6135710"/>
              <a:ext cx="22811161" cy="3562009"/>
              <a:chOff x="294839" y="1293955"/>
              <a:chExt cx="22811161" cy="3562009"/>
            </a:xfrm>
          </p:grpSpPr>
          <p:pic>
            <p:nvPicPr>
              <p:cNvPr id="32" name="Picture 6" descr="C:\Users\goncharova\Desktop\ГИК\ИМ.png">
                <a:extLst>
                  <a:ext uri="{FF2B5EF4-FFF2-40B4-BE49-F238E27FC236}">
                    <a16:creationId xmlns:a16="http://schemas.microsoft.com/office/drawing/2014/main" id="{C01FB2F7-9016-45A9-A162-C49AEC54FB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105020">
                <a:off x="796739" y="1380705"/>
                <a:ext cx="2858960" cy="223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7" descr="C:\Users\goncharova\Desktop\ГИК\Рендеры\2.png">
                <a:extLst>
                  <a:ext uri="{FF2B5EF4-FFF2-40B4-BE49-F238E27FC236}">
                    <a16:creationId xmlns:a16="http://schemas.microsoft.com/office/drawing/2014/main" id="{4A4FEE55-7C44-436C-9793-487C214772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128">
                <a:off x="294839" y="3390227"/>
                <a:ext cx="3318879" cy="1265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Рисунок 34" descr="1.png">
                <a:extLst>
                  <a:ext uri="{FF2B5EF4-FFF2-40B4-BE49-F238E27FC236}">
                    <a16:creationId xmlns:a16="http://schemas.microsoft.com/office/drawing/2014/main" id="{BCD9F171-6CB4-4613-A123-9859C3773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17209" y="1714860"/>
                <a:ext cx="5406900" cy="2851292"/>
              </a:xfrm>
              <a:prstGeom prst="rect">
                <a:avLst/>
              </a:prstGeom>
            </p:spPr>
          </p:pic>
          <p:pic>
            <p:nvPicPr>
              <p:cNvPr id="36" name="Picture 14" descr="https://www.metr-k.ru/images/products/metrology/pressure/pump/PR9144/2.png">
                <a:extLst>
                  <a:ext uri="{FF2B5EF4-FFF2-40B4-BE49-F238E27FC236}">
                    <a16:creationId xmlns:a16="http://schemas.microsoft.com/office/drawing/2014/main" id="{F79D6E4B-8C91-4C12-892F-D2B9BA5DCC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7421" y="1293955"/>
                <a:ext cx="4444478" cy="356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A252AB7D-F5F7-4EA4-B233-3DB890BBD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2021" y="1556754"/>
                <a:ext cx="4008979" cy="3097564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9A3E8743-A972-4F32-B3CF-D09CFAD51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1522" y="1824579"/>
                <a:ext cx="4444478" cy="2500759"/>
              </a:xfrm>
              <a:prstGeom prst="rect">
                <a:avLst/>
              </a:prstGeom>
            </p:spPr>
          </p:pic>
        </p:grp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7B282F9-A45E-400C-9237-36FC4019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0" y="-5504911"/>
              <a:ext cx="4371104" cy="2459475"/>
            </a:xfrm>
            <a:prstGeom prst="rect">
              <a:avLst/>
            </a:prstGeom>
          </p:spPr>
        </p:pic>
        <p:pic>
          <p:nvPicPr>
            <p:cNvPr id="31" name="Picture 4" descr="C:\Users\isitnikov\Desktop\Каталог\jc-techno\общий_МК.png">
              <a:extLst>
                <a:ext uri="{FF2B5EF4-FFF2-40B4-BE49-F238E27FC236}">
                  <a16:creationId xmlns:a16="http://schemas.microsoft.com/office/drawing/2014/main" id="{59FCD92D-391F-4DA6-A091-762869536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000" y="-6135710"/>
              <a:ext cx="5151000" cy="374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568CB5-C599-FBEF-E175-3B5606BAC4C4}"/>
              </a:ext>
            </a:extLst>
          </p:cNvPr>
          <p:cNvSpPr/>
          <p:nvPr/>
        </p:nvSpPr>
        <p:spPr>
          <a:xfrm rot="10800000">
            <a:off x="4627409" y="443442"/>
            <a:ext cx="7588591" cy="5040000"/>
          </a:xfrm>
          <a:prstGeom prst="rect">
            <a:avLst/>
          </a:prstGeom>
          <a:gradFill flip="none" rotWithShape="1">
            <a:gsLst>
              <a:gs pos="80000">
                <a:srgbClr val="55A839">
                  <a:alpha val="80000"/>
                </a:srgbClr>
              </a:gs>
              <a:gs pos="0">
                <a:srgbClr val="55A839"/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5FD84C-01F1-DF5E-19FD-B7C9DDB9CE65}"/>
              </a:ext>
            </a:extLst>
          </p:cNvPr>
          <p:cNvSpPr/>
          <p:nvPr/>
        </p:nvSpPr>
        <p:spPr>
          <a:xfrm>
            <a:off x="-1937785" y="-1815724"/>
            <a:ext cx="15795000" cy="3351802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73D6B1C-F79F-5CF9-87F8-11CF1EDB21BA}"/>
              </a:ext>
            </a:extLst>
          </p:cNvPr>
          <p:cNvSpPr/>
          <p:nvPr/>
        </p:nvSpPr>
        <p:spPr>
          <a:xfrm>
            <a:off x="-1878280" y="4524107"/>
            <a:ext cx="15795000" cy="3228123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00" y="124546"/>
            <a:ext cx="11475000" cy="855000"/>
          </a:xfrm>
        </p:spPr>
        <p:txBody>
          <a:bodyPr>
            <a:normAutofit fontScale="90000"/>
          </a:bodyPr>
          <a:lstStyle/>
          <a:p>
            <a:r>
              <a:rPr lang="ru-RU" sz="5300" dirty="0"/>
              <a:t>ГИДРАВЛИЧЕСКАЯ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5300" dirty="0"/>
              <a:t>РУЧНАЯ ПОМПА </a:t>
            </a:r>
            <a:r>
              <a:rPr lang="ru-RU" sz="5300" dirty="0">
                <a:solidFill>
                  <a:schemeClr val="tx1"/>
                </a:solidFill>
              </a:rPr>
              <a:t>ПР9144С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5E486-3064-0816-FDF5-AA01491C8391}"/>
              </a:ext>
            </a:extLst>
          </p:cNvPr>
          <p:cNvSpPr txBox="1"/>
          <p:nvPr/>
        </p:nvSpPr>
        <p:spPr>
          <a:xfrm>
            <a:off x="4892999" y="1739015"/>
            <a:ext cx="7977223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Воспроизводимое давление -0,08 ... 280 МПа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Разрешение 0,1 кПа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Кол-во выходных портов 3 шт.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Резьба выходных портов М20х1,5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Габаритные размеры (</a:t>
            </a: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ДхШхВ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) 500 х 300 х 260 мм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Масса 14кг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D6CA0-A16C-BC29-97CF-5E0E71910F27}"/>
              </a:ext>
            </a:extLst>
          </p:cNvPr>
          <p:cNvSpPr txBox="1"/>
          <p:nvPr/>
        </p:nvSpPr>
        <p:spPr>
          <a:xfrm>
            <a:off x="1101000" y="4885428"/>
            <a:ext cx="1026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540000"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Пневматическая помпа предназначена для воспроизведения избыточного давления и давления разряжения. Применяется в качестве ручного задатчика давления во время проведения работ по поверке или калибровке средств измерения давления</a:t>
            </a:r>
          </a:p>
        </p:txBody>
      </p:sp>
      <p:sp>
        <p:nvSpPr>
          <p:cNvPr id="4" name="Ромб 3">
            <a:extLst>
              <a:ext uri="{FF2B5EF4-FFF2-40B4-BE49-F238E27FC236}">
                <a16:creationId xmlns:a16="http://schemas.microsoft.com/office/drawing/2014/main" id="{50BDDA17-C8C1-2677-FFF9-E08E57AF42AD}"/>
              </a:ext>
            </a:extLst>
          </p:cNvPr>
          <p:cNvSpPr/>
          <p:nvPr/>
        </p:nvSpPr>
        <p:spPr>
          <a:xfrm>
            <a:off x="4573112" y="185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омб 4">
            <a:extLst>
              <a:ext uri="{FF2B5EF4-FFF2-40B4-BE49-F238E27FC236}">
                <a16:creationId xmlns:a16="http://schemas.microsoft.com/office/drawing/2014/main" id="{75A12588-0B6B-5477-F306-934D33B8170A}"/>
              </a:ext>
            </a:extLst>
          </p:cNvPr>
          <p:cNvSpPr/>
          <p:nvPr/>
        </p:nvSpPr>
        <p:spPr>
          <a:xfrm>
            <a:off x="4573111" y="2248971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0B5BEE4F-34D8-7D0B-C173-3E13D76C93A6}"/>
              </a:ext>
            </a:extLst>
          </p:cNvPr>
          <p:cNvSpPr/>
          <p:nvPr/>
        </p:nvSpPr>
        <p:spPr>
          <a:xfrm>
            <a:off x="4573110" y="2643942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2F14DD54-1AA2-3C3B-665C-0B5B73D37F2C}"/>
              </a:ext>
            </a:extLst>
          </p:cNvPr>
          <p:cNvSpPr/>
          <p:nvPr/>
        </p:nvSpPr>
        <p:spPr>
          <a:xfrm>
            <a:off x="4573110" y="3038913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6EC358B3-BF28-7F0C-90E0-E8CDECF04B1B}"/>
              </a:ext>
            </a:extLst>
          </p:cNvPr>
          <p:cNvSpPr/>
          <p:nvPr/>
        </p:nvSpPr>
        <p:spPr>
          <a:xfrm>
            <a:off x="4573110" y="3433884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57CC2977-A931-A4AD-A82A-0E7A7F2226AE}"/>
              </a:ext>
            </a:extLst>
          </p:cNvPr>
          <p:cNvSpPr/>
          <p:nvPr/>
        </p:nvSpPr>
        <p:spPr>
          <a:xfrm>
            <a:off x="4565234" y="3828855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4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43A25A9-D4AB-47A7-BAE6-63ABFBF94391}"/>
              </a:ext>
            </a:extLst>
          </p:cNvPr>
          <p:cNvGrpSpPr/>
          <p:nvPr/>
        </p:nvGrpSpPr>
        <p:grpSpPr>
          <a:xfrm>
            <a:off x="-19239000" y="1082274"/>
            <a:ext cx="37651208" cy="4290726"/>
            <a:chOff x="-5344208" y="-6135710"/>
            <a:chExt cx="37651208" cy="4290726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3DD18B7E-4654-41E0-BDD3-B0FFD437617C}"/>
                </a:ext>
              </a:extLst>
            </p:cNvPr>
            <p:cNvGrpSpPr/>
            <p:nvPr/>
          </p:nvGrpSpPr>
          <p:grpSpPr>
            <a:xfrm>
              <a:off x="-5344208" y="-5813984"/>
              <a:ext cx="4192480" cy="3969000"/>
              <a:chOff x="128014" y="1253441"/>
              <a:chExt cx="4192480" cy="3969000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8644007A-0CB2-42D7-8578-A1A1428FB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014" y="1253441"/>
                <a:ext cx="2393311" cy="1827047"/>
              </a:xfrm>
              <a:prstGeom prst="rect">
                <a:avLst/>
              </a:prstGeom>
            </p:spPr>
          </p:pic>
          <p:pic>
            <p:nvPicPr>
              <p:cNvPr id="40" name="Picture 2" descr="Gallery Thumb">
                <a:extLst>
                  <a:ext uri="{FF2B5EF4-FFF2-40B4-BE49-F238E27FC236}">
                    <a16:creationId xmlns:a16="http://schemas.microsoft.com/office/drawing/2014/main" id="{C6BDC92D-DE50-463F-83DE-10463756FD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94" y="2333441"/>
                <a:ext cx="2889000" cy="288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09F90CC0-5C71-4A2C-8A3F-5B2C2644B8B2}"/>
                </a:ext>
              </a:extLst>
            </p:cNvPr>
            <p:cNvGrpSpPr/>
            <p:nvPr/>
          </p:nvGrpSpPr>
          <p:grpSpPr>
            <a:xfrm>
              <a:off x="0" y="-6135710"/>
              <a:ext cx="22811161" cy="3562009"/>
              <a:chOff x="294839" y="1293955"/>
              <a:chExt cx="22811161" cy="3562009"/>
            </a:xfrm>
          </p:grpSpPr>
          <p:pic>
            <p:nvPicPr>
              <p:cNvPr id="32" name="Picture 6" descr="C:\Users\goncharova\Desktop\ГИК\ИМ.png">
                <a:extLst>
                  <a:ext uri="{FF2B5EF4-FFF2-40B4-BE49-F238E27FC236}">
                    <a16:creationId xmlns:a16="http://schemas.microsoft.com/office/drawing/2014/main" id="{EE4CFC96-2160-4F65-8347-CDD2A82091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105020">
                <a:off x="796739" y="1380705"/>
                <a:ext cx="2858960" cy="223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7" descr="C:\Users\goncharova\Desktop\ГИК\Рендеры\2.png">
                <a:extLst>
                  <a:ext uri="{FF2B5EF4-FFF2-40B4-BE49-F238E27FC236}">
                    <a16:creationId xmlns:a16="http://schemas.microsoft.com/office/drawing/2014/main" id="{7210F509-A8B9-4972-88E4-85BE696EC0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128">
                <a:off x="294839" y="3390227"/>
                <a:ext cx="3318879" cy="1265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Рисунок 34" descr="1.png">
                <a:extLst>
                  <a:ext uri="{FF2B5EF4-FFF2-40B4-BE49-F238E27FC236}">
                    <a16:creationId xmlns:a16="http://schemas.microsoft.com/office/drawing/2014/main" id="{1CB739FC-C230-4211-B7FD-94A7DBB9B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17209" y="1714860"/>
                <a:ext cx="5406900" cy="2851292"/>
              </a:xfrm>
              <a:prstGeom prst="rect">
                <a:avLst/>
              </a:prstGeom>
            </p:spPr>
          </p:pic>
          <p:pic>
            <p:nvPicPr>
              <p:cNvPr id="36" name="Picture 14" descr="https://www.metr-k.ru/images/products/metrology/pressure/pump/PR9144/2.png">
                <a:extLst>
                  <a:ext uri="{FF2B5EF4-FFF2-40B4-BE49-F238E27FC236}">
                    <a16:creationId xmlns:a16="http://schemas.microsoft.com/office/drawing/2014/main" id="{FD10EFE0-0CC5-4F4D-BE3E-FEF320B305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7421" y="1293955"/>
                <a:ext cx="4444478" cy="356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7CF6EE30-8FB0-449F-B97F-4D48BF0C9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2021" y="1556754"/>
                <a:ext cx="4008979" cy="3097564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3372893F-D7C5-4CE5-863E-E795A275C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1522" y="1824579"/>
                <a:ext cx="4444478" cy="2500759"/>
              </a:xfrm>
              <a:prstGeom prst="rect">
                <a:avLst/>
              </a:prstGeom>
            </p:spPr>
          </p:pic>
        </p:grp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B6227F3-84F8-4127-B8B2-6B638258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0" y="-5504911"/>
              <a:ext cx="4371104" cy="2459475"/>
            </a:xfrm>
            <a:prstGeom prst="rect">
              <a:avLst/>
            </a:prstGeom>
          </p:spPr>
        </p:pic>
        <p:pic>
          <p:nvPicPr>
            <p:cNvPr id="31" name="Picture 4" descr="C:\Users\isitnikov\Desktop\Каталог\jc-techno\общий_МК.png">
              <a:extLst>
                <a:ext uri="{FF2B5EF4-FFF2-40B4-BE49-F238E27FC236}">
                  <a16:creationId xmlns:a16="http://schemas.microsoft.com/office/drawing/2014/main" id="{00D2264A-45FC-4966-87EA-4A3228EF8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000" y="-6135710"/>
              <a:ext cx="5151000" cy="374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568CB5-C599-FBEF-E175-3B5606BAC4C4}"/>
              </a:ext>
            </a:extLst>
          </p:cNvPr>
          <p:cNvSpPr/>
          <p:nvPr/>
        </p:nvSpPr>
        <p:spPr>
          <a:xfrm rot="10800000">
            <a:off x="4603409" y="360851"/>
            <a:ext cx="7588591" cy="5040000"/>
          </a:xfrm>
          <a:prstGeom prst="rect">
            <a:avLst/>
          </a:prstGeom>
          <a:gradFill flip="none" rotWithShape="1">
            <a:gsLst>
              <a:gs pos="80000">
                <a:srgbClr val="55A839">
                  <a:alpha val="80000"/>
                </a:srgbClr>
              </a:gs>
              <a:gs pos="0">
                <a:srgbClr val="55A839"/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5FD84C-01F1-DF5E-19FD-B7C9DDB9CE65}"/>
              </a:ext>
            </a:extLst>
          </p:cNvPr>
          <p:cNvSpPr/>
          <p:nvPr/>
        </p:nvSpPr>
        <p:spPr>
          <a:xfrm>
            <a:off x="-1937785" y="-1815724"/>
            <a:ext cx="15795000" cy="3351802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73D6B1C-F79F-5CF9-87F8-11CF1EDB21BA}"/>
              </a:ext>
            </a:extLst>
          </p:cNvPr>
          <p:cNvSpPr/>
          <p:nvPr/>
        </p:nvSpPr>
        <p:spPr>
          <a:xfrm>
            <a:off x="-1878280" y="4524107"/>
            <a:ext cx="15795000" cy="3228123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46" y="234000"/>
            <a:ext cx="11493180" cy="855000"/>
          </a:xfrm>
        </p:spPr>
        <p:txBody>
          <a:bodyPr>
            <a:normAutofit fontScale="90000"/>
          </a:bodyPr>
          <a:lstStyle/>
          <a:p>
            <a:r>
              <a:rPr lang="ru-RU" dirty="0"/>
              <a:t>ПНЕВМО</a:t>
            </a:r>
            <a:r>
              <a:rPr lang="ru-RU" sz="4800" dirty="0"/>
              <a:t>ГИДРАВЛИЧЕСКАЯ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dirty="0"/>
              <a:t>РУЧНАЯ ПОМПА </a:t>
            </a:r>
            <a:br>
              <a:rPr lang="ru-RU" sz="4800" dirty="0"/>
            </a:br>
            <a:r>
              <a:rPr lang="ru-RU" dirty="0">
                <a:solidFill>
                  <a:schemeClr val="tx1"/>
                </a:solidFill>
              </a:rPr>
              <a:t>МК-411-ПГ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5E486-3064-0816-FDF5-AA01491C8391}"/>
              </a:ext>
            </a:extLst>
          </p:cNvPr>
          <p:cNvSpPr txBox="1"/>
          <p:nvPr/>
        </p:nvSpPr>
        <p:spPr>
          <a:xfrm>
            <a:off x="4802917" y="1897399"/>
            <a:ext cx="7977223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Диапазон давления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пневматика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-0,095 ... 6 МПа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Диапазон давления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гидравлика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-0,095 ... 70 МПа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Кол-во выходных портов 2 шт.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среда: вода, масло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Габаритные размеры (</a:t>
            </a: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ДхШхВ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) 176 х 256 х 106 мм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Масса 14кг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D6CA0-A16C-BC29-97CF-5E0E71910F27}"/>
              </a:ext>
            </a:extLst>
          </p:cNvPr>
          <p:cNvSpPr txBox="1"/>
          <p:nvPr/>
        </p:nvSpPr>
        <p:spPr>
          <a:xfrm>
            <a:off x="1129036" y="4885428"/>
            <a:ext cx="1026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540000"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Пневматическая помпа предназначена для воспроизведения избыточного давления и давления разряжения. Применяется в качестве ручного задатчика давления во время проведения работ по поверке или калибровке средств измерения давления</a:t>
            </a:r>
          </a:p>
        </p:txBody>
      </p:sp>
      <p:sp>
        <p:nvSpPr>
          <p:cNvPr id="4" name="Ромб 3">
            <a:extLst>
              <a:ext uri="{FF2B5EF4-FFF2-40B4-BE49-F238E27FC236}">
                <a16:creationId xmlns:a16="http://schemas.microsoft.com/office/drawing/2014/main" id="{50BDDA17-C8C1-2677-FFF9-E08E57AF42AD}"/>
              </a:ext>
            </a:extLst>
          </p:cNvPr>
          <p:cNvSpPr/>
          <p:nvPr/>
        </p:nvSpPr>
        <p:spPr>
          <a:xfrm>
            <a:off x="4573112" y="2034325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омб 4">
            <a:extLst>
              <a:ext uri="{FF2B5EF4-FFF2-40B4-BE49-F238E27FC236}">
                <a16:creationId xmlns:a16="http://schemas.microsoft.com/office/drawing/2014/main" id="{75A12588-0B6B-5477-F306-934D33B8170A}"/>
              </a:ext>
            </a:extLst>
          </p:cNvPr>
          <p:cNvSpPr/>
          <p:nvPr/>
        </p:nvSpPr>
        <p:spPr>
          <a:xfrm>
            <a:off x="4573111" y="2429296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0B5BEE4F-34D8-7D0B-C173-3E13D76C93A6}"/>
              </a:ext>
            </a:extLst>
          </p:cNvPr>
          <p:cNvSpPr/>
          <p:nvPr/>
        </p:nvSpPr>
        <p:spPr>
          <a:xfrm>
            <a:off x="4573110" y="2824267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2F14DD54-1AA2-3C3B-665C-0B5B73D37F2C}"/>
              </a:ext>
            </a:extLst>
          </p:cNvPr>
          <p:cNvSpPr/>
          <p:nvPr/>
        </p:nvSpPr>
        <p:spPr>
          <a:xfrm>
            <a:off x="4573110" y="3219238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6EC358B3-BF28-7F0C-90E0-E8CDECF04B1B}"/>
              </a:ext>
            </a:extLst>
          </p:cNvPr>
          <p:cNvSpPr/>
          <p:nvPr/>
        </p:nvSpPr>
        <p:spPr>
          <a:xfrm>
            <a:off x="4573110" y="361420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57CC2977-A931-A4AD-A82A-0E7A7F2226AE}"/>
              </a:ext>
            </a:extLst>
          </p:cNvPr>
          <p:cNvSpPr/>
          <p:nvPr/>
        </p:nvSpPr>
        <p:spPr>
          <a:xfrm>
            <a:off x="4565234" y="4009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5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3AB0379-E163-4CA5-8209-36F184C809A2}"/>
              </a:ext>
            </a:extLst>
          </p:cNvPr>
          <p:cNvGrpSpPr/>
          <p:nvPr/>
        </p:nvGrpSpPr>
        <p:grpSpPr>
          <a:xfrm>
            <a:off x="-23604000" y="1082274"/>
            <a:ext cx="37651208" cy="4290726"/>
            <a:chOff x="-5344208" y="-6135710"/>
            <a:chExt cx="37651208" cy="4290726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0C69F89A-AD8B-4EC7-A027-F4D335B806CF}"/>
                </a:ext>
              </a:extLst>
            </p:cNvPr>
            <p:cNvGrpSpPr/>
            <p:nvPr/>
          </p:nvGrpSpPr>
          <p:grpSpPr>
            <a:xfrm>
              <a:off x="-5344208" y="-5813984"/>
              <a:ext cx="4192480" cy="3969000"/>
              <a:chOff x="128014" y="1253441"/>
              <a:chExt cx="4192480" cy="3969000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FE80F171-50A3-48C4-A89D-D6F780AAA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014" y="1253441"/>
                <a:ext cx="2393311" cy="1827047"/>
              </a:xfrm>
              <a:prstGeom prst="rect">
                <a:avLst/>
              </a:prstGeom>
            </p:spPr>
          </p:pic>
          <p:pic>
            <p:nvPicPr>
              <p:cNvPr id="40" name="Picture 2" descr="Gallery Thumb">
                <a:extLst>
                  <a:ext uri="{FF2B5EF4-FFF2-40B4-BE49-F238E27FC236}">
                    <a16:creationId xmlns:a16="http://schemas.microsoft.com/office/drawing/2014/main" id="{EEE6DF8C-E76E-4F6F-BB69-59862ACF2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94" y="2333441"/>
                <a:ext cx="2889000" cy="288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7A89A5AE-C54B-43C1-ABF9-4A5F29006283}"/>
                </a:ext>
              </a:extLst>
            </p:cNvPr>
            <p:cNvGrpSpPr/>
            <p:nvPr/>
          </p:nvGrpSpPr>
          <p:grpSpPr>
            <a:xfrm>
              <a:off x="0" y="-6135710"/>
              <a:ext cx="22811161" cy="3562009"/>
              <a:chOff x="294839" y="1293955"/>
              <a:chExt cx="22811161" cy="3562009"/>
            </a:xfrm>
          </p:grpSpPr>
          <p:pic>
            <p:nvPicPr>
              <p:cNvPr id="32" name="Picture 6" descr="C:\Users\goncharova\Desktop\ГИК\ИМ.png">
                <a:extLst>
                  <a:ext uri="{FF2B5EF4-FFF2-40B4-BE49-F238E27FC236}">
                    <a16:creationId xmlns:a16="http://schemas.microsoft.com/office/drawing/2014/main" id="{9F8E80FD-70BB-49E3-90E6-46F5787BB4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105020">
                <a:off x="796739" y="1380705"/>
                <a:ext cx="2858960" cy="223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7" descr="C:\Users\goncharova\Desktop\ГИК\Рендеры\2.png">
                <a:extLst>
                  <a:ext uri="{FF2B5EF4-FFF2-40B4-BE49-F238E27FC236}">
                    <a16:creationId xmlns:a16="http://schemas.microsoft.com/office/drawing/2014/main" id="{EE804BF8-881A-4594-B6E2-4581294098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128">
                <a:off x="294839" y="3390227"/>
                <a:ext cx="3318879" cy="1265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Рисунок 34" descr="1.png">
                <a:extLst>
                  <a:ext uri="{FF2B5EF4-FFF2-40B4-BE49-F238E27FC236}">
                    <a16:creationId xmlns:a16="http://schemas.microsoft.com/office/drawing/2014/main" id="{930053BF-E649-4B75-9616-252865E21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17209" y="1714860"/>
                <a:ext cx="5406900" cy="2851292"/>
              </a:xfrm>
              <a:prstGeom prst="rect">
                <a:avLst/>
              </a:prstGeom>
            </p:spPr>
          </p:pic>
          <p:pic>
            <p:nvPicPr>
              <p:cNvPr id="36" name="Picture 14" descr="https://www.metr-k.ru/images/products/metrology/pressure/pump/PR9144/2.png">
                <a:extLst>
                  <a:ext uri="{FF2B5EF4-FFF2-40B4-BE49-F238E27FC236}">
                    <a16:creationId xmlns:a16="http://schemas.microsoft.com/office/drawing/2014/main" id="{55B0E1D6-72BE-4A4D-AA99-F22DCECD68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7421" y="1293955"/>
                <a:ext cx="4444478" cy="356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4E5655C4-2F93-46F3-ADC4-56E9C93C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2021" y="1556754"/>
                <a:ext cx="4008979" cy="3097564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8AF1D700-CD06-47C7-90F9-F8A5BE8947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1522" y="1824579"/>
                <a:ext cx="4444478" cy="2500759"/>
              </a:xfrm>
              <a:prstGeom prst="rect">
                <a:avLst/>
              </a:prstGeom>
            </p:spPr>
          </p:pic>
        </p:grp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CA40D2-37DA-4033-914B-0CF01D9C8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0" y="-5504911"/>
              <a:ext cx="4371104" cy="2459475"/>
            </a:xfrm>
            <a:prstGeom prst="rect">
              <a:avLst/>
            </a:prstGeom>
          </p:spPr>
        </p:pic>
        <p:pic>
          <p:nvPicPr>
            <p:cNvPr id="31" name="Picture 4" descr="C:\Users\isitnikov\Desktop\Каталог\jc-techno\общий_МК.png">
              <a:extLst>
                <a:ext uri="{FF2B5EF4-FFF2-40B4-BE49-F238E27FC236}">
                  <a16:creationId xmlns:a16="http://schemas.microsoft.com/office/drawing/2014/main" id="{AB9EAFC2-61D2-41B1-862D-5541E14613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000" y="-6135710"/>
              <a:ext cx="5151000" cy="374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568CB5-C599-FBEF-E175-3B5606BAC4C4}"/>
              </a:ext>
            </a:extLst>
          </p:cNvPr>
          <p:cNvSpPr/>
          <p:nvPr/>
        </p:nvSpPr>
        <p:spPr>
          <a:xfrm rot="10800000">
            <a:off x="4603409" y="360851"/>
            <a:ext cx="7588591" cy="5040000"/>
          </a:xfrm>
          <a:prstGeom prst="rect">
            <a:avLst/>
          </a:prstGeom>
          <a:gradFill flip="none" rotWithShape="1">
            <a:gsLst>
              <a:gs pos="80000">
                <a:srgbClr val="55A839">
                  <a:alpha val="80000"/>
                </a:srgbClr>
              </a:gs>
              <a:gs pos="0">
                <a:srgbClr val="55A839"/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5FD84C-01F1-DF5E-19FD-B7C9DDB9CE65}"/>
              </a:ext>
            </a:extLst>
          </p:cNvPr>
          <p:cNvSpPr/>
          <p:nvPr/>
        </p:nvSpPr>
        <p:spPr>
          <a:xfrm>
            <a:off x="-1937785" y="-1815724"/>
            <a:ext cx="15795000" cy="3351802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73D6B1C-F79F-5CF9-87F8-11CF1EDB21BA}"/>
              </a:ext>
            </a:extLst>
          </p:cNvPr>
          <p:cNvSpPr/>
          <p:nvPr/>
        </p:nvSpPr>
        <p:spPr>
          <a:xfrm>
            <a:off x="-1878280" y="4524107"/>
            <a:ext cx="15795000" cy="3228123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49" y="-2573"/>
            <a:ext cx="11493180" cy="855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УСТАНОВКА ПРОМЫВКИ МАНОМЕТРОВ </a:t>
            </a:r>
            <a:r>
              <a:rPr lang="ru-RU" dirty="0"/>
              <a:t>УПМ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5E486-3064-0816-FDF5-AA01491C8391}"/>
              </a:ext>
            </a:extLst>
          </p:cNvPr>
          <p:cNvSpPr txBox="1"/>
          <p:nvPr/>
        </p:nvSpPr>
        <p:spPr>
          <a:xfrm>
            <a:off x="4772401" y="1619055"/>
            <a:ext cx="797722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Промывка СИ давления (манометры, датчики)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среда: воздух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Кол-во выходных портов 2 … 5 шт.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Резьба портов: М20х1,5-6Н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Диапазон создания давления: -0,6 … 0 бар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Расстояние между портами: 170 мм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D6CA0-A16C-BC29-97CF-5E0E71910F27}"/>
              </a:ext>
            </a:extLst>
          </p:cNvPr>
          <p:cNvSpPr txBox="1"/>
          <p:nvPr/>
        </p:nvSpPr>
        <p:spPr>
          <a:xfrm>
            <a:off x="1129036" y="4885428"/>
            <a:ext cx="102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540000"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Установка для промывки манометров позволяет быстро и качественно очищать приборы измерения давления от загрязнения. Состоит из основного устройства со стальным корпусом и коллектора. </a:t>
            </a: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Принцип работы основан на создании разряжения внутри полости промываемого прибора и закачивания в нее жидкости.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Ромб 3">
            <a:extLst>
              <a:ext uri="{FF2B5EF4-FFF2-40B4-BE49-F238E27FC236}">
                <a16:creationId xmlns:a16="http://schemas.microsoft.com/office/drawing/2014/main" id="{50BDDA17-C8C1-2677-FFF9-E08E57AF42AD}"/>
              </a:ext>
            </a:extLst>
          </p:cNvPr>
          <p:cNvSpPr/>
          <p:nvPr/>
        </p:nvSpPr>
        <p:spPr>
          <a:xfrm>
            <a:off x="4573112" y="1719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омб 4">
            <a:extLst>
              <a:ext uri="{FF2B5EF4-FFF2-40B4-BE49-F238E27FC236}">
                <a16:creationId xmlns:a16="http://schemas.microsoft.com/office/drawing/2014/main" id="{75A12588-0B6B-5477-F306-934D33B8170A}"/>
              </a:ext>
            </a:extLst>
          </p:cNvPr>
          <p:cNvSpPr/>
          <p:nvPr/>
        </p:nvSpPr>
        <p:spPr>
          <a:xfrm>
            <a:off x="4573111" y="2160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0B5BEE4F-34D8-7D0B-C173-3E13D76C93A6}"/>
              </a:ext>
            </a:extLst>
          </p:cNvPr>
          <p:cNvSpPr/>
          <p:nvPr/>
        </p:nvSpPr>
        <p:spPr>
          <a:xfrm>
            <a:off x="4573110" y="2601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2F14DD54-1AA2-3C3B-665C-0B5B73D37F2C}"/>
              </a:ext>
            </a:extLst>
          </p:cNvPr>
          <p:cNvSpPr/>
          <p:nvPr/>
        </p:nvSpPr>
        <p:spPr>
          <a:xfrm>
            <a:off x="4573110" y="3042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6EC358B3-BF28-7F0C-90E0-E8CDECF04B1B}"/>
              </a:ext>
            </a:extLst>
          </p:cNvPr>
          <p:cNvSpPr/>
          <p:nvPr/>
        </p:nvSpPr>
        <p:spPr>
          <a:xfrm>
            <a:off x="4573110" y="3483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57CC2977-A931-A4AD-A82A-0E7A7F2226AE}"/>
              </a:ext>
            </a:extLst>
          </p:cNvPr>
          <p:cNvSpPr/>
          <p:nvPr/>
        </p:nvSpPr>
        <p:spPr>
          <a:xfrm>
            <a:off x="4565234" y="392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3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A33BA0F-4F52-47FD-97CF-498AAD9E8DEE}"/>
              </a:ext>
            </a:extLst>
          </p:cNvPr>
          <p:cNvGrpSpPr/>
          <p:nvPr/>
        </p:nvGrpSpPr>
        <p:grpSpPr>
          <a:xfrm>
            <a:off x="-28509000" y="1082274"/>
            <a:ext cx="37651208" cy="4290726"/>
            <a:chOff x="-5344208" y="-6135710"/>
            <a:chExt cx="37651208" cy="4290726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77F65ED2-6A14-4390-AE5E-D2E75E32C372}"/>
                </a:ext>
              </a:extLst>
            </p:cNvPr>
            <p:cNvGrpSpPr/>
            <p:nvPr/>
          </p:nvGrpSpPr>
          <p:grpSpPr>
            <a:xfrm>
              <a:off x="-5344208" y="-5813984"/>
              <a:ext cx="4192480" cy="3969000"/>
              <a:chOff x="128014" y="1253441"/>
              <a:chExt cx="4192480" cy="3969000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1382960-0498-4453-94BF-441E956BC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014" y="1253441"/>
                <a:ext cx="2393311" cy="1827047"/>
              </a:xfrm>
              <a:prstGeom prst="rect">
                <a:avLst/>
              </a:prstGeom>
            </p:spPr>
          </p:pic>
          <p:pic>
            <p:nvPicPr>
              <p:cNvPr id="42" name="Picture 2" descr="Gallery Thumb">
                <a:extLst>
                  <a:ext uri="{FF2B5EF4-FFF2-40B4-BE49-F238E27FC236}">
                    <a16:creationId xmlns:a16="http://schemas.microsoft.com/office/drawing/2014/main" id="{9256BDA1-360A-4604-AC77-7AF276390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94" y="2333441"/>
                <a:ext cx="2889000" cy="288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A892CDAE-5061-41D5-853A-3C49817A7019}"/>
                </a:ext>
              </a:extLst>
            </p:cNvPr>
            <p:cNvGrpSpPr/>
            <p:nvPr/>
          </p:nvGrpSpPr>
          <p:grpSpPr>
            <a:xfrm>
              <a:off x="0" y="-6135710"/>
              <a:ext cx="22811161" cy="3562009"/>
              <a:chOff x="294839" y="1293955"/>
              <a:chExt cx="22811161" cy="3562009"/>
            </a:xfrm>
          </p:grpSpPr>
          <p:pic>
            <p:nvPicPr>
              <p:cNvPr id="35" name="Picture 6" descr="C:\Users\goncharova\Desktop\ГИК\ИМ.png">
                <a:extLst>
                  <a:ext uri="{FF2B5EF4-FFF2-40B4-BE49-F238E27FC236}">
                    <a16:creationId xmlns:a16="http://schemas.microsoft.com/office/drawing/2014/main" id="{0AF83D4F-7E9E-4AE4-940B-7F5F9A2C33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105020">
                <a:off x="796739" y="1380705"/>
                <a:ext cx="2858960" cy="223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7" descr="C:\Users\goncharova\Desktop\ГИК\Рендеры\2.png">
                <a:extLst>
                  <a:ext uri="{FF2B5EF4-FFF2-40B4-BE49-F238E27FC236}">
                    <a16:creationId xmlns:a16="http://schemas.microsoft.com/office/drawing/2014/main" id="{051E5137-1836-48BB-8DB3-34436BE772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128">
                <a:off x="294839" y="3390227"/>
                <a:ext cx="3318879" cy="1265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Рисунок 36" descr="1.png">
                <a:extLst>
                  <a:ext uri="{FF2B5EF4-FFF2-40B4-BE49-F238E27FC236}">
                    <a16:creationId xmlns:a16="http://schemas.microsoft.com/office/drawing/2014/main" id="{0A5F6DEB-1A34-4DB6-A437-7418AF712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17209" y="1714860"/>
                <a:ext cx="5406900" cy="2851292"/>
              </a:xfrm>
              <a:prstGeom prst="rect">
                <a:avLst/>
              </a:prstGeom>
            </p:spPr>
          </p:pic>
          <p:pic>
            <p:nvPicPr>
              <p:cNvPr id="38" name="Picture 14" descr="https://www.metr-k.ru/images/products/metrology/pressure/pump/PR9144/2.png">
                <a:extLst>
                  <a:ext uri="{FF2B5EF4-FFF2-40B4-BE49-F238E27FC236}">
                    <a16:creationId xmlns:a16="http://schemas.microsoft.com/office/drawing/2014/main" id="{BEECE75B-5475-4D72-93AE-5E4483870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7421" y="1293955"/>
                <a:ext cx="4444478" cy="356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6908209A-4B0F-482C-9923-8BAA59751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2021" y="1556754"/>
                <a:ext cx="4008979" cy="3097564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4AD9A487-C881-4A73-B908-80BA27894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1522" y="1824579"/>
                <a:ext cx="4444478" cy="2500759"/>
              </a:xfrm>
              <a:prstGeom prst="rect">
                <a:avLst/>
              </a:prstGeom>
            </p:spPr>
          </p:pic>
        </p:grp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AE77A7D-1CD9-4C14-B746-2BA823128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0" y="-5504911"/>
              <a:ext cx="4371104" cy="2459475"/>
            </a:xfrm>
            <a:prstGeom prst="rect">
              <a:avLst/>
            </a:prstGeom>
          </p:spPr>
        </p:pic>
        <p:pic>
          <p:nvPicPr>
            <p:cNvPr id="33" name="Picture 4" descr="C:\Users\isitnikov\Desktop\Каталог\jc-techno\общий_МК.png">
              <a:extLst>
                <a:ext uri="{FF2B5EF4-FFF2-40B4-BE49-F238E27FC236}">
                  <a16:creationId xmlns:a16="http://schemas.microsoft.com/office/drawing/2014/main" id="{9E935BCD-F5D5-41C4-AE57-E7054746F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000" y="-6135710"/>
              <a:ext cx="5151000" cy="374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568CB5-C599-FBEF-E175-3B5606BAC4C4}"/>
              </a:ext>
            </a:extLst>
          </p:cNvPr>
          <p:cNvSpPr/>
          <p:nvPr/>
        </p:nvSpPr>
        <p:spPr>
          <a:xfrm rot="10800000">
            <a:off x="4603409" y="360851"/>
            <a:ext cx="7588591" cy="5040000"/>
          </a:xfrm>
          <a:prstGeom prst="rect">
            <a:avLst/>
          </a:prstGeom>
          <a:gradFill flip="none" rotWithShape="1">
            <a:gsLst>
              <a:gs pos="80000">
                <a:srgbClr val="55A839">
                  <a:alpha val="80000"/>
                </a:srgbClr>
              </a:gs>
              <a:gs pos="0">
                <a:srgbClr val="55A839"/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5FD84C-01F1-DF5E-19FD-B7C9DDB9CE65}"/>
              </a:ext>
            </a:extLst>
          </p:cNvPr>
          <p:cNvSpPr/>
          <p:nvPr/>
        </p:nvSpPr>
        <p:spPr>
          <a:xfrm>
            <a:off x="-1937785" y="-1815724"/>
            <a:ext cx="15795000" cy="3351802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73D6B1C-F79F-5CF9-87F8-11CF1EDB21BA}"/>
              </a:ext>
            </a:extLst>
          </p:cNvPr>
          <p:cNvSpPr/>
          <p:nvPr/>
        </p:nvSpPr>
        <p:spPr>
          <a:xfrm>
            <a:off x="-1937785" y="4565731"/>
            <a:ext cx="15795000" cy="3228123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49" y="144000"/>
            <a:ext cx="11493180" cy="855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РЕГУЛИРУЮЩАЯ СТОЙКА-КОЛЛЕКТОР </a:t>
            </a:r>
            <a:r>
              <a:rPr lang="ru-RU" dirty="0"/>
              <a:t>МК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5E486-3064-0816-FDF5-AA01491C8391}"/>
              </a:ext>
            </a:extLst>
          </p:cNvPr>
          <p:cNvSpPr txBox="1"/>
          <p:nvPr/>
        </p:nvSpPr>
        <p:spPr>
          <a:xfrm>
            <a:off x="4772401" y="1619055"/>
            <a:ext cx="7977223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Диапазон регулирования: -0,1 … 25 МПа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Максимальное входное давление: 27 МПа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Кол-во выходных портов 5 шт.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Резьба портов: М20х1,5</a:t>
            </a:r>
          </a:p>
          <a:p>
            <a:pPr marL="108000" algn="just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Габаритные размеры (</a:t>
            </a: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ДхШхВ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) 1000 х 450 х 190 мм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Масса: 25 кг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D6CA0-A16C-BC29-97CF-5E0E71910F27}"/>
              </a:ext>
            </a:extLst>
          </p:cNvPr>
          <p:cNvSpPr txBox="1"/>
          <p:nvPr/>
        </p:nvSpPr>
        <p:spPr>
          <a:xfrm>
            <a:off x="1129036" y="4885428"/>
            <a:ext cx="1026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540000"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Стойка-коллектор предназначена для точной настройки необходимых значений давления (вакуума) и быстрого монтажа средств измерений давления при проведении поверки и калибровки приборов.</a:t>
            </a:r>
          </a:p>
        </p:txBody>
      </p:sp>
      <p:sp>
        <p:nvSpPr>
          <p:cNvPr id="4" name="Ромб 3">
            <a:extLst>
              <a:ext uri="{FF2B5EF4-FFF2-40B4-BE49-F238E27FC236}">
                <a16:creationId xmlns:a16="http://schemas.microsoft.com/office/drawing/2014/main" id="{50BDDA17-C8C1-2677-FFF9-E08E57AF42AD}"/>
              </a:ext>
            </a:extLst>
          </p:cNvPr>
          <p:cNvSpPr/>
          <p:nvPr/>
        </p:nvSpPr>
        <p:spPr>
          <a:xfrm>
            <a:off x="4573112" y="1719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омб 4">
            <a:extLst>
              <a:ext uri="{FF2B5EF4-FFF2-40B4-BE49-F238E27FC236}">
                <a16:creationId xmlns:a16="http://schemas.microsoft.com/office/drawing/2014/main" id="{75A12588-0B6B-5477-F306-934D33B8170A}"/>
              </a:ext>
            </a:extLst>
          </p:cNvPr>
          <p:cNvSpPr/>
          <p:nvPr/>
        </p:nvSpPr>
        <p:spPr>
          <a:xfrm>
            <a:off x="4573111" y="2160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0B5BEE4F-34D8-7D0B-C173-3E13D76C93A6}"/>
              </a:ext>
            </a:extLst>
          </p:cNvPr>
          <p:cNvSpPr/>
          <p:nvPr/>
        </p:nvSpPr>
        <p:spPr>
          <a:xfrm>
            <a:off x="4573110" y="2601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2F14DD54-1AA2-3C3B-665C-0B5B73D37F2C}"/>
              </a:ext>
            </a:extLst>
          </p:cNvPr>
          <p:cNvSpPr/>
          <p:nvPr/>
        </p:nvSpPr>
        <p:spPr>
          <a:xfrm>
            <a:off x="4573110" y="3042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6EC358B3-BF28-7F0C-90E0-E8CDECF04B1B}"/>
              </a:ext>
            </a:extLst>
          </p:cNvPr>
          <p:cNvSpPr/>
          <p:nvPr/>
        </p:nvSpPr>
        <p:spPr>
          <a:xfrm>
            <a:off x="4573110" y="3483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57CC2977-A931-A4AD-A82A-0E7A7F2226AE}"/>
              </a:ext>
            </a:extLst>
          </p:cNvPr>
          <p:cNvSpPr/>
          <p:nvPr/>
        </p:nvSpPr>
        <p:spPr>
          <a:xfrm>
            <a:off x="4565234" y="392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568CB5-C599-FBEF-E175-3B5606BAC4C4}"/>
              </a:ext>
            </a:extLst>
          </p:cNvPr>
          <p:cNvSpPr/>
          <p:nvPr/>
        </p:nvSpPr>
        <p:spPr>
          <a:xfrm rot="10800000">
            <a:off x="4603409" y="360851"/>
            <a:ext cx="7588591" cy="5040000"/>
          </a:xfrm>
          <a:prstGeom prst="rect">
            <a:avLst/>
          </a:prstGeom>
          <a:gradFill flip="none" rotWithShape="1">
            <a:gsLst>
              <a:gs pos="80000">
                <a:srgbClr val="55A839">
                  <a:alpha val="80000"/>
                </a:srgbClr>
              </a:gs>
              <a:gs pos="0">
                <a:srgbClr val="55A839"/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  <a:gs pos="100000">
                <a:srgbClr val="55A839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C5FD84C-01F1-DF5E-19FD-B7C9DDB9CE65}"/>
              </a:ext>
            </a:extLst>
          </p:cNvPr>
          <p:cNvSpPr/>
          <p:nvPr/>
        </p:nvSpPr>
        <p:spPr>
          <a:xfrm>
            <a:off x="-1937785" y="-1815724"/>
            <a:ext cx="15795000" cy="3351802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73D6B1C-F79F-5CF9-87F8-11CF1EDB21BA}"/>
              </a:ext>
            </a:extLst>
          </p:cNvPr>
          <p:cNvSpPr/>
          <p:nvPr/>
        </p:nvSpPr>
        <p:spPr>
          <a:xfrm>
            <a:off x="-1937785" y="4565731"/>
            <a:ext cx="15795000" cy="3228123"/>
          </a:xfrm>
          <a:prstGeom prst="ellipse">
            <a:avLst/>
          </a:prstGeom>
          <a:solidFill>
            <a:srgbClr val="55A839"/>
          </a:solidFill>
          <a:ln>
            <a:solidFill>
              <a:srgbClr val="55A839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049" y="144000"/>
            <a:ext cx="7755951" cy="855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СИСТЕМЫ ПИТАНИЯ </a:t>
            </a:r>
            <a:r>
              <a:rPr lang="ru-RU" dirty="0"/>
              <a:t>СП-МК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5E486-3064-0816-FDF5-AA01491C8391}"/>
              </a:ext>
            </a:extLst>
          </p:cNvPr>
          <p:cNvSpPr txBox="1"/>
          <p:nvPr/>
        </p:nvSpPr>
        <p:spPr>
          <a:xfrm>
            <a:off x="4772401" y="1619055"/>
            <a:ext cx="797722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Диапазоны от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-0,98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0,8 ;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2,8 ;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4,2 ;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12 ;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МПА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Низкий уровень шума 45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Встроенный аттестованный ресивер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Быстрое заполнение пневматических линий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Цифровое реле на выходе системы</a:t>
            </a:r>
          </a:p>
          <a:p>
            <a:pPr marL="108000" algn="just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Большая производительность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D6CA0-A16C-BC29-97CF-5E0E71910F27}"/>
              </a:ext>
            </a:extLst>
          </p:cNvPr>
          <p:cNvSpPr txBox="1"/>
          <p:nvPr/>
        </p:nvSpPr>
        <p:spPr>
          <a:xfrm>
            <a:off x="1129036" y="4885428"/>
            <a:ext cx="102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540000"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Пневматические системы питания предназначены для создания рабочего давления в системе с контроллером давления или регулятором. В основе системы малошумный пневматический компрессор с дополнительной обвязкой, в некоторых системах он дополняется усилителем давления.</a:t>
            </a:r>
          </a:p>
        </p:txBody>
      </p:sp>
      <p:sp>
        <p:nvSpPr>
          <p:cNvPr id="4" name="Ромб 3">
            <a:extLst>
              <a:ext uri="{FF2B5EF4-FFF2-40B4-BE49-F238E27FC236}">
                <a16:creationId xmlns:a16="http://schemas.microsoft.com/office/drawing/2014/main" id="{50BDDA17-C8C1-2677-FFF9-E08E57AF42AD}"/>
              </a:ext>
            </a:extLst>
          </p:cNvPr>
          <p:cNvSpPr/>
          <p:nvPr/>
        </p:nvSpPr>
        <p:spPr>
          <a:xfrm>
            <a:off x="4573112" y="1719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омб 4">
            <a:extLst>
              <a:ext uri="{FF2B5EF4-FFF2-40B4-BE49-F238E27FC236}">
                <a16:creationId xmlns:a16="http://schemas.microsoft.com/office/drawing/2014/main" id="{75A12588-0B6B-5477-F306-934D33B8170A}"/>
              </a:ext>
            </a:extLst>
          </p:cNvPr>
          <p:cNvSpPr/>
          <p:nvPr/>
        </p:nvSpPr>
        <p:spPr>
          <a:xfrm>
            <a:off x="4573111" y="2160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0B5BEE4F-34D8-7D0B-C173-3E13D76C93A6}"/>
              </a:ext>
            </a:extLst>
          </p:cNvPr>
          <p:cNvSpPr/>
          <p:nvPr/>
        </p:nvSpPr>
        <p:spPr>
          <a:xfrm>
            <a:off x="4573110" y="2601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2F14DD54-1AA2-3C3B-665C-0B5B73D37F2C}"/>
              </a:ext>
            </a:extLst>
          </p:cNvPr>
          <p:cNvSpPr/>
          <p:nvPr/>
        </p:nvSpPr>
        <p:spPr>
          <a:xfrm>
            <a:off x="4573110" y="3042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6EC358B3-BF28-7F0C-90E0-E8CDECF04B1B}"/>
              </a:ext>
            </a:extLst>
          </p:cNvPr>
          <p:cNvSpPr/>
          <p:nvPr/>
        </p:nvSpPr>
        <p:spPr>
          <a:xfrm>
            <a:off x="4573110" y="3483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57CC2977-A931-A4AD-A82A-0E7A7F2226AE}"/>
              </a:ext>
            </a:extLst>
          </p:cNvPr>
          <p:cNvSpPr/>
          <p:nvPr/>
        </p:nvSpPr>
        <p:spPr>
          <a:xfrm>
            <a:off x="4565234" y="392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EC7C5D6-BB4B-45A1-B773-FF5BC259BD67}"/>
              </a:ext>
            </a:extLst>
          </p:cNvPr>
          <p:cNvGrpSpPr/>
          <p:nvPr/>
        </p:nvGrpSpPr>
        <p:grpSpPr>
          <a:xfrm>
            <a:off x="-33009000" y="1082274"/>
            <a:ext cx="37651208" cy="4290726"/>
            <a:chOff x="-5344208" y="-6135710"/>
            <a:chExt cx="37651208" cy="4290726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289D4CEE-5103-4BAE-BC69-10EA48832B9C}"/>
                </a:ext>
              </a:extLst>
            </p:cNvPr>
            <p:cNvGrpSpPr/>
            <p:nvPr/>
          </p:nvGrpSpPr>
          <p:grpSpPr>
            <a:xfrm>
              <a:off x="-5344208" y="-5813984"/>
              <a:ext cx="4192480" cy="3969000"/>
              <a:chOff x="128014" y="1253441"/>
              <a:chExt cx="4192480" cy="3969000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8A3FC22C-29CA-4319-9DAD-69330F5CC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014" y="1253441"/>
                <a:ext cx="2393311" cy="1827047"/>
              </a:xfrm>
              <a:prstGeom prst="rect">
                <a:avLst/>
              </a:prstGeom>
            </p:spPr>
          </p:pic>
          <p:pic>
            <p:nvPicPr>
              <p:cNvPr id="41" name="Picture 2" descr="Gallery Thumb">
                <a:extLst>
                  <a:ext uri="{FF2B5EF4-FFF2-40B4-BE49-F238E27FC236}">
                    <a16:creationId xmlns:a16="http://schemas.microsoft.com/office/drawing/2014/main" id="{DC4CFD67-5EE0-4DA3-B301-D25AC7B73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94" y="2333441"/>
                <a:ext cx="2889000" cy="288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523FA6F-EFF6-448D-A41E-CC0CCF77EBF0}"/>
                </a:ext>
              </a:extLst>
            </p:cNvPr>
            <p:cNvGrpSpPr/>
            <p:nvPr/>
          </p:nvGrpSpPr>
          <p:grpSpPr>
            <a:xfrm>
              <a:off x="0" y="-6135710"/>
              <a:ext cx="22811161" cy="3562009"/>
              <a:chOff x="294839" y="1293955"/>
              <a:chExt cx="22811161" cy="3562009"/>
            </a:xfrm>
          </p:grpSpPr>
          <p:pic>
            <p:nvPicPr>
              <p:cNvPr id="34" name="Picture 6" descr="C:\Users\goncharova\Desktop\ГИК\ИМ.png">
                <a:extLst>
                  <a:ext uri="{FF2B5EF4-FFF2-40B4-BE49-F238E27FC236}">
                    <a16:creationId xmlns:a16="http://schemas.microsoft.com/office/drawing/2014/main" id="{30F30AAC-EDD2-4A52-AEFC-8D50C4E9E9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105020">
                <a:off x="796739" y="1380705"/>
                <a:ext cx="2858960" cy="223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7" descr="C:\Users\goncharova\Desktop\ГИК\Рендеры\2.png">
                <a:extLst>
                  <a:ext uri="{FF2B5EF4-FFF2-40B4-BE49-F238E27FC236}">
                    <a16:creationId xmlns:a16="http://schemas.microsoft.com/office/drawing/2014/main" id="{40F9EBE4-65F4-4A17-B0A7-F7F385F367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2128">
                <a:off x="294839" y="3390227"/>
                <a:ext cx="3318879" cy="1265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Рисунок 35" descr="1.png">
                <a:extLst>
                  <a:ext uri="{FF2B5EF4-FFF2-40B4-BE49-F238E27FC236}">
                    <a16:creationId xmlns:a16="http://schemas.microsoft.com/office/drawing/2014/main" id="{3F247423-804B-4829-87CB-6BB46E5BA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17209" y="1714860"/>
                <a:ext cx="5406900" cy="2851292"/>
              </a:xfrm>
              <a:prstGeom prst="rect">
                <a:avLst/>
              </a:prstGeom>
            </p:spPr>
          </p:pic>
          <p:pic>
            <p:nvPicPr>
              <p:cNvPr id="37" name="Picture 14" descr="https://www.metr-k.ru/images/products/metrology/pressure/pump/PR9144/2.png">
                <a:extLst>
                  <a:ext uri="{FF2B5EF4-FFF2-40B4-BE49-F238E27FC236}">
                    <a16:creationId xmlns:a16="http://schemas.microsoft.com/office/drawing/2014/main" id="{645960EB-1BBE-46EB-98EA-58EAA998D7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7421" y="1293955"/>
                <a:ext cx="4444478" cy="356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463C7AE-DC05-4D04-AB3D-81879B3E8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2021" y="1556754"/>
                <a:ext cx="4008979" cy="3097564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D1FE566-B8E5-4996-A60B-7E953101F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61522" y="1824579"/>
                <a:ext cx="4444478" cy="2500759"/>
              </a:xfrm>
              <a:prstGeom prst="rect">
                <a:avLst/>
              </a:prstGeom>
            </p:spPr>
          </p:pic>
        </p:grp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C67FA8F-3F2A-4B1B-B88E-3FC9D7FB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0" y="-5504911"/>
              <a:ext cx="4371104" cy="2459475"/>
            </a:xfrm>
            <a:prstGeom prst="rect">
              <a:avLst/>
            </a:prstGeom>
          </p:spPr>
        </p:pic>
        <p:pic>
          <p:nvPicPr>
            <p:cNvPr id="33" name="Picture 4" descr="C:\Users\isitnikov\Desktop\Каталог\jc-techno\общий_МК.png">
              <a:extLst>
                <a:ext uri="{FF2B5EF4-FFF2-40B4-BE49-F238E27FC236}">
                  <a16:creationId xmlns:a16="http://schemas.microsoft.com/office/drawing/2014/main" id="{4D42BE96-DA8C-4044-9C22-3955C67E0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000" y="-6135710"/>
              <a:ext cx="5151000" cy="374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859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7DDC70-0640-F2C2-49F2-7CF2813DFBBF}"/>
              </a:ext>
            </a:extLst>
          </p:cNvPr>
          <p:cNvSpPr txBox="1">
            <a:spLocks/>
          </p:cNvSpPr>
          <p:nvPr/>
        </p:nvSpPr>
        <p:spPr>
          <a:xfrm>
            <a:off x="501378" y="315656"/>
            <a:ext cx="1225462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СЕРИЯ СУХОБЛОЧНЫХ КАЛИБРАТОРОВ </a:t>
            </a:r>
            <a:r>
              <a:rPr lang="en-US" b="1" dirty="0">
                <a:solidFill>
                  <a:srgbClr val="55A839"/>
                </a:solidFill>
              </a:rPr>
              <a:t>PRESYS</a:t>
            </a:r>
            <a:r>
              <a:rPr lang="ru-RU" b="1" dirty="0">
                <a:solidFill>
                  <a:srgbClr val="55A839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700E2D-F311-D2EB-009E-647CCA82FA1E}"/>
              </a:ext>
            </a:extLst>
          </p:cNvPr>
          <p:cNvSpPr txBox="1"/>
          <p:nvPr/>
        </p:nvSpPr>
        <p:spPr>
          <a:xfrm>
            <a:off x="156000" y="5903069"/>
            <a:ext cx="10679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Сухоблочные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калибраторы предназначены для быстрого создания и поддержания температуры для поверки и калибровки термометров</a:t>
            </a:r>
            <a:endParaRPr lang="ru-RU" alt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4C4EEC-BEA1-4F9B-9011-98F930F9941E}"/>
              </a:ext>
            </a:extLst>
          </p:cNvPr>
          <p:cNvGrpSpPr/>
          <p:nvPr/>
        </p:nvGrpSpPr>
        <p:grpSpPr>
          <a:xfrm>
            <a:off x="-249895" y="819000"/>
            <a:ext cx="11790895" cy="4365771"/>
            <a:chOff x="-249895" y="819000"/>
            <a:chExt cx="11790895" cy="4365771"/>
          </a:xfrm>
        </p:grpSpPr>
        <p:pic>
          <p:nvPicPr>
            <p:cNvPr id="7" name="Рисунок 7" descr="C:\Users\Дмитрий\Desktop\Downloads\prod_g_242.png">
              <a:extLst>
                <a:ext uri="{FF2B5EF4-FFF2-40B4-BE49-F238E27FC236}">
                  <a16:creationId xmlns:a16="http://schemas.microsoft.com/office/drawing/2014/main" id="{34B44AF0-CF0B-4FFD-A56C-D30139807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9895" y="1269000"/>
              <a:ext cx="4637399" cy="391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0F7B140-0F76-4B40-8333-926276E64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157" y="819000"/>
              <a:ext cx="3796843" cy="3796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1065C1-186E-406F-B32E-4F67CF8BBA5B}"/>
              </a:ext>
            </a:extLst>
          </p:cNvPr>
          <p:cNvSpPr txBox="1"/>
          <p:nvPr/>
        </p:nvSpPr>
        <p:spPr>
          <a:xfrm>
            <a:off x="4046253" y="1857570"/>
            <a:ext cx="437285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Диапазон воспроизводимых температур -60 .…1200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Встроенный мультиметр</a:t>
            </a:r>
          </a:p>
          <a:p>
            <a:pPr marL="1080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Функция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HART-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коммуникатора</a:t>
            </a:r>
          </a:p>
          <a:p>
            <a:pPr marL="1080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Широкий спектр вставок, в том числе жидкостная</a:t>
            </a:r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C8031DAC-2E89-47C9-95E8-06B0F8202F1C}"/>
              </a:ext>
            </a:extLst>
          </p:cNvPr>
          <p:cNvSpPr/>
          <p:nvPr/>
        </p:nvSpPr>
        <p:spPr>
          <a:xfrm>
            <a:off x="3781711" y="1981837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Ромб 14">
            <a:extLst>
              <a:ext uri="{FF2B5EF4-FFF2-40B4-BE49-F238E27FC236}">
                <a16:creationId xmlns:a16="http://schemas.microsoft.com/office/drawing/2014/main" id="{6D266247-A306-42C8-B18B-A05C06396A28}"/>
              </a:ext>
            </a:extLst>
          </p:cNvPr>
          <p:cNvSpPr/>
          <p:nvPr/>
        </p:nvSpPr>
        <p:spPr>
          <a:xfrm>
            <a:off x="3781710" y="2422837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Ромб 15">
            <a:extLst>
              <a:ext uri="{FF2B5EF4-FFF2-40B4-BE49-F238E27FC236}">
                <a16:creationId xmlns:a16="http://schemas.microsoft.com/office/drawing/2014/main" id="{B4F790CD-A405-436E-AED3-6695DD7A5736}"/>
              </a:ext>
            </a:extLst>
          </p:cNvPr>
          <p:cNvSpPr/>
          <p:nvPr/>
        </p:nvSpPr>
        <p:spPr>
          <a:xfrm>
            <a:off x="3781709" y="2863837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Ромб 16">
            <a:extLst>
              <a:ext uri="{FF2B5EF4-FFF2-40B4-BE49-F238E27FC236}">
                <a16:creationId xmlns:a16="http://schemas.microsoft.com/office/drawing/2014/main" id="{525072FF-86B0-41D6-9D64-8703FCCFF169}"/>
              </a:ext>
            </a:extLst>
          </p:cNvPr>
          <p:cNvSpPr/>
          <p:nvPr/>
        </p:nvSpPr>
        <p:spPr>
          <a:xfrm>
            <a:off x="3781709" y="3304837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1042B063-42E8-4CD7-BD37-B14341FE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538" y="7141538"/>
            <a:ext cx="4072462" cy="407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71A2CF3-BD13-6C10-B1B2-30E9876DA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538" y="4059000"/>
            <a:ext cx="2002462" cy="20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25;p29">
            <a:extLst>
              <a:ext uri="{FF2B5EF4-FFF2-40B4-BE49-F238E27FC236}">
                <a16:creationId xmlns:a16="http://schemas.microsoft.com/office/drawing/2014/main" id="{E388E429-FD04-4950-842A-1C982E9D4858}"/>
              </a:ext>
            </a:extLst>
          </p:cNvPr>
          <p:cNvSpPr txBox="1">
            <a:spLocks/>
          </p:cNvSpPr>
          <p:nvPr/>
        </p:nvSpPr>
        <p:spPr>
          <a:xfrm>
            <a:off x="267898" y="81800"/>
            <a:ext cx="11855999" cy="782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4000" b="1" dirty="0"/>
              <a:t>ПРОГРАММНОЕ ОБЕСПЕЧЕНИЕ </a:t>
            </a:r>
            <a:r>
              <a:rPr lang="ru-RU" sz="4000" b="1" dirty="0">
                <a:solidFill>
                  <a:schemeClr val="bg1"/>
                </a:solidFill>
              </a:rPr>
              <a:t>ТЕХНОМЕТР МЕТРИКА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09CC01-31CB-4DD3-A6F8-FFEF100F36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505"/>
            <a:ext cx="4072500" cy="2715000"/>
          </a:xfrm>
          <a:prstGeom prst="rect">
            <a:avLst/>
          </a:prstGeom>
        </p:spPr>
      </p:pic>
      <p:pic>
        <p:nvPicPr>
          <p:cNvPr id="21" name="Picture 2" descr="C:\Users\goncharova\Desktop\Технометр\новая папка\эталоны.png">
            <a:extLst>
              <a:ext uri="{FF2B5EF4-FFF2-40B4-BE49-F238E27FC236}">
                <a16:creationId xmlns:a16="http://schemas.microsoft.com/office/drawing/2014/main" id="{63162F54-0E3D-4422-BA35-3AD04EF0A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603" y="652588"/>
            <a:ext cx="3766385" cy="2787917"/>
          </a:xfrm>
          <a:prstGeom prst="rect">
            <a:avLst/>
          </a:prstGeom>
          <a:noFill/>
        </p:spPr>
      </p:pic>
      <p:sp>
        <p:nvSpPr>
          <p:cNvPr id="23" name="Ромб 22">
            <a:extLst>
              <a:ext uri="{FF2B5EF4-FFF2-40B4-BE49-F238E27FC236}">
                <a16:creationId xmlns:a16="http://schemas.microsoft.com/office/drawing/2014/main" id="{EADEFE35-784A-4A6D-9FCB-88391C953A94}"/>
              </a:ext>
            </a:extLst>
          </p:cNvPr>
          <p:cNvSpPr/>
          <p:nvPr/>
        </p:nvSpPr>
        <p:spPr>
          <a:xfrm>
            <a:off x="372662" y="3632293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Ромб 23">
            <a:extLst>
              <a:ext uri="{FF2B5EF4-FFF2-40B4-BE49-F238E27FC236}">
                <a16:creationId xmlns:a16="http://schemas.microsoft.com/office/drawing/2014/main" id="{348B0633-C98E-4731-8503-9A6595D05555}"/>
              </a:ext>
            </a:extLst>
          </p:cNvPr>
          <p:cNvSpPr/>
          <p:nvPr/>
        </p:nvSpPr>
        <p:spPr>
          <a:xfrm>
            <a:off x="349206" y="5049000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Ромб 24">
            <a:extLst>
              <a:ext uri="{FF2B5EF4-FFF2-40B4-BE49-F238E27FC236}">
                <a16:creationId xmlns:a16="http://schemas.microsoft.com/office/drawing/2014/main" id="{E90ECDDE-7E0A-444C-8E7E-FD0F7779F142}"/>
              </a:ext>
            </a:extLst>
          </p:cNvPr>
          <p:cNvSpPr/>
          <p:nvPr/>
        </p:nvSpPr>
        <p:spPr>
          <a:xfrm>
            <a:off x="349206" y="4689000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Ромб 27">
            <a:extLst>
              <a:ext uri="{FF2B5EF4-FFF2-40B4-BE49-F238E27FC236}">
                <a16:creationId xmlns:a16="http://schemas.microsoft.com/office/drawing/2014/main" id="{D755B53E-9B44-42CC-BCC8-1E6A770F1070}"/>
              </a:ext>
            </a:extLst>
          </p:cNvPr>
          <p:cNvSpPr/>
          <p:nvPr/>
        </p:nvSpPr>
        <p:spPr>
          <a:xfrm>
            <a:off x="2181000" y="5025458"/>
            <a:ext cx="346794" cy="31708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2" descr="C:\Users\goncharova\Desktop\Технометр\новая папка\поверка5.png">
            <a:extLst>
              <a:ext uri="{FF2B5EF4-FFF2-40B4-BE49-F238E27FC236}">
                <a16:creationId xmlns:a16="http://schemas.microsoft.com/office/drawing/2014/main" id="{183B6F25-CF42-F17C-57C4-D4A5DE56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9091" y="679892"/>
            <a:ext cx="3715011" cy="2749108"/>
          </a:xfrm>
          <a:prstGeom prst="rect">
            <a:avLst/>
          </a:prstGeom>
          <a:noFill/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C40CD6B2-9938-4C19-15DD-0694A3FE6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31" y="3632293"/>
            <a:ext cx="55350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Автоматизация процесса поверки/калибровки СИ </a:t>
            </a:r>
            <a:br>
              <a:rPr lang="ru-RU" altLang="ru-RU" sz="1600" b="1" dirty="0">
                <a:latin typeface="+mj-lt"/>
              </a:rPr>
            </a:br>
            <a:r>
              <a:rPr lang="ru-RU" altLang="ru-RU" sz="1600" dirty="0">
                <a:latin typeface="+mj-lt"/>
              </a:rPr>
              <a:t>по ГОСТ и методикам поверки СИ давления, температуры, уровня, расхода, газового анализа, вторичных, электрических  СИ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Ручной, полуавтоматический, автоматический режимы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sz="1600" b="1" dirty="0">
                <a:latin typeface="+mj-lt"/>
              </a:rPr>
              <a:t>Поверка/калибровка 1 и более СИ одновременно</a:t>
            </a:r>
            <a:endParaRPr lang="ru-RU" altLang="ru-RU" sz="1600" b="1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Управление эталонами, вспомогательным оборудованием</a:t>
            </a:r>
            <a:endParaRPr lang="ru-RU" altLang="ru-RU" sz="1600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Автоматический расчет погрешностей, </a:t>
            </a:r>
            <a:r>
              <a:rPr lang="ru-RU" sz="1600" b="1" dirty="0">
                <a:latin typeface="+mj-lt"/>
                <a:ea typeface="Times New Roman" panose="02020603050405020304" pitchFamily="18" charset="0"/>
              </a:rPr>
              <a:t>неопределенностей 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Автоматическое формирование протоколов поверки/калибровки СИ по ГОСТ и методикам на их поверку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endParaRPr lang="ru-RU" altLang="ru-RU" sz="1600" dirty="0">
              <a:latin typeface="+mj-lt"/>
            </a:endParaRP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endParaRPr lang="ru-RU" altLang="ru-RU" sz="1600" dirty="0">
              <a:latin typeface="+mj-lt"/>
            </a:endParaRPr>
          </a:p>
          <a:p>
            <a:pPr>
              <a:spcBef>
                <a:spcPts val="400"/>
              </a:spcBef>
              <a:defRPr/>
            </a:pPr>
            <a:endParaRPr lang="ru-RU" altLang="ru-RU" sz="1600" b="1" dirty="0">
              <a:latin typeface="+mj-lt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ED2071D-5873-D3C7-7E08-5B71F2546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692" y="3633950"/>
            <a:ext cx="5206205" cy="51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Ведение базы данных СИ, эталонов, поверок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sz="1600" b="1" dirty="0">
                <a:latin typeface="+mj-lt"/>
              </a:rPr>
              <a:t>Интеграция в системы АРМ-метролог и другие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Запись базы СИ и поверок на ПК и сервере 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Передача информации о поверенных приборах  </a:t>
            </a:r>
            <a:br>
              <a:rPr lang="ru-RU" altLang="ru-RU" sz="1600" b="1" dirty="0">
                <a:latin typeface="+mj-lt"/>
              </a:rPr>
            </a:br>
            <a:r>
              <a:rPr lang="ru-RU" altLang="ru-RU" sz="1600" b="1" dirty="0">
                <a:latin typeface="+mj-lt"/>
              </a:rPr>
              <a:t>   в систему ФГИС «АРШИН»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Имеется версия для ОС Linux 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ru-RU" altLang="ru-RU" sz="1600" b="1" dirty="0">
                <a:latin typeface="+mj-lt"/>
              </a:rPr>
              <a:t>Сертификат и свидетельство об аттестации  ПО </a:t>
            </a:r>
            <a:br>
              <a:rPr lang="ru-RU" altLang="ru-RU" sz="1600" b="1" dirty="0">
                <a:latin typeface="+mj-lt"/>
              </a:rPr>
            </a:br>
            <a:r>
              <a:rPr lang="ru-RU" altLang="ru-RU" sz="1600" b="1" dirty="0">
                <a:latin typeface="+mj-lt"/>
              </a:rPr>
              <a:t>на соответствие ГОСТ Р 8.654-2015; МИ 2955-2010, </a:t>
            </a:r>
            <a:br>
              <a:rPr lang="ru-RU" altLang="ru-RU" sz="1600" b="1" dirty="0">
                <a:latin typeface="+mj-lt"/>
              </a:rPr>
            </a:br>
            <a:r>
              <a:rPr lang="ru-RU" altLang="ru-RU" sz="1600" b="1" dirty="0">
                <a:latin typeface="+mj-lt"/>
              </a:rPr>
              <a:t>ГОСТ Р 8.596-2002,  ГОСТ Р ИСО/МЭК 12119-2000, ГОСТ Р ИСО 9127-94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endParaRPr lang="ru-RU" altLang="ru-RU" sz="1600" b="1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endParaRPr lang="ru-RU" altLang="ru-RU" sz="1600" b="1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endParaRPr lang="ru-RU" altLang="ru-RU" sz="1600" b="1" dirty="0">
              <a:latin typeface="+mj-lt"/>
            </a:endParaRPr>
          </a:p>
          <a:p>
            <a:pPr>
              <a:spcBef>
                <a:spcPts val="400"/>
              </a:spcBef>
              <a:defRPr/>
            </a:pPr>
            <a:endParaRPr lang="ru-RU" altLang="ru-RU" sz="1600" b="1" dirty="0">
              <a:latin typeface="+mj-lt"/>
            </a:endParaRP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endParaRPr lang="ru-RU" altLang="ru-RU" sz="1600" b="1" dirty="0">
              <a:latin typeface="+mj-lt"/>
            </a:endParaRPr>
          </a:p>
          <a:p>
            <a:pPr>
              <a:spcBef>
                <a:spcPts val="400"/>
              </a:spcBef>
              <a:defRPr/>
            </a:pPr>
            <a:endParaRPr lang="ru-RU" altLang="ru-RU" sz="1600" b="1" dirty="0">
              <a:latin typeface="+mj-lt"/>
            </a:endParaRP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6E2316AB-C18F-1582-F254-1A13F159BBB6}"/>
              </a:ext>
            </a:extLst>
          </p:cNvPr>
          <p:cNvSpPr/>
          <p:nvPr/>
        </p:nvSpPr>
        <p:spPr>
          <a:xfrm>
            <a:off x="345686" y="5417541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F544728A-8134-A775-C8E7-FF43FFE9246B}"/>
              </a:ext>
            </a:extLst>
          </p:cNvPr>
          <p:cNvSpPr/>
          <p:nvPr/>
        </p:nvSpPr>
        <p:spPr>
          <a:xfrm>
            <a:off x="353552" y="5745707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Ромб 9">
            <a:extLst>
              <a:ext uri="{FF2B5EF4-FFF2-40B4-BE49-F238E27FC236}">
                <a16:creationId xmlns:a16="http://schemas.microsoft.com/office/drawing/2014/main" id="{93CC86D5-39B1-9EDC-0B5D-CA14A6E9F33A}"/>
              </a:ext>
            </a:extLst>
          </p:cNvPr>
          <p:cNvSpPr/>
          <p:nvPr/>
        </p:nvSpPr>
        <p:spPr>
          <a:xfrm>
            <a:off x="353552" y="6108883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Ромб 10">
            <a:extLst>
              <a:ext uri="{FF2B5EF4-FFF2-40B4-BE49-F238E27FC236}">
                <a16:creationId xmlns:a16="http://schemas.microsoft.com/office/drawing/2014/main" id="{4D28DD5D-AF31-196A-E4CB-DA73DADA87E6}"/>
              </a:ext>
            </a:extLst>
          </p:cNvPr>
          <p:cNvSpPr/>
          <p:nvPr/>
        </p:nvSpPr>
        <p:spPr>
          <a:xfrm>
            <a:off x="6570898" y="3645455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5F3AEF9F-DD1F-546C-2BCB-4F6A6B14A6C3}"/>
              </a:ext>
            </a:extLst>
          </p:cNvPr>
          <p:cNvSpPr/>
          <p:nvPr/>
        </p:nvSpPr>
        <p:spPr>
          <a:xfrm>
            <a:off x="6570898" y="4011293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D6905D9E-3828-ED48-371B-90C9784277A1}"/>
              </a:ext>
            </a:extLst>
          </p:cNvPr>
          <p:cNvSpPr/>
          <p:nvPr/>
        </p:nvSpPr>
        <p:spPr>
          <a:xfrm>
            <a:off x="6570898" y="4356666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id="{7E523C29-894D-BB4B-B080-650FC103F833}"/>
              </a:ext>
            </a:extLst>
          </p:cNvPr>
          <p:cNvSpPr/>
          <p:nvPr/>
        </p:nvSpPr>
        <p:spPr>
          <a:xfrm>
            <a:off x="6599562" y="5233888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Ромб 14">
            <a:extLst>
              <a:ext uri="{FF2B5EF4-FFF2-40B4-BE49-F238E27FC236}">
                <a16:creationId xmlns:a16="http://schemas.microsoft.com/office/drawing/2014/main" id="{CFD1F5CE-3BF6-BA9F-E8D2-238F7B2463B4}"/>
              </a:ext>
            </a:extLst>
          </p:cNvPr>
          <p:cNvSpPr/>
          <p:nvPr/>
        </p:nvSpPr>
        <p:spPr>
          <a:xfrm>
            <a:off x="6628225" y="5599267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Ромб 15">
            <a:extLst>
              <a:ext uri="{FF2B5EF4-FFF2-40B4-BE49-F238E27FC236}">
                <a16:creationId xmlns:a16="http://schemas.microsoft.com/office/drawing/2014/main" id="{DADC58A0-1269-CFF7-90ED-97BB3DF572C3}"/>
              </a:ext>
            </a:extLst>
          </p:cNvPr>
          <p:cNvSpPr/>
          <p:nvPr/>
        </p:nvSpPr>
        <p:spPr>
          <a:xfrm>
            <a:off x="6599562" y="4814330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9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EFF6CA-1164-2FFF-9FBD-4B7AF4026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035" t="8068" r="3698" b="29458"/>
          <a:stretch/>
        </p:blipFill>
        <p:spPr>
          <a:xfrm>
            <a:off x="-2035257" y="-1798965"/>
            <a:ext cx="18327107" cy="10302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FCEC524-252B-4691-BA7E-3FA4BC88D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83607" y="835178"/>
            <a:ext cx="2956858" cy="2217644"/>
          </a:xfrm>
          <a:prstGeom prst="rect">
            <a:avLst/>
          </a:prstGeom>
          <a:ln w="28575" cap="sq">
            <a:solidFill>
              <a:srgbClr val="55A83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DA8E47-FE45-4A18-8886-18A43A183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97850" y="852249"/>
            <a:ext cx="2956857" cy="2217643"/>
          </a:xfrm>
          <a:prstGeom prst="rect">
            <a:avLst/>
          </a:prstGeom>
          <a:ln w="28575" cap="sq">
            <a:solidFill>
              <a:srgbClr val="55A83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6DC9776F-90C3-4890-9AC4-FAE51736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CB32A415-6944-4026-9AB8-48F513653E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B270030-54F5-4E52-8F36-5B345EA265DD}"/>
              </a:ext>
            </a:extLst>
          </p:cNvPr>
          <p:cNvSpPr/>
          <p:nvPr/>
        </p:nvSpPr>
        <p:spPr>
          <a:xfrm>
            <a:off x="0" y="9009000"/>
            <a:ext cx="1219200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4">
            <a:extLst>
              <a:ext uri="{FF2B5EF4-FFF2-40B4-BE49-F238E27FC236}">
                <a16:creationId xmlns:a16="http://schemas.microsoft.com/office/drawing/2014/main" id="{96A9FFB8-DDFA-4EEB-BB1C-55E8BDB91CDA}"/>
              </a:ext>
            </a:extLst>
          </p:cNvPr>
          <p:cNvSpPr txBox="1">
            <a:spLocks/>
          </p:cNvSpPr>
          <p:nvPr/>
        </p:nvSpPr>
        <p:spPr>
          <a:xfrm>
            <a:off x="524461" y="9279000"/>
            <a:ext cx="6525000" cy="85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chemeClr val="tx1"/>
                </a:solidFill>
              </a:rPr>
              <a:t>МЕТРОЛОГИЯ - </a:t>
            </a:r>
            <a:r>
              <a:rPr lang="ru-RU">
                <a:solidFill>
                  <a:schemeClr val="accent5">
                    <a:lumMod val="75000"/>
                  </a:schemeClr>
                </a:solidFill>
              </a:rPr>
              <a:t>КОМПЛЕКТ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21C713B5-10FA-4F89-9E0C-1BAE3AED2550}"/>
              </a:ext>
            </a:extLst>
          </p:cNvPr>
          <p:cNvSpPr txBox="1">
            <a:spLocks/>
          </p:cNvSpPr>
          <p:nvPr/>
        </p:nvSpPr>
        <p:spPr>
          <a:xfrm>
            <a:off x="590758" y="10068001"/>
            <a:ext cx="6525000" cy="1730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457200"/>
            <a:r>
              <a:rPr lang="ru-RU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российская компания-производитель и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поставщик метрологического оборудования. С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2011 года мы производим метрологические стенды для предприятий нефтегазовой, химической и энергетической отраслей.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97C58A41-D0BA-48F9-A522-7B8C11CF78AA}"/>
              </a:ext>
            </a:extLst>
          </p:cNvPr>
          <p:cNvSpPr txBox="1">
            <a:spLocks/>
          </p:cNvSpPr>
          <p:nvPr/>
        </p:nvSpPr>
        <p:spPr>
          <a:xfrm>
            <a:off x="7573922" y="9724400"/>
            <a:ext cx="5130000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СОБСТВЕННЫЕ РАЗРАБОТКИ ОБОРУДОВАНИЯ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130 СОТРУДНИКОВ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СОВРЕМЕННОЕ ОСНАЩЕНИЕ ПРОИЗВОДСТВЕ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31" name="Ромб 30">
            <a:extLst>
              <a:ext uri="{FF2B5EF4-FFF2-40B4-BE49-F238E27FC236}">
                <a16:creationId xmlns:a16="http://schemas.microsoft.com/office/drawing/2014/main" id="{CE902B1B-4388-48BE-B6FA-C0B93ECE364C}"/>
              </a:ext>
            </a:extLst>
          </p:cNvPr>
          <p:cNvSpPr/>
          <p:nvPr/>
        </p:nvSpPr>
        <p:spPr>
          <a:xfrm>
            <a:off x="7124733" y="993845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Ромб 31">
            <a:extLst>
              <a:ext uri="{FF2B5EF4-FFF2-40B4-BE49-F238E27FC236}">
                <a16:creationId xmlns:a16="http://schemas.microsoft.com/office/drawing/2014/main" id="{82B60FB8-7DB2-4284-8703-6B117BA0E7E2}"/>
              </a:ext>
            </a:extLst>
          </p:cNvPr>
          <p:cNvSpPr/>
          <p:nvPr/>
        </p:nvSpPr>
        <p:spPr>
          <a:xfrm>
            <a:off x="7128581" y="1055131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Ромб 32">
            <a:extLst>
              <a:ext uri="{FF2B5EF4-FFF2-40B4-BE49-F238E27FC236}">
                <a16:creationId xmlns:a16="http://schemas.microsoft.com/office/drawing/2014/main" id="{4938CBAF-8B76-4F55-A677-B71442708D27}"/>
              </a:ext>
            </a:extLst>
          </p:cNvPr>
          <p:cNvSpPr/>
          <p:nvPr/>
        </p:nvSpPr>
        <p:spPr>
          <a:xfrm>
            <a:off x="7128581" y="11164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7">
            <a:extLst>
              <a:ext uri="{FF2B5EF4-FFF2-40B4-BE49-F238E27FC236}">
                <a16:creationId xmlns:a16="http://schemas.microsoft.com/office/drawing/2014/main" id="{F27B6715-8BFB-41D1-83AC-646237D01B8B}"/>
              </a:ext>
            </a:extLst>
          </p:cNvPr>
          <p:cNvSpPr txBox="1">
            <a:spLocks/>
          </p:cNvSpPr>
          <p:nvPr/>
        </p:nvSpPr>
        <p:spPr>
          <a:xfrm>
            <a:off x="384664" y="168824"/>
            <a:ext cx="5355000" cy="7186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/>
              <a:t>ТЕХНОМЕТР </a:t>
            </a:r>
            <a:r>
              <a:rPr lang="ru-RU" sz="4400" b="1" dirty="0">
                <a:solidFill>
                  <a:srgbClr val="55A839"/>
                </a:solidFill>
              </a:rPr>
              <a:t>ЦРМ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9559C64-D1CE-4EFE-AD73-9D4D394D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91" y="3131564"/>
            <a:ext cx="630398" cy="61082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72BA471-8779-4177-A120-64017719D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66" y="3134874"/>
            <a:ext cx="630398" cy="6108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C72B793-E256-42E9-B47F-3B825001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141" y="3134874"/>
            <a:ext cx="630398" cy="61082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AB079D9-4457-4E8E-BB56-7AB506B8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636" y="4211654"/>
            <a:ext cx="630398" cy="6108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2895BFD-CD50-4F18-BEC5-EC231814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207" y="4254313"/>
            <a:ext cx="630398" cy="61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F37CF7F-F607-45FF-9408-C3FED8F5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586" y="4214964"/>
            <a:ext cx="630398" cy="61082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F14F04F-702D-4CAD-ADD7-36B9C7D43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14" y="3040043"/>
            <a:ext cx="630398" cy="61082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7B370AD-03E8-455A-B862-D462B7B4E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589" y="3043353"/>
            <a:ext cx="630398" cy="61082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E026E938-D845-4F9C-917A-D39A5E45C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064" y="3043353"/>
            <a:ext cx="630398" cy="61082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FF1DBA8-BFA2-49CD-9BCC-07B99DC52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830" y="1768089"/>
            <a:ext cx="1214438" cy="121443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8205D7E-1D26-4E30-B94C-0C59747DF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6" y="1747764"/>
            <a:ext cx="1214438" cy="1214438"/>
          </a:xfrm>
          <a:prstGeom prst="rect">
            <a:avLst/>
          </a:prstGeom>
        </p:spPr>
      </p:pic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AF3E9E16-3449-4257-A2DF-B26EA6C5FC24}"/>
              </a:ext>
            </a:extLst>
          </p:cNvPr>
          <p:cNvCxnSpPr>
            <a:cxnSpLocks/>
            <a:stCxn id="76" idx="1"/>
            <a:endCxn id="77" idx="3"/>
          </p:cNvCxnSpPr>
          <p:nvPr/>
        </p:nvCxnSpPr>
        <p:spPr>
          <a:xfrm flipH="1" flipV="1">
            <a:off x="1716714" y="2354983"/>
            <a:ext cx="1465116" cy="20325"/>
          </a:xfrm>
          <a:prstGeom prst="straightConnector1">
            <a:avLst/>
          </a:prstGeom>
          <a:ln>
            <a:solidFill>
              <a:srgbClr val="429725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A7BA496D-51D2-4A52-80BD-2F970EE8EA16}"/>
              </a:ext>
            </a:extLst>
          </p:cNvPr>
          <p:cNvCxnSpPr>
            <a:cxnSpLocks/>
            <a:endCxn id="68" idx="0"/>
          </p:cNvCxnSpPr>
          <p:nvPr/>
        </p:nvCxnSpPr>
        <p:spPr>
          <a:xfrm flipH="1">
            <a:off x="1749865" y="2515656"/>
            <a:ext cx="1974263" cy="619218"/>
          </a:xfrm>
          <a:prstGeom prst="straightConnector1">
            <a:avLst/>
          </a:prstGeom>
          <a:ln>
            <a:solidFill>
              <a:srgbClr val="429725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AC5C8601-B2A7-4F89-A32E-7392F1C003F0}"/>
              </a:ext>
            </a:extLst>
          </p:cNvPr>
          <p:cNvCxnSpPr>
            <a:cxnSpLocks/>
          </p:cNvCxnSpPr>
          <p:nvPr/>
        </p:nvCxnSpPr>
        <p:spPr>
          <a:xfrm>
            <a:off x="3724128" y="2515656"/>
            <a:ext cx="16182" cy="1550835"/>
          </a:xfrm>
          <a:prstGeom prst="straightConnector1">
            <a:avLst/>
          </a:prstGeom>
          <a:ln>
            <a:solidFill>
              <a:srgbClr val="429725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E7C93D65-656A-45FF-982A-86460359C03E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3724128" y="2515656"/>
            <a:ext cx="1905660" cy="527697"/>
          </a:xfrm>
          <a:prstGeom prst="straightConnector1">
            <a:avLst/>
          </a:prstGeom>
          <a:ln>
            <a:solidFill>
              <a:srgbClr val="429725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2CF1B49C-9E17-4E6A-A521-CDB701B77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913" y="1757926"/>
            <a:ext cx="1214438" cy="1214438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1165511C-70AE-4219-A2A5-7619118A3D19}"/>
              </a:ext>
            </a:extLst>
          </p:cNvPr>
          <p:cNvCxnSpPr>
            <a:cxnSpLocks/>
          </p:cNvCxnSpPr>
          <p:nvPr/>
        </p:nvCxnSpPr>
        <p:spPr>
          <a:xfrm flipH="1" flipV="1">
            <a:off x="4320181" y="2371708"/>
            <a:ext cx="1325819" cy="36530"/>
          </a:xfrm>
          <a:prstGeom prst="straightConnector1">
            <a:avLst/>
          </a:prstGeom>
          <a:ln>
            <a:solidFill>
              <a:srgbClr val="429725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4" name="Google Shape;440;p20">
            <a:extLst>
              <a:ext uri="{FF2B5EF4-FFF2-40B4-BE49-F238E27FC236}">
                <a16:creationId xmlns:a16="http://schemas.microsoft.com/office/drawing/2014/main" id="{71D5EFA5-178C-4FB7-9989-BC2019C72215}"/>
              </a:ext>
            </a:extLst>
          </p:cNvPr>
          <p:cNvSpPr txBox="1">
            <a:spLocks/>
          </p:cNvSpPr>
          <p:nvPr/>
        </p:nvSpPr>
        <p:spPr>
          <a:xfrm>
            <a:off x="48482" y="3773257"/>
            <a:ext cx="3402766" cy="25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pPr algn="ctr"/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Рабочие станции ТОИР </a:t>
            </a:r>
          </a:p>
        </p:txBody>
      </p:sp>
      <p:sp>
        <p:nvSpPr>
          <p:cNvPr id="85" name="Google Shape;440;p20">
            <a:extLst>
              <a:ext uri="{FF2B5EF4-FFF2-40B4-BE49-F238E27FC236}">
                <a16:creationId xmlns:a16="http://schemas.microsoft.com/office/drawing/2014/main" id="{8A000C79-D350-4D23-B4C3-53F1AE6F8609}"/>
              </a:ext>
            </a:extLst>
          </p:cNvPr>
          <p:cNvSpPr txBox="1">
            <a:spLocks/>
          </p:cNvSpPr>
          <p:nvPr/>
        </p:nvSpPr>
        <p:spPr>
          <a:xfrm>
            <a:off x="2116601" y="4836899"/>
            <a:ext cx="3402766" cy="25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pPr algn="ctr"/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Рабочие станции метролога</a:t>
            </a:r>
          </a:p>
        </p:txBody>
      </p:sp>
      <p:sp>
        <p:nvSpPr>
          <p:cNvPr id="86" name="Google Shape;440;p20">
            <a:extLst>
              <a:ext uri="{FF2B5EF4-FFF2-40B4-BE49-F238E27FC236}">
                <a16:creationId xmlns:a16="http://schemas.microsoft.com/office/drawing/2014/main" id="{36EB0EDA-B553-4BBF-8ACE-017F36188E4C}"/>
              </a:ext>
            </a:extLst>
          </p:cNvPr>
          <p:cNvSpPr txBox="1">
            <a:spLocks/>
          </p:cNvSpPr>
          <p:nvPr/>
        </p:nvSpPr>
        <p:spPr>
          <a:xfrm>
            <a:off x="3879696" y="3781156"/>
            <a:ext cx="3402766" cy="25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pPr algn="ctr"/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АРМы метрологических стендов Технометр Метрика</a:t>
            </a:r>
          </a:p>
        </p:txBody>
      </p:sp>
      <p:sp>
        <p:nvSpPr>
          <p:cNvPr id="87" name="Google Shape;440;p20">
            <a:extLst>
              <a:ext uri="{FF2B5EF4-FFF2-40B4-BE49-F238E27FC236}">
                <a16:creationId xmlns:a16="http://schemas.microsoft.com/office/drawing/2014/main" id="{A84AB390-52BB-4390-8CAC-C3A27C41583E}"/>
              </a:ext>
            </a:extLst>
          </p:cNvPr>
          <p:cNvSpPr txBox="1">
            <a:spLocks/>
          </p:cNvSpPr>
          <p:nvPr/>
        </p:nvSpPr>
        <p:spPr>
          <a:xfrm>
            <a:off x="2120508" y="1359000"/>
            <a:ext cx="3402766" cy="25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pPr algn="ctr"/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Сервер </a:t>
            </a:r>
            <a:b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err="1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Технометр</a:t>
            </a:r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ЦРМ</a:t>
            </a:r>
          </a:p>
        </p:txBody>
      </p:sp>
      <p:sp>
        <p:nvSpPr>
          <p:cNvPr id="88" name="Google Shape;440;p20">
            <a:extLst>
              <a:ext uri="{FF2B5EF4-FFF2-40B4-BE49-F238E27FC236}">
                <a16:creationId xmlns:a16="http://schemas.microsoft.com/office/drawing/2014/main" id="{F824616D-FFD5-47F2-A369-7E24017D5C3A}"/>
              </a:ext>
            </a:extLst>
          </p:cNvPr>
          <p:cNvSpPr txBox="1">
            <a:spLocks/>
          </p:cNvSpPr>
          <p:nvPr/>
        </p:nvSpPr>
        <p:spPr>
          <a:xfrm>
            <a:off x="4436032" y="1489710"/>
            <a:ext cx="3402766" cy="25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pPr algn="ctr"/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Внешние серверы</a:t>
            </a:r>
          </a:p>
          <a:p>
            <a:pPr algn="ctr"/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ФГИС АРШИН</a:t>
            </a:r>
          </a:p>
        </p:txBody>
      </p:sp>
      <p:sp>
        <p:nvSpPr>
          <p:cNvPr id="89" name="Google Shape;440;p20">
            <a:extLst>
              <a:ext uri="{FF2B5EF4-FFF2-40B4-BE49-F238E27FC236}">
                <a16:creationId xmlns:a16="http://schemas.microsoft.com/office/drawing/2014/main" id="{14EA1289-C262-44F2-8A0B-FD6DDDD56529}"/>
              </a:ext>
            </a:extLst>
          </p:cNvPr>
          <p:cNvSpPr txBox="1">
            <a:spLocks/>
          </p:cNvSpPr>
          <p:nvPr/>
        </p:nvSpPr>
        <p:spPr>
          <a:xfrm>
            <a:off x="68537" y="1495363"/>
            <a:ext cx="3402766" cy="25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B25"/>
              </a:buClr>
              <a:buSzPts val="4500"/>
              <a:buFont typeface="Nova Square"/>
              <a:buNone/>
              <a:defRPr sz="4500" b="0" i="0" u="none" strike="noStrike" cap="none">
                <a:solidFill>
                  <a:srgbClr val="FFCB25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pPr algn="ctr"/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Внутренние серверы</a:t>
            </a:r>
          </a:p>
          <a:p>
            <a:pPr algn="ctr"/>
            <a:r>
              <a:rPr lang="ru-RU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1С, </a:t>
            </a:r>
            <a:r>
              <a:rPr lang="en-US" sz="1800" b="1" dirty="0">
                <a:solidFill>
                  <a:srgbClr val="4297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SAP</a:t>
            </a:r>
            <a:endParaRPr lang="ru-RU" sz="1800" b="1" dirty="0">
              <a:solidFill>
                <a:srgbClr val="42972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Текст 6">
            <a:extLst>
              <a:ext uri="{FF2B5EF4-FFF2-40B4-BE49-F238E27FC236}">
                <a16:creationId xmlns:a16="http://schemas.microsoft.com/office/drawing/2014/main" id="{F6EF48CE-6000-4D6F-A106-7BEAE7BB81D2}"/>
              </a:ext>
            </a:extLst>
          </p:cNvPr>
          <p:cNvSpPr txBox="1">
            <a:spLocks/>
          </p:cNvSpPr>
          <p:nvPr/>
        </p:nvSpPr>
        <p:spPr>
          <a:xfrm>
            <a:off x="2289795" y="6448997"/>
            <a:ext cx="12371000" cy="5402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ПОСТАВЛЯЕТСЯ В СОСТАВЕ СТЕНДОВ, ОБОРУДОВАНИЯ И ОТДЕЛЬНО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A45139-EB11-4404-1B9B-344CCCB1C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000" y="-44105"/>
            <a:ext cx="4591134" cy="2511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A2BB5-9687-FE3C-FD95-CDD33C82BB99}"/>
              </a:ext>
            </a:extLst>
          </p:cNvPr>
          <p:cNvSpPr txBox="1"/>
          <p:nvPr/>
        </p:nvSpPr>
        <p:spPr>
          <a:xfrm>
            <a:off x="457276" y="684000"/>
            <a:ext cx="6448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cs typeface="Calibri" panose="020F0502020204030204" pitchFamily="34" charset="0"/>
              </a:rPr>
              <a:t>Е</a:t>
            </a:r>
            <a:r>
              <a:rPr lang="ru-RU" sz="2000" b="1" i="0" dirty="0">
                <a:effectLst/>
                <a:cs typeface="Calibri" panose="020F0502020204030204" pitchFamily="34" charset="0"/>
              </a:rPr>
              <a:t>диный узел информации о приборах </a:t>
            </a:r>
            <a:r>
              <a:rPr lang="ru-RU" sz="2000" b="1" dirty="0">
                <a:cs typeface="Calibri" panose="020F0502020204030204" pitchFamily="34" charset="0"/>
              </a:rPr>
              <a:t>на предприятии</a:t>
            </a:r>
            <a:endParaRPr lang="ru-RU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E8126D-7083-9E44-118F-3AF1A7B4A7AE}"/>
              </a:ext>
            </a:extLst>
          </p:cNvPr>
          <p:cNvSpPr txBox="1"/>
          <p:nvPr/>
        </p:nvSpPr>
        <p:spPr>
          <a:xfrm>
            <a:off x="7131000" y="2458062"/>
            <a:ext cx="6644378" cy="2590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Метрология и ТОиР в одном месте</a:t>
            </a:r>
          </a:p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Для работы с сервером требуется только браузер</a:t>
            </a:r>
          </a:p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Постоянно пополняемая локальная копия ФГИС Аршин</a:t>
            </a:r>
          </a:p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Каталог документов для приборов и эталонов</a:t>
            </a:r>
          </a:p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Выгрузка и поиск данных в ФГИС Аршин</a:t>
            </a:r>
          </a:p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Выгрузка данных в Excel, Word, PDF</a:t>
            </a:r>
          </a:p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Поддержка Microsoft Office,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effectLst/>
                <a:cs typeface="Calibri" panose="020F0502020204030204" pitchFamily="34" charset="0"/>
              </a:rPr>
              <a:t>Libra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 Office, Open Office, Мой Офис</a:t>
            </a:r>
          </a:p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Разграничение прав пользователей: более 40 различных ролей</a:t>
            </a:r>
          </a:p>
          <a:p>
            <a:pPr marR="0" lvl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buClr>
                <a:schemeClr val="bg1"/>
              </a:buClr>
              <a:buSzTx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cs typeface="Calibri" panose="020F0502020204030204" pitchFamily="34" charset="0"/>
              </a:rPr>
              <a:t>Интеграция с сервисами для обмена информацией: SAP, 1C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5A7FA-2323-C003-483A-7BC15FE0CE11}"/>
              </a:ext>
            </a:extLst>
          </p:cNvPr>
          <p:cNvSpPr txBox="1"/>
          <p:nvPr/>
        </p:nvSpPr>
        <p:spPr>
          <a:xfrm>
            <a:off x="584307" y="5122221"/>
            <a:ext cx="9741693" cy="175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b="1" dirty="0">
                <a:cs typeface="Calibri" panose="020F0502020204030204" pitchFamily="34" charset="0"/>
              </a:rPr>
              <a:t>Настраиваемый период отчетов. Возможность выбора субъекта отчета: предприятие, отдел, цех, сотрудник. 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cs typeface="Calibri" panose="020F0502020204030204" pitchFamily="34" charset="0"/>
              </a:rPr>
              <a:t>Отчет по выполненной работе. Контроль сроков выполнения работы. Отчет по просроченным СИ и эталонам. 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cs typeface="Calibri" panose="020F0502020204030204" pitchFamily="34" charset="0"/>
              </a:rPr>
              <a:t>Расчет стоимости проведенных работ. Журнал заявок по ремонту и обслуживанию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cs typeface="Calibri" panose="020F0502020204030204" pitchFamily="34" charset="0"/>
              </a:rPr>
              <a:t>График предстоящих поверок, Расчет загрузки лаборатории. План ввода / вывода из эксплуатации СИ, План ремонтных работ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588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">
            <a:extLst>
              <a:ext uri="{FF2B5EF4-FFF2-40B4-BE49-F238E27FC236}">
                <a16:creationId xmlns:a16="http://schemas.microsoft.com/office/drawing/2014/main" id="{ABA6BABC-1CE7-402C-B64D-97E506E7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49" b="5223"/>
          <a:stretch/>
        </p:blipFill>
        <p:spPr bwMode="auto">
          <a:xfrm>
            <a:off x="-891009" y="-466745"/>
            <a:ext cx="14033894" cy="82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ACD777-3A24-44C6-BA23-04E2E5237D97}"/>
              </a:ext>
            </a:extLst>
          </p:cNvPr>
          <p:cNvSpPr/>
          <p:nvPr/>
        </p:nvSpPr>
        <p:spPr>
          <a:xfrm>
            <a:off x="0" y="7960676"/>
            <a:ext cx="1219200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6C55D7-C729-4B60-8701-D639317FD93B}"/>
              </a:ext>
            </a:extLst>
          </p:cNvPr>
          <p:cNvSpPr txBox="1">
            <a:spLocks/>
          </p:cNvSpPr>
          <p:nvPr/>
        </p:nvSpPr>
        <p:spPr>
          <a:xfrm>
            <a:off x="156000" y="8996488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ДАВЛЕНИЯ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841E7-FE4F-4CC4-A0DA-0A0883074172}"/>
              </a:ext>
            </a:extLst>
          </p:cNvPr>
          <p:cNvSpPr txBox="1"/>
          <p:nvPr/>
        </p:nvSpPr>
        <p:spPr>
          <a:xfrm>
            <a:off x="6537951" y="8995676"/>
            <a:ext cx="56599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Автоматизированные и автоматические  </a:t>
            </a:r>
            <a:endParaRPr lang="en-US" sz="2400" b="1" dirty="0">
              <a:cs typeface="Calibri" panose="020F0502020204030204" pitchFamily="34" charset="0"/>
            </a:endParaRPr>
          </a:p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пневматические стенды до 21,0 МПа и гидравлические стенды до 62,0 Мпа</a:t>
            </a:r>
          </a:p>
          <a:p>
            <a:pPr marL="114300"/>
            <a:r>
              <a:rPr lang="ru-RU" sz="2400" b="1" dirty="0">
                <a:cs typeface="Calibri" panose="020F0502020204030204" pitchFamily="34" charset="0"/>
              </a:rPr>
              <a:t>Погрешность измерения до  от 0,015% ВПИ до 0,005% ВПИ</a:t>
            </a:r>
            <a:endParaRPr lang="en-US" sz="2400" b="1" dirty="0">
              <a:cs typeface="Calibri" panose="020F0502020204030204" pitchFamily="34" charset="0"/>
            </a:endParaRPr>
          </a:p>
          <a:p>
            <a:pPr marL="114300" indent="0">
              <a:buFont typeface="Arial" panose="020B0604020202020204" pitchFamily="34" charset="0"/>
              <a:buNone/>
            </a:pPr>
            <a:endParaRPr lang="ru-RU" sz="2400" b="1" dirty="0">
              <a:cs typeface="Calibri" panose="020F0502020204030204" pitchFamily="34" charset="0"/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07259B38-27A4-48B1-B252-2E3B589A7310}"/>
              </a:ext>
            </a:extLst>
          </p:cNvPr>
          <p:cNvSpPr/>
          <p:nvPr/>
        </p:nvSpPr>
        <p:spPr>
          <a:xfrm>
            <a:off x="6318581" y="9095238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27E71506-62A7-439A-851D-459C8E1EC139}"/>
              </a:ext>
            </a:extLst>
          </p:cNvPr>
          <p:cNvSpPr/>
          <p:nvPr/>
        </p:nvSpPr>
        <p:spPr>
          <a:xfrm>
            <a:off x="6292057" y="10165676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">
            <a:extLst>
              <a:ext uri="{FF2B5EF4-FFF2-40B4-BE49-F238E27FC236}">
                <a16:creationId xmlns:a16="http://schemas.microsoft.com/office/drawing/2014/main" id="{ABA6BABC-1CE7-402C-B64D-97E506E7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9" b="5223"/>
          <a:stretch/>
        </p:blipFill>
        <p:spPr bwMode="auto">
          <a:xfrm>
            <a:off x="0" y="-36000"/>
            <a:ext cx="12192000" cy="71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EE1791-B50F-4A2F-918F-D09C26DBF02E}"/>
              </a:ext>
            </a:extLst>
          </p:cNvPr>
          <p:cNvSpPr/>
          <p:nvPr/>
        </p:nvSpPr>
        <p:spPr>
          <a:xfrm>
            <a:off x="0" y="4090676"/>
            <a:ext cx="1219200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7DDC70-0640-F2C2-49F2-7CF2813DFBBF}"/>
              </a:ext>
            </a:extLst>
          </p:cNvPr>
          <p:cNvSpPr txBox="1">
            <a:spLocks/>
          </p:cNvSpPr>
          <p:nvPr/>
        </p:nvSpPr>
        <p:spPr>
          <a:xfrm>
            <a:off x="-69000" y="5126488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ДАВЛЕНИЯ</a:t>
            </a:r>
            <a:br>
              <a:rPr lang="ru-RU" sz="4000" b="1" dirty="0">
                <a:solidFill>
                  <a:srgbClr val="55A839"/>
                </a:solidFill>
              </a:rPr>
            </a:br>
            <a:r>
              <a:rPr lang="ru-RU" sz="4000" b="1" dirty="0"/>
              <a:t>(манометры, датчики)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659334-2F6B-415A-BCC6-3AA6A8AE558D}"/>
              </a:ext>
            </a:extLst>
          </p:cNvPr>
          <p:cNvSpPr txBox="1"/>
          <p:nvPr/>
        </p:nvSpPr>
        <p:spPr>
          <a:xfrm>
            <a:off x="6186000" y="4959000"/>
            <a:ext cx="652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Автоматизированные, автоматические </a:t>
            </a:r>
          </a:p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стенды :  от -0,1 до 21,0 МПа пневматика</a:t>
            </a:r>
            <a:endParaRPr lang="en-US" sz="2400" b="1" dirty="0">
              <a:cs typeface="Calibri" panose="020F0502020204030204" pitchFamily="34" charset="0"/>
            </a:endParaRPr>
          </a:p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                   от     0 до 62,0 МПа гидравлика</a:t>
            </a:r>
          </a:p>
          <a:p>
            <a:pPr marL="114300"/>
            <a:r>
              <a:rPr lang="ru-RU" sz="2400" b="1" dirty="0">
                <a:cs typeface="Calibri" panose="020F0502020204030204" pitchFamily="34" charset="0"/>
              </a:rPr>
              <a:t>Погрешность эталонов от 0,1% до 0,005%</a:t>
            </a:r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7F84337E-E9A9-41C5-BB76-B36FAD345967}"/>
              </a:ext>
            </a:extLst>
          </p:cNvPr>
          <p:cNvSpPr/>
          <p:nvPr/>
        </p:nvSpPr>
        <p:spPr>
          <a:xfrm>
            <a:off x="6096000" y="509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1D266473-4B0A-434C-9872-AC2537265CF3}"/>
              </a:ext>
            </a:extLst>
          </p:cNvPr>
          <p:cNvSpPr/>
          <p:nvPr/>
        </p:nvSpPr>
        <p:spPr>
          <a:xfrm>
            <a:off x="6051000" y="617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10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0B8ACD-D0F3-4C88-B631-EF6B660065E8}"/>
              </a:ext>
            </a:extLst>
          </p:cNvPr>
          <p:cNvSpPr/>
          <p:nvPr/>
        </p:nvSpPr>
        <p:spPr>
          <a:xfrm rot="10800000">
            <a:off x="4800" y="-5027938"/>
            <a:ext cx="12192000" cy="328193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9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D5E48A2-DFE1-43D0-BEBE-10B2CA463F47}"/>
              </a:ext>
            </a:extLst>
          </p:cNvPr>
          <p:cNvSpPr txBox="1">
            <a:spLocks/>
          </p:cNvSpPr>
          <p:nvPr/>
        </p:nvSpPr>
        <p:spPr>
          <a:xfrm>
            <a:off x="336000" y="-4863835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ДАВЛЕНИЯ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A94B6D0F-1020-4233-A0D4-F53AE685244E}"/>
              </a:ext>
            </a:extLst>
          </p:cNvPr>
          <p:cNvSpPr txBox="1">
            <a:spLocks/>
          </p:cNvSpPr>
          <p:nvPr/>
        </p:nvSpPr>
        <p:spPr>
          <a:xfrm>
            <a:off x="6910800" y="-4937939"/>
            <a:ext cx="5314800" cy="8679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Поверка манометров и датчиков давления с помощью грузопоршневых манометров и ручных помп </a:t>
            </a:r>
          </a:p>
          <a:p>
            <a:pPr marL="114300" indent="0">
              <a:buFont typeface="Arial" panose="020B0604020202020204" pitchFamily="34" charset="0"/>
              <a:buNone/>
            </a:pPr>
            <a:endParaRPr lang="ru-RU" sz="2400" dirty="0">
              <a:cs typeface="Calibri" panose="020F0502020204030204" pitchFamily="34" charset="0"/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41FE0487-B8B9-4F65-B3A9-BAE63CE9F65A}"/>
              </a:ext>
            </a:extLst>
          </p:cNvPr>
          <p:cNvSpPr/>
          <p:nvPr/>
        </p:nvSpPr>
        <p:spPr>
          <a:xfrm>
            <a:off x="6606591" y="-4635481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омб 18">
            <a:extLst>
              <a:ext uri="{FF2B5EF4-FFF2-40B4-BE49-F238E27FC236}">
                <a16:creationId xmlns:a16="http://schemas.microsoft.com/office/drawing/2014/main" id="{7987EB50-C00B-4805-9C8D-D5BA3F6BD67A}"/>
              </a:ext>
            </a:extLst>
          </p:cNvPr>
          <p:cNvSpPr/>
          <p:nvPr/>
        </p:nvSpPr>
        <p:spPr>
          <a:xfrm>
            <a:off x="6590091" y="-4069994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Picture 2" descr="Z:\Отделы\Производство\Стенды\Фотографии\20170627_Арктик_Газ\Объект\IMG_4229.JPG">
            <a:extLst>
              <a:ext uri="{FF2B5EF4-FFF2-40B4-BE49-F238E27FC236}">
                <a16:creationId xmlns:a16="http://schemas.microsoft.com/office/drawing/2014/main" id="{FBC84E5E-D2C5-4F2B-8127-1FEF7687C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000" y="-469727"/>
            <a:ext cx="13320000" cy="999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3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Z:\Отделы\Производство\Стенды\Фотографии\20170627_Арктик_Газ\Объект\IMG_4229.JPG">
            <a:extLst>
              <a:ext uri="{FF2B5EF4-FFF2-40B4-BE49-F238E27FC236}">
                <a16:creationId xmlns:a16="http://schemas.microsoft.com/office/drawing/2014/main" id="{BFAD83FA-859C-4D85-AB4B-A0E342CEA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5" b="11619"/>
          <a:stretch/>
        </p:blipFill>
        <p:spPr bwMode="auto">
          <a:xfrm>
            <a:off x="0" y="0"/>
            <a:ext cx="1222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CA207B1-12E4-4DDC-98BC-CAC2BCB6722C}"/>
              </a:ext>
            </a:extLst>
          </p:cNvPr>
          <p:cNvSpPr/>
          <p:nvPr/>
        </p:nvSpPr>
        <p:spPr>
          <a:xfrm rot="10800000">
            <a:off x="4800" y="12062"/>
            <a:ext cx="12192000" cy="328193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9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CCE5D9E0-BDCF-4B6C-B751-32DB52BC80C8}"/>
              </a:ext>
            </a:extLst>
          </p:cNvPr>
          <p:cNvSpPr txBox="1">
            <a:spLocks/>
          </p:cNvSpPr>
          <p:nvPr/>
        </p:nvSpPr>
        <p:spPr>
          <a:xfrm>
            <a:off x="336000" y="176165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ДАВЛЕНИЯ</a:t>
            </a: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2EFD2DB5-4BAD-4547-831B-BD87C7043F4B}"/>
              </a:ext>
            </a:extLst>
          </p:cNvPr>
          <p:cNvSpPr txBox="1">
            <a:spLocks/>
          </p:cNvSpPr>
          <p:nvPr/>
        </p:nvSpPr>
        <p:spPr>
          <a:xfrm>
            <a:off x="6910800" y="102061"/>
            <a:ext cx="5314800" cy="8679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Поверка манометров и датчиков давления с помощью </a:t>
            </a:r>
          </a:p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регулирующих стоек-коллекторов, грузопоршневых манометров, ручных помп, прессов </a:t>
            </a:r>
          </a:p>
          <a:p>
            <a:pPr marL="1143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Диапазон от -0,1 до 280 МПа</a:t>
            </a:r>
            <a:br>
              <a:rPr lang="ru-RU" sz="2400" b="1" dirty="0">
                <a:cs typeface="Calibri" panose="020F0502020204030204" pitchFamily="34" charset="0"/>
              </a:rPr>
            </a:br>
            <a:endParaRPr lang="ru-RU" sz="2400" b="1" dirty="0">
              <a:cs typeface="Calibri" panose="020F0502020204030204" pitchFamily="34" charset="0"/>
            </a:endParaRPr>
          </a:p>
          <a:p>
            <a:pPr marL="114300" indent="0">
              <a:buFont typeface="Arial" panose="020B0604020202020204" pitchFamily="34" charset="0"/>
              <a:buNone/>
            </a:pPr>
            <a:endParaRPr lang="ru-RU" sz="2400" b="1" dirty="0">
              <a:cs typeface="Calibri" panose="020F0502020204030204" pitchFamily="34" charset="0"/>
            </a:endParaRPr>
          </a:p>
          <a:p>
            <a:pPr marL="114300" indent="0">
              <a:buFont typeface="Arial" panose="020B0604020202020204" pitchFamily="34" charset="0"/>
              <a:buNone/>
            </a:pPr>
            <a:endParaRPr lang="ru-RU" sz="2400" dirty="0">
              <a:cs typeface="Calibri" panose="020F0502020204030204" pitchFamily="34" charset="0"/>
            </a:endParaRPr>
          </a:p>
        </p:txBody>
      </p:sp>
      <p:sp>
        <p:nvSpPr>
          <p:cNvPr id="22" name="Ромб 21">
            <a:extLst>
              <a:ext uri="{FF2B5EF4-FFF2-40B4-BE49-F238E27FC236}">
                <a16:creationId xmlns:a16="http://schemas.microsoft.com/office/drawing/2014/main" id="{E485BB82-421D-4556-978C-99F98ADB5A68}"/>
              </a:ext>
            </a:extLst>
          </p:cNvPr>
          <p:cNvSpPr/>
          <p:nvPr/>
        </p:nvSpPr>
        <p:spPr>
          <a:xfrm>
            <a:off x="6670236" y="176165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Ромб 22">
            <a:extLst>
              <a:ext uri="{FF2B5EF4-FFF2-40B4-BE49-F238E27FC236}">
                <a16:creationId xmlns:a16="http://schemas.microsoft.com/office/drawing/2014/main" id="{3E63ED98-05D4-4381-B9E9-C7D3FE3EE815}"/>
              </a:ext>
            </a:extLst>
          </p:cNvPr>
          <p:cNvSpPr/>
          <p:nvPr/>
        </p:nvSpPr>
        <p:spPr>
          <a:xfrm>
            <a:off x="6784759" y="95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Ромб 1">
            <a:extLst>
              <a:ext uri="{FF2B5EF4-FFF2-40B4-BE49-F238E27FC236}">
                <a16:creationId xmlns:a16="http://schemas.microsoft.com/office/drawing/2014/main" id="{757DC588-20DF-0BE1-12F1-6516E4C9CAFA}"/>
              </a:ext>
            </a:extLst>
          </p:cNvPr>
          <p:cNvSpPr/>
          <p:nvPr/>
        </p:nvSpPr>
        <p:spPr>
          <a:xfrm>
            <a:off x="6738785" y="1958165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35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Z:\Отделы\Производство\Стенды\Фотографии\134_ТУЦ\Объект\ПНР\IMG_0057.JPG">
            <a:extLst>
              <a:ext uri="{FF2B5EF4-FFF2-40B4-BE49-F238E27FC236}">
                <a16:creationId xmlns:a16="http://schemas.microsoft.com/office/drawing/2014/main" id="{9BD48A9E-8607-4F91-8627-885CCDA3A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0" t="4744" b="15120"/>
          <a:stretch/>
        </p:blipFill>
        <p:spPr bwMode="auto">
          <a:xfrm>
            <a:off x="-1597275" y="-1218598"/>
            <a:ext cx="15501000" cy="885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3A0B48-D7C7-4447-B25F-DE7A36EC23A0}"/>
              </a:ext>
            </a:extLst>
          </p:cNvPr>
          <p:cNvSpPr/>
          <p:nvPr/>
        </p:nvSpPr>
        <p:spPr>
          <a:xfrm>
            <a:off x="450" y="6984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7DDC70-0640-F2C2-49F2-7CF2813DFBBF}"/>
              </a:ext>
            </a:extLst>
          </p:cNvPr>
          <p:cNvSpPr txBox="1">
            <a:spLocks/>
          </p:cNvSpPr>
          <p:nvPr/>
        </p:nvSpPr>
        <p:spPr>
          <a:xfrm>
            <a:off x="348300" y="8288068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ТЕМПЕРАТУРЫ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1A59D460-C7C1-4C23-92E2-8348C40D06E1}"/>
              </a:ext>
            </a:extLst>
          </p:cNvPr>
          <p:cNvSpPr txBox="1">
            <a:spLocks/>
          </p:cNvSpPr>
          <p:nvPr/>
        </p:nvSpPr>
        <p:spPr>
          <a:xfrm>
            <a:off x="7426791" y="7830000"/>
            <a:ext cx="5760000" cy="1783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buFont typeface="Arial" panose="020B0604020202020204" pitchFamily="34" charset="0"/>
              <a:buNone/>
            </a:pPr>
            <a:r>
              <a:rPr lang="ru-RU" altLang="ru-RU" sz="2400" b="1" dirty="0">
                <a:cs typeface="Calibri" panose="020F0502020204030204" pitchFamily="34" charset="0"/>
              </a:rPr>
              <a:t>Стенды для автоматизированной поверки, калибровки датчиков температуры с жидкостными термостатами и </a:t>
            </a:r>
            <a:r>
              <a:rPr lang="ru-RU" altLang="ru-RU" sz="2400" b="1" dirty="0" err="1">
                <a:cs typeface="Calibri" panose="020F0502020204030204" pitchFamily="34" charset="0"/>
              </a:rPr>
              <a:t>сухоблочными</a:t>
            </a:r>
            <a:r>
              <a:rPr lang="ru-RU" altLang="ru-RU" sz="2400" b="1" dirty="0">
                <a:cs typeface="Calibri" panose="020F0502020204030204" pitchFamily="34" charset="0"/>
              </a:rPr>
              <a:t> калибраторами (-180…1600 °</a:t>
            </a:r>
            <a:r>
              <a:rPr lang="en-US" altLang="ru-RU" sz="2400" b="1" dirty="0">
                <a:cs typeface="Calibri" panose="020F0502020204030204" pitchFamily="34" charset="0"/>
              </a:rPr>
              <a:t>C)</a:t>
            </a:r>
            <a:endParaRPr lang="ru-RU" sz="2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Z:\Отделы\Производство\Стенды\Фотографии\134_ТУЦ\Объект\ПНР\IMG_0057.JPG">
            <a:extLst>
              <a:ext uri="{FF2B5EF4-FFF2-40B4-BE49-F238E27FC236}">
                <a16:creationId xmlns:a16="http://schemas.microsoft.com/office/drawing/2014/main" id="{9BD48A9E-8607-4F91-8627-885CCDA3A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4744" b="15120"/>
          <a:stretch/>
        </p:blipFill>
        <p:spPr bwMode="auto">
          <a:xfrm>
            <a:off x="0" y="-171553"/>
            <a:ext cx="12306000" cy="702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3A0B48-D7C7-4447-B25F-DE7A36EC23A0}"/>
              </a:ext>
            </a:extLst>
          </p:cNvPr>
          <p:cNvSpPr/>
          <p:nvPr/>
        </p:nvSpPr>
        <p:spPr>
          <a:xfrm>
            <a:off x="450" y="3843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7DDC70-0640-F2C2-49F2-7CF2813DFBBF}"/>
              </a:ext>
            </a:extLst>
          </p:cNvPr>
          <p:cNvSpPr txBox="1">
            <a:spLocks/>
          </p:cNvSpPr>
          <p:nvPr/>
        </p:nvSpPr>
        <p:spPr>
          <a:xfrm>
            <a:off x="348300" y="5147068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ТЕМПЕРАТУРЫ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1A59D460-C7C1-4C23-92E2-8348C40D06E1}"/>
              </a:ext>
            </a:extLst>
          </p:cNvPr>
          <p:cNvSpPr txBox="1">
            <a:spLocks/>
          </p:cNvSpPr>
          <p:nvPr/>
        </p:nvSpPr>
        <p:spPr>
          <a:xfrm>
            <a:off x="7426791" y="4689000"/>
            <a:ext cx="5760000" cy="1783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buFont typeface="Arial" panose="020B0604020202020204" pitchFamily="34" charset="0"/>
              <a:buNone/>
            </a:pPr>
            <a:r>
              <a:rPr lang="ru-RU" altLang="ru-RU" sz="2400" b="1" dirty="0">
                <a:cs typeface="Calibri" panose="020F0502020204030204" pitchFamily="34" charset="0"/>
              </a:rPr>
              <a:t>Стенды для автоматизированной поверки, калибровки датчиков температуры с жидкостными термостатами и </a:t>
            </a:r>
            <a:r>
              <a:rPr lang="ru-RU" altLang="ru-RU" sz="2400" b="1" dirty="0" err="1">
                <a:cs typeface="Calibri" panose="020F0502020204030204" pitchFamily="34" charset="0"/>
              </a:rPr>
              <a:t>сухоблочными</a:t>
            </a:r>
            <a:r>
              <a:rPr lang="ru-RU" altLang="ru-RU" sz="2400" b="1" dirty="0">
                <a:cs typeface="Calibri" panose="020F0502020204030204" pitchFamily="34" charset="0"/>
              </a:rPr>
              <a:t> калибраторами (-180…1600 °</a:t>
            </a:r>
            <a:r>
              <a:rPr lang="en-US" altLang="ru-RU" sz="2400" b="1" dirty="0">
                <a:cs typeface="Calibri" panose="020F0502020204030204" pitchFamily="34" charset="0"/>
              </a:rPr>
              <a:t>C)</a:t>
            </a:r>
            <a:endParaRPr lang="ru-RU" sz="2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2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Z:\Отделы\Производство\Стенды\Фотографии\094_Запсиб\Объект\IMG_7743.JPG">
            <a:extLst>
              <a:ext uri="{FF2B5EF4-FFF2-40B4-BE49-F238E27FC236}">
                <a16:creationId xmlns:a16="http://schemas.microsoft.com/office/drawing/2014/main" id="{E3874A2F-E357-4BCF-A3F7-531F69FD1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39" b="14087"/>
          <a:stretch/>
        </p:blipFill>
        <p:spPr bwMode="auto">
          <a:xfrm>
            <a:off x="-2454000" y="-1700151"/>
            <a:ext cx="17730000" cy="993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62872-E752-4A2F-B05E-DE8838F705E2}"/>
              </a:ext>
            </a:extLst>
          </p:cNvPr>
          <p:cNvSpPr/>
          <p:nvPr/>
        </p:nvSpPr>
        <p:spPr>
          <a:xfrm>
            <a:off x="450" y="7074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8667A30-FB4A-49DA-8B4D-D9C3992E47D2}"/>
              </a:ext>
            </a:extLst>
          </p:cNvPr>
          <p:cNvSpPr txBox="1">
            <a:spLocks/>
          </p:cNvSpPr>
          <p:nvPr/>
        </p:nvSpPr>
        <p:spPr>
          <a:xfrm>
            <a:off x="348300" y="8378068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ТЕМПЕРАТУРЫ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F456C5F1-9CA6-4C2C-963B-813522BA61D8}"/>
              </a:ext>
            </a:extLst>
          </p:cNvPr>
          <p:cNvSpPr txBox="1">
            <a:spLocks/>
          </p:cNvSpPr>
          <p:nvPr/>
        </p:nvSpPr>
        <p:spPr>
          <a:xfrm>
            <a:off x="7426791" y="8206369"/>
            <a:ext cx="4294209" cy="1783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buFont typeface="Arial" panose="020B0604020202020204" pitchFamily="34" charset="0"/>
              <a:buNone/>
            </a:pPr>
            <a:r>
              <a:rPr lang="ru-RU" altLang="ru-RU" sz="2400" b="1" dirty="0">
                <a:cs typeface="Calibri" panose="020F0502020204030204" pitchFamily="34" charset="0"/>
              </a:rPr>
              <a:t>Различные варианты конструктивных исполнений стендов и шкафов, в том числе </a:t>
            </a:r>
            <a:r>
              <a:rPr lang="ru-RU" altLang="ru-RU" sz="2400" b="1" dirty="0">
                <a:solidFill>
                  <a:srgbClr val="55A839"/>
                </a:solidFill>
                <a:cs typeface="Calibri" panose="020F0502020204030204" pitchFamily="34" charset="0"/>
              </a:rPr>
              <a:t>угловые</a:t>
            </a:r>
            <a:r>
              <a:rPr lang="ru-RU" altLang="ru-RU" sz="2400" b="1" dirty="0">
                <a:cs typeface="Calibri" panose="020F0502020204030204" pitchFamily="34" charset="0"/>
              </a:rPr>
              <a:t> стенды</a:t>
            </a:r>
            <a:endParaRPr lang="ru-RU" sz="2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Z:\Отделы\Производство\Стенды\Фотографии\094_Запсиб\Объект\IMG_7743.JPG">
            <a:extLst>
              <a:ext uri="{FF2B5EF4-FFF2-40B4-BE49-F238E27FC236}">
                <a16:creationId xmlns:a16="http://schemas.microsoft.com/office/drawing/2014/main" id="{8EFA15B1-9CB9-473F-8465-159AB5455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 r="19488" b="14087"/>
          <a:stretch/>
        </p:blipFill>
        <p:spPr bwMode="auto">
          <a:xfrm>
            <a:off x="4071000" y="-16920"/>
            <a:ext cx="8733442" cy="687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Z:\Отделы\Производство\Стенды\Фотографии\094_Запсиб\Объект\IMG_7771.JPG">
            <a:extLst>
              <a:ext uri="{FF2B5EF4-FFF2-40B4-BE49-F238E27FC236}">
                <a16:creationId xmlns:a16="http://schemas.microsoft.com/office/drawing/2014/main" id="{E2B4A9F1-0DCB-40BD-886C-B22A818BF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"/>
          <a:stretch/>
        </p:blipFill>
        <p:spPr bwMode="auto">
          <a:xfrm>
            <a:off x="-401558" y="-36000"/>
            <a:ext cx="4558944" cy="68749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3A0B48-D7C7-4447-B25F-DE7A36EC23A0}"/>
              </a:ext>
            </a:extLst>
          </p:cNvPr>
          <p:cNvSpPr/>
          <p:nvPr/>
        </p:nvSpPr>
        <p:spPr>
          <a:xfrm>
            <a:off x="450" y="3843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7DDC70-0640-F2C2-49F2-7CF2813DFBBF}"/>
              </a:ext>
            </a:extLst>
          </p:cNvPr>
          <p:cNvSpPr txBox="1">
            <a:spLocks/>
          </p:cNvSpPr>
          <p:nvPr/>
        </p:nvSpPr>
        <p:spPr>
          <a:xfrm>
            <a:off x="348300" y="5147068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ТЕМПЕРАТУРЫ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1A59D460-C7C1-4C23-92E2-8348C40D06E1}"/>
              </a:ext>
            </a:extLst>
          </p:cNvPr>
          <p:cNvSpPr txBox="1">
            <a:spLocks/>
          </p:cNvSpPr>
          <p:nvPr/>
        </p:nvSpPr>
        <p:spPr>
          <a:xfrm>
            <a:off x="7426791" y="4975369"/>
            <a:ext cx="4294209" cy="1783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buFont typeface="Arial" panose="020B0604020202020204" pitchFamily="34" charset="0"/>
              <a:buNone/>
            </a:pPr>
            <a:r>
              <a:rPr lang="ru-RU" altLang="ru-RU" sz="2400" b="1" dirty="0">
                <a:cs typeface="Calibri" panose="020F0502020204030204" pitchFamily="34" charset="0"/>
              </a:rPr>
              <a:t>Различные варианты конструктивных исполнений стендов и шкафов, в том числе </a:t>
            </a:r>
            <a:r>
              <a:rPr lang="ru-RU" altLang="ru-RU" sz="2400" b="1" dirty="0">
                <a:solidFill>
                  <a:srgbClr val="55A839"/>
                </a:solidFill>
                <a:cs typeface="Calibri" panose="020F0502020204030204" pitchFamily="34" charset="0"/>
              </a:rPr>
              <a:t>угловые</a:t>
            </a:r>
            <a:r>
              <a:rPr lang="ru-RU" altLang="ru-RU" sz="2400" b="1" dirty="0">
                <a:cs typeface="Calibri" panose="020F0502020204030204" pitchFamily="34" charset="0"/>
              </a:rPr>
              <a:t> стенды</a:t>
            </a:r>
            <a:endParaRPr lang="ru-RU" sz="2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3A0B48-D7C7-4447-B25F-DE7A36EC23A0}"/>
              </a:ext>
            </a:extLst>
          </p:cNvPr>
          <p:cNvSpPr/>
          <p:nvPr/>
        </p:nvSpPr>
        <p:spPr>
          <a:xfrm>
            <a:off x="450" y="6984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7DDC70-0640-F2C2-49F2-7CF2813DFBBF}"/>
              </a:ext>
            </a:extLst>
          </p:cNvPr>
          <p:cNvSpPr txBox="1">
            <a:spLocks/>
          </p:cNvSpPr>
          <p:nvPr/>
        </p:nvSpPr>
        <p:spPr>
          <a:xfrm>
            <a:off x="348300" y="8288068"/>
            <a:ext cx="7425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</a:t>
            </a:r>
            <a:endParaRPr lang="en-US" sz="4000" b="1" dirty="0"/>
          </a:p>
          <a:p>
            <a:r>
              <a:rPr lang="ru-RU" sz="4000" b="1" dirty="0"/>
              <a:t>ДЛЯ ПОВЕРКИ </a:t>
            </a:r>
            <a:r>
              <a:rPr lang="ru-RU" sz="4000" b="1" dirty="0">
                <a:solidFill>
                  <a:srgbClr val="55A839"/>
                </a:solidFill>
              </a:rPr>
              <a:t>СИ ТЕМПЕРАТУРЫ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1A59D460-C7C1-4C23-92E2-8348C40D06E1}"/>
              </a:ext>
            </a:extLst>
          </p:cNvPr>
          <p:cNvSpPr txBox="1">
            <a:spLocks/>
          </p:cNvSpPr>
          <p:nvPr/>
        </p:nvSpPr>
        <p:spPr>
          <a:xfrm>
            <a:off x="7426791" y="7830000"/>
            <a:ext cx="5760000" cy="1783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buFont typeface="Arial" panose="020B0604020202020204" pitchFamily="34" charset="0"/>
              <a:buNone/>
            </a:pPr>
            <a:r>
              <a:rPr lang="ru-RU" altLang="ru-RU" sz="2400" b="1" dirty="0">
                <a:cs typeface="Calibri" panose="020F0502020204030204" pitchFamily="34" charset="0"/>
              </a:rPr>
              <a:t>Стенды для автоматизированной поверки, калибровки датчиков температуры с жидкостными термостатами и </a:t>
            </a:r>
            <a:r>
              <a:rPr lang="ru-RU" altLang="ru-RU" sz="2400" b="1" dirty="0" err="1">
                <a:cs typeface="Calibri" panose="020F0502020204030204" pitchFamily="34" charset="0"/>
              </a:rPr>
              <a:t>сухоблочными</a:t>
            </a:r>
            <a:r>
              <a:rPr lang="ru-RU" altLang="ru-RU" sz="2400" b="1" dirty="0">
                <a:cs typeface="Calibri" panose="020F0502020204030204" pitchFamily="34" charset="0"/>
              </a:rPr>
              <a:t> калибраторами (-180…1600 °</a:t>
            </a:r>
            <a:r>
              <a:rPr lang="en-US" altLang="ru-RU" sz="2400" b="1" dirty="0">
                <a:cs typeface="Calibri" panose="020F0502020204030204" pitchFamily="34" charset="0"/>
              </a:rPr>
              <a:t>C)</a:t>
            </a:r>
            <a:endParaRPr lang="ru-RU" sz="2400" b="1" dirty="0"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50919-1067-4CCE-8E54-F2A93985C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637" t="16710" r="11975"/>
          <a:stretch/>
        </p:blipFill>
        <p:spPr>
          <a:xfrm>
            <a:off x="-1194000" y="-981000"/>
            <a:ext cx="15718206" cy="11650676"/>
          </a:xfrm>
          <a:prstGeom prst="rect">
            <a:avLst/>
          </a:prstGeom>
          <a:ln w="28575"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B08DB6-0DE4-4CA8-AF6B-F88E56B3446D}"/>
              </a:ext>
            </a:extLst>
          </p:cNvPr>
          <p:cNvSpPr/>
          <p:nvPr/>
        </p:nvSpPr>
        <p:spPr>
          <a:xfrm>
            <a:off x="450" y="9963000"/>
            <a:ext cx="12305550" cy="3231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5E583BA-CF39-4CC2-A5AD-55AAFA85C62E}"/>
              </a:ext>
            </a:extLst>
          </p:cNvPr>
          <p:cNvGrpSpPr/>
          <p:nvPr/>
        </p:nvGrpSpPr>
        <p:grpSpPr>
          <a:xfrm>
            <a:off x="7831428" y="10669676"/>
            <a:ext cx="4357836" cy="2308324"/>
            <a:chOff x="7633164" y="594000"/>
            <a:chExt cx="4357836" cy="23083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3DA903-73D0-413C-8728-FEDF3675B2F8}"/>
                </a:ext>
              </a:extLst>
            </p:cNvPr>
            <p:cNvSpPr txBox="1"/>
            <p:nvPr/>
          </p:nvSpPr>
          <p:spPr>
            <a:xfrm>
              <a:off x="8116441" y="594000"/>
              <a:ext cx="387455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Сокращают  количество баллонов с ПГС</a:t>
              </a: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b="1" dirty="0">
                <a:cs typeface="Calibri" panose="020F0502020204030204" pitchFamily="34" charset="0"/>
                <a:sym typeface="Nunito Sans"/>
              </a:endParaRP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Сокращают время на поверку</a:t>
              </a: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b="1" dirty="0">
                <a:cs typeface="Calibri" panose="020F0502020204030204" pitchFamily="34" charset="0"/>
                <a:sym typeface="Nunito Sans"/>
              </a:endParaRP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Обеспечивают автоматизацию поверки с заданием процедур поверки</a:t>
              </a:r>
            </a:p>
          </p:txBody>
        </p:sp>
        <p:sp>
          <p:nvSpPr>
            <p:cNvPr id="10" name="Ромб 9">
              <a:extLst>
                <a:ext uri="{FF2B5EF4-FFF2-40B4-BE49-F238E27FC236}">
                  <a16:creationId xmlns:a16="http://schemas.microsoft.com/office/drawing/2014/main" id="{90C64A1D-F69F-4D76-BED0-FABE2A765A26}"/>
                </a:ext>
              </a:extLst>
            </p:cNvPr>
            <p:cNvSpPr/>
            <p:nvPr/>
          </p:nvSpPr>
          <p:spPr>
            <a:xfrm>
              <a:off x="7633164" y="736137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Ромб 10">
              <a:extLst>
                <a:ext uri="{FF2B5EF4-FFF2-40B4-BE49-F238E27FC236}">
                  <a16:creationId xmlns:a16="http://schemas.microsoft.com/office/drawing/2014/main" id="{0409BAEB-E0E9-4637-820A-C73BCF864ED1}"/>
                </a:ext>
              </a:extLst>
            </p:cNvPr>
            <p:cNvSpPr/>
            <p:nvPr/>
          </p:nvSpPr>
          <p:spPr>
            <a:xfrm>
              <a:off x="7636499" y="1449000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Ромб 14">
              <a:extLst>
                <a:ext uri="{FF2B5EF4-FFF2-40B4-BE49-F238E27FC236}">
                  <a16:creationId xmlns:a16="http://schemas.microsoft.com/office/drawing/2014/main" id="{3B2814A1-3D91-41F8-8F8B-DE28572A61B9}"/>
                </a:ext>
              </a:extLst>
            </p:cNvPr>
            <p:cNvSpPr/>
            <p:nvPr/>
          </p:nvSpPr>
          <p:spPr>
            <a:xfrm>
              <a:off x="7633164" y="2256917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0386372-2072-4C04-B5EE-0DA6D14E7078}"/>
              </a:ext>
            </a:extLst>
          </p:cNvPr>
          <p:cNvSpPr txBox="1">
            <a:spLocks/>
          </p:cNvSpPr>
          <p:nvPr/>
        </p:nvSpPr>
        <p:spPr>
          <a:xfrm>
            <a:off x="-69000" y="11508437"/>
            <a:ext cx="82705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ДЛЯ ПОВЕРКИ </a:t>
            </a:r>
          </a:p>
          <a:p>
            <a:r>
              <a:rPr lang="ru-RU" sz="4000" b="1" dirty="0">
                <a:solidFill>
                  <a:srgbClr val="55A839"/>
                </a:solidFill>
              </a:rPr>
              <a:t>ПРИБОРОВ ГАЗОВОГО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7872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EFF6CA-1164-2FFF-9FBD-4B7AF4026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5" t="8068" r="3698" b="29458"/>
          <a:stretch/>
        </p:blipFill>
        <p:spPr>
          <a:xfrm>
            <a:off x="0" y="0"/>
            <a:ext cx="12192000" cy="685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965E027-793B-4B15-832F-0EE7EFFAF1ED}"/>
              </a:ext>
            </a:extLst>
          </p:cNvPr>
          <p:cNvSpPr/>
          <p:nvPr/>
        </p:nvSpPr>
        <p:spPr>
          <a:xfrm>
            <a:off x="0" y="3834000"/>
            <a:ext cx="1219200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61" y="4104000"/>
            <a:ext cx="6525000" cy="855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МЕТРОЛОГИЯ -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КОМПЛЕКТ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F744015-0687-4E46-9918-AA4B90D5C0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758" y="4893001"/>
            <a:ext cx="6525000" cy="1730999"/>
          </a:xfrm>
        </p:spPr>
        <p:txBody>
          <a:bodyPr>
            <a:noAutofit/>
          </a:bodyPr>
          <a:lstStyle/>
          <a:p>
            <a:pPr marL="114300" indent="457200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Российский производитель оборудования  и ПО для служб КИПиА, АСУТП, метрологии, ремонта. С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 года мы производим метрологические стенды для нефтегазовых, химических и энергетических предприятий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A101F549-A8B2-4308-BB7F-96219161153F}"/>
              </a:ext>
            </a:extLst>
          </p:cNvPr>
          <p:cNvSpPr txBox="1">
            <a:spLocks/>
          </p:cNvSpPr>
          <p:nvPr/>
        </p:nvSpPr>
        <p:spPr>
          <a:xfrm>
            <a:off x="7573922" y="4549400"/>
            <a:ext cx="5130000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СОБСТВЕННЫЕ РАЗРАБОТКИ ОБОРУДОВАНИЯ и ПО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130 СОТРУДНИКОВ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СОВРЕМЕННОЕ ОСНАЩЕНИЕ ПРОИЗВОДСТВА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11" name="Ромб 10">
            <a:extLst>
              <a:ext uri="{FF2B5EF4-FFF2-40B4-BE49-F238E27FC236}">
                <a16:creationId xmlns:a16="http://schemas.microsoft.com/office/drawing/2014/main" id="{116E0944-B364-47AE-B2F5-2F834D97B582}"/>
              </a:ext>
            </a:extLst>
          </p:cNvPr>
          <p:cNvSpPr/>
          <p:nvPr/>
        </p:nvSpPr>
        <p:spPr>
          <a:xfrm>
            <a:off x="7124733" y="476345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652F71D4-F030-4A4F-B8B5-6213B5FA9D3F}"/>
              </a:ext>
            </a:extLst>
          </p:cNvPr>
          <p:cNvSpPr/>
          <p:nvPr/>
        </p:nvSpPr>
        <p:spPr>
          <a:xfrm>
            <a:off x="7128581" y="5376319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B647753B-0E12-4D5F-B205-AB9BAF7DF582}"/>
              </a:ext>
            </a:extLst>
          </p:cNvPr>
          <p:cNvSpPr/>
          <p:nvPr/>
        </p:nvSpPr>
        <p:spPr>
          <a:xfrm>
            <a:off x="7128581" y="5989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6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344460-390B-4296-8152-A449BB57D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5"/>
          <a:stretch/>
        </p:blipFill>
        <p:spPr>
          <a:xfrm>
            <a:off x="0" y="-90975"/>
            <a:ext cx="12191550" cy="7164975"/>
          </a:xfrm>
          <a:prstGeom prst="rect">
            <a:avLst/>
          </a:prstGeom>
          <a:ln w="28575">
            <a:noFill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3A0B48-D7C7-4447-B25F-DE7A36EC23A0}"/>
              </a:ext>
            </a:extLst>
          </p:cNvPr>
          <p:cNvSpPr/>
          <p:nvPr/>
        </p:nvSpPr>
        <p:spPr>
          <a:xfrm>
            <a:off x="450" y="3843000"/>
            <a:ext cx="12305550" cy="3231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FD955C2-924E-4F59-A89A-D95828F6801C}"/>
              </a:ext>
            </a:extLst>
          </p:cNvPr>
          <p:cNvGrpSpPr/>
          <p:nvPr/>
        </p:nvGrpSpPr>
        <p:grpSpPr>
          <a:xfrm>
            <a:off x="7831428" y="4549676"/>
            <a:ext cx="4357836" cy="2308324"/>
            <a:chOff x="7633164" y="594000"/>
            <a:chExt cx="4357836" cy="23083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D4E505-9FEF-4C31-980F-5D48304CE2D4}"/>
                </a:ext>
              </a:extLst>
            </p:cNvPr>
            <p:cNvSpPr txBox="1"/>
            <p:nvPr/>
          </p:nvSpPr>
          <p:spPr>
            <a:xfrm>
              <a:off x="8116441" y="594000"/>
              <a:ext cx="387455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Сокращают  количество баллонов с ПГС</a:t>
              </a: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b="1" dirty="0">
                <a:cs typeface="Calibri" panose="020F0502020204030204" pitchFamily="34" charset="0"/>
                <a:sym typeface="Nunito Sans"/>
              </a:endParaRP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Сокращают время на поверку</a:t>
              </a: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b="1" dirty="0">
                <a:cs typeface="Calibri" panose="020F0502020204030204" pitchFamily="34" charset="0"/>
                <a:sym typeface="Nunito Sans"/>
              </a:endParaRP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Обеспечивают автоматизацию поверки с заданием процедур поверки</a:t>
              </a:r>
            </a:p>
          </p:txBody>
        </p:sp>
        <p:sp>
          <p:nvSpPr>
            <p:cNvPr id="9" name="Ромб 8">
              <a:extLst>
                <a:ext uri="{FF2B5EF4-FFF2-40B4-BE49-F238E27FC236}">
                  <a16:creationId xmlns:a16="http://schemas.microsoft.com/office/drawing/2014/main" id="{5D16111D-5498-49D5-9EA7-9B05B5415E6B}"/>
                </a:ext>
              </a:extLst>
            </p:cNvPr>
            <p:cNvSpPr/>
            <p:nvPr/>
          </p:nvSpPr>
          <p:spPr>
            <a:xfrm>
              <a:off x="7633164" y="736137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Ромб 9">
              <a:extLst>
                <a:ext uri="{FF2B5EF4-FFF2-40B4-BE49-F238E27FC236}">
                  <a16:creationId xmlns:a16="http://schemas.microsoft.com/office/drawing/2014/main" id="{253C3A1D-69C0-4BD3-86A4-C85A7769F429}"/>
                </a:ext>
              </a:extLst>
            </p:cNvPr>
            <p:cNvSpPr/>
            <p:nvPr/>
          </p:nvSpPr>
          <p:spPr>
            <a:xfrm>
              <a:off x="7636499" y="1449000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Ромб 10">
              <a:extLst>
                <a:ext uri="{FF2B5EF4-FFF2-40B4-BE49-F238E27FC236}">
                  <a16:creationId xmlns:a16="http://schemas.microsoft.com/office/drawing/2014/main" id="{4D2DED55-CFAC-4746-9270-54649A0B5700}"/>
                </a:ext>
              </a:extLst>
            </p:cNvPr>
            <p:cNvSpPr/>
            <p:nvPr/>
          </p:nvSpPr>
          <p:spPr>
            <a:xfrm>
              <a:off x="7633164" y="2256917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D1A0FAC-9716-4C90-874A-46995B3DE137}"/>
              </a:ext>
            </a:extLst>
          </p:cNvPr>
          <p:cNvSpPr txBox="1">
            <a:spLocks/>
          </p:cNvSpPr>
          <p:nvPr/>
        </p:nvSpPr>
        <p:spPr>
          <a:xfrm>
            <a:off x="-69000" y="5388437"/>
            <a:ext cx="82705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ДЛЯ ПОВЕРКИ </a:t>
            </a:r>
          </a:p>
          <a:p>
            <a:r>
              <a:rPr lang="ru-RU" sz="4000" b="1" dirty="0">
                <a:solidFill>
                  <a:srgbClr val="55A839"/>
                </a:solidFill>
              </a:rPr>
              <a:t>ПРИБОРОВ ГАЗОВОГО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2700712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Отделы\Производство\Стенды\Фотографии\038_Ямал\Объект\IMG_8424.JPG">
            <a:extLst>
              <a:ext uri="{FF2B5EF4-FFF2-40B4-BE49-F238E27FC236}">
                <a16:creationId xmlns:a16="http://schemas.microsoft.com/office/drawing/2014/main" id="{9CD423EF-30F1-4A62-99BD-5595EF85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484" y="-2461611"/>
            <a:ext cx="14328484" cy="107496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10787D-8294-48A7-9566-73927AAAAAA9}"/>
              </a:ext>
            </a:extLst>
          </p:cNvPr>
          <p:cNvSpPr/>
          <p:nvPr/>
        </p:nvSpPr>
        <p:spPr>
          <a:xfrm>
            <a:off x="450" y="7479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B4DFDB1-0861-4010-B5F0-6BD7E8A43FAB}"/>
              </a:ext>
            </a:extLst>
          </p:cNvPr>
          <p:cNvGrpSpPr/>
          <p:nvPr/>
        </p:nvGrpSpPr>
        <p:grpSpPr>
          <a:xfrm>
            <a:off x="7948164" y="8325000"/>
            <a:ext cx="4357836" cy="2031325"/>
            <a:chOff x="7633164" y="594000"/>
            <a:chExt cx="4357836" cy="203132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673B7B-726F-411A-A6A3-ADA5A1564501}"/>
                </a:ext>
              </a:extLst>
            </p:cNvPr>
            <p:cNvSpPr txBox="1"/>
            <p:nvPr/>
          </p:nvSpPr>
          <p:spPr>
            <a:xfrm>
              <a:off x="8116441" y="594000"/>
              <a:ext cx="3874559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b="1" dirty="0">
                <a:cs typeface="Calibri" panose="020F0502020204030204" pitchFamily="34" charset="0"/>
                <a:sym typeface="Nunito Sans"/>
              </a:endParaRP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Работают с генераторами газов с/без источников микропотоков</a:t>
              </a: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b="1" dirty="0">
                <a:cs typeface="Calibri" panose="020F0502020204030204" pitchFamily="34" charset="0"/>
                <a:sym typeface="Nunito Sans"/>
              </a:endParaRP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Законченное решение рабочее место с эталонами, шкафами системой коммутации</a:t>
              </a:r>
            </a:p>
          </p:txBody>
        </p:sp>
        <p:sp>
          <p:nvSpPr>
            <p:cNvPr id="11" name="Ромб 10">
              <a:extLst>
                <a:ext uri="{FF2B5EF4-FFF2-40B4-BE49-F238E27FC236}">
                  <a16:creationId xmlns:a16="http://schemas.microsoft.com/office/drawing/2014/main" id="{EA64F94A-6233-460B-AFF0-2AA0E004B67F}"/>
                </a:ext>
              </a:extLst>
            </p:cNvPr>
            <p:cNvSpPr/>
            <p:nvPr/>
          </p:nvSpPr>
          <p:spPr>
            <a:xfrm>
              <a:off x="7636499" y="945358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Ромб 11">
              <a:extLst>
                <a:ext uri="{FF2B5EF4-FFF2-40B4-BE49-F238E27FC236}">
                  <a16:creationId xmlns:a16="http://schemas.microsoft.com/office/drawing/2014/main" id="{2FCACA0F-8825-423B-80C6-D54EE590F52A}"/>
                </a:ext>
              </a:extLst>
            </p:cNvPr>
            <p:cNvSpPr/>
            <p:nvPr/>
          </p:nvSpPr>
          <p:spPr>
            <a:xfrm>
              <a:off x="7633164" y="1845358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A4276AE-3664-45BB-8CBE-E40E0D68DCC8}"/>
              </a:ext>
            </a:extLst>
          </p:cNvPr>
          <p:cNvSpPr txBox="1">
            <a:spLocks/>
          </p:cNvSpPr>
          <p:nvPr/>
        </p:nvSpPr>
        <p:spPr>
          <a:xfrm>
            <a:off x="-69000" y="9024437"/>
            <a:ext cx="82705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ДЛЯ ПОВЕРКИ </a:t>
            </a:r>
          </a:p>
          <a:p>
            <a:r>
              <a:rPr lang="ru-RU" sz="4000" b="1" dirty="0">
                <a:solidFill>
                  <a:srgbClr val="55A839"/>
                </a:solidFill>
              </a:rPr>
              <a:t>ПРИБОРОВ ГАЗОВОГО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3307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Отделы\Производство\Стенды\Фотографии\038_Ямал\Объект\IMG_8424.JPG">
            <a:extLst>
              <a:ext uri="{FF2B5EF4-FFF2-40B4-BE49-F238E27FC236}">
                <a16:creationId xmlns:a16="http://schemas.microsoft.com/office/drawing/2014/main" id="{8493C406-CB9A-429A-B295-6EACC430D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1" r="4497" b="19085"/>
          <a:stretch/>
        </p:blipFill>
        <p:spPr bwMode="auto">
          <a:xfrm>
            <a:off x="0" y="-36000"/>
            <a:ext cx="12305550" cy="693864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3A0B48-D7C7-4447-B25F-DE7A36EC23A0}"/>
              </a:ext>
            </a:extLst>
          </p:cNvPr>
          <p:cNvSpPr/>
          <p:nvPr/>
        </p:nvSpPr>
        <p:spPr>
          <a:xfrm>
            <a:off x="450" y="3843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FD955C2-924E-4F59-A89A-D95828F6801C}"/>
              </a:ext>
            </a:extLst>
          </p:cNvPr>
          <p:cNvGrpSpPr/>
          <p:nvPr/>
        </p:nvGrpSpPr>
        <p:grpSpPr>
          <a:xfrm>
            <a:off x="7948164" y="4689000"/>
            <a:ext cx="4357836" cy="2031325"/>
            <a:chOff x="7633164" y="594000"/>
            <a:chExt cx="4357836" cy="20313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D4E505-9FEF-4C31-980F-5D48304CE2D4}"/>
                </a:ext>
              </a:extLst>
            </p:cNvPr>
            <p:cNvSpPr txBox="1"/>
            <p:nvPr/>
          </p:nvSpPr>
          <p:spPr>
            <a:xfrm>
              <a:off x="8116441" y="594000"/>
              <a:ext cx="3874559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b="1" dirty="0">
                <a:cs typeface="Calibri" panose="020F0502020204030204" pitchFamily="34" charset="0"/>
                <a:sym typeface="Nunito Sans"/>
              </a:endParaRP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Работают с генераторами газов с/без источников микропотоков</a:t>
              </a: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b="1" dirty="0">
                <a:cs typeface="Calibri" panose="020F0502020204030204" pitchFamily="34" charset="0"/>
                <a:sym typeface="Nunito Sans"/>
              </a:endParaRPr>
            </a:p>
            <a:p>
              <a:pPr algn="l" eaLnBrk="1" fontAlgn="auto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b="1" dirty="0">
                  <a:cs typeface="Calibri" panose="020F0502020204030204" pitchFamily="34" charset="0"/>
                  <a:sym typeface="Nunito Sans"/>
                </a:rPr>
                <a:t>Законченное решение рабочее место с эталонами, шкафами системой коммутации</a:t>
              </a:r>
            </a:p>
          </p:txBody>
        </p:sp>
        <p:sp>
          <p:nvSpPr>
            <p:cNvPr id="10" name="Ромб 9">
              <a:extLst>
                <a:ext uri="{FF2B5EF4-FFF2-40B4-BE49-F238E27FC236}">
                  <a16:creationId xmlns:a16="http://schemas.microsoft.com/office/drawing/2014/main" id="{253C3A1D-69C0-4BD3-86A4-C85A7769F429}"/>
                </a:ext>
              </a:extLst>
            </p:cNvPr>
            <p:cNvSpPr/>
            <p:nvPr/>
          </p:nvSpPr>
          <p:spPr>
            <a:xfrm>
              <a:off x="7636499" y="945358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Ромб 10">
              <a:extLst>
                <a:ext uri="{FF2B5EF4-FFF2-40B4-BE49-F238E27FC236}">
                  <a16:creationId xmlns:a16="http://schemas.microsoft.com/office/drawing/2014/main" id="{4D2DED55-CFAC-4746-9270-54649A0B5700}"/>
                </a:ext>
              </a:extLst>
            </p:cNvPr>
            <p:cNvSpPr/>
            <p:nvPr/>
          </p:nvSpPr>
          <p:spPr>
            <a:xfrm>
              <a:off x="7633164" y="1845358"/>
              <a:ext cx="346794" cy="317083"/>
            </a:xfrm>
            <a:prstGeom prst="diamond">
              <a:avLst/>
            </a:prstGeom>
            <a:solidFill>
              <a:srgbClr val="429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D1A0FAC-9716-4C90-874A-46995B3DE137}"/>
              </a:ext>
            </a:extLst>
          </p:cNvPr>
          <p:cNvSpPr txBox="1">
            <a:spLocks/>
          </p:cNvSpPr>
          <p:nvPr/>
        </p:nvSpPr>
        <p:spPr>
          <a:xfrm>
            <a:off x="-69000" y="5388437"/>
            <a:ext cx="82705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СТЕНДЫ СЕРИИ ЭРФИ ДЛЯ ПОВЕРКИ </a:t>
            </a:r>
          </a:p>
          <a:p>
            <a:r>
              <a:rPr lang="ru-RU" sz="4000" b="1" dirty="0">
                <a:solidFill>
                  <a:srgbClr val="55A839"/>
                </a:solidFill>
              </a:rPr>
              <a:t>ПРИБОРОВ ГАЗОВОГО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272740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6DFBC26-BFE3-4FE9-ABAC-6AF4C21FDD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3116538" y="-3145766"/>
            <a:ext cx="18539526" cy="12387453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10787D-8294-48A7-9566-73927AAAAAA9}"/>
              </a:ext>
            </a:extLst>
          </p:cNvPr>
          <p:cNvSpPr/>
          <p:nvPr/>
        </p:nvSpPr>
        <p:spPr>
          <a:xfrm>
            <a:off x="450" y="7479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446;p21">
            <a:extLst>
              <a:ext uri="{FF2B5EF4-FFF2-40B4-BE49-F238E27FC236}">
                <a16:creationId xmlns:a16="http://schemas.microsoft.com/office/drawing/2014/main" id="{E50DCC21-9EC3-417E-843F-82C2FFF040F7}"/>
              </a:ext>
            </a:extLst>
          </p:cNvPr>
          <p:cNvSpPr txBox="1">
            <a:spLocks/>
          </p:cNvSpPr>
          <p:nvPr/>
        </p:nvSpPr>
        <p:spPr>
          <a:xfrm>
            <a:off x="8201569" y="8235422"/>
            <a:ext cx="4575279" cy="2258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cs typeface="Calibri" panose="020F0502020204030204" pitchFamily="34" charset="0"/>
              </a:rPr>
              <a:t>Поверка радарных, волноводных ультразвуковых уровнемеров, емкостные </a:t>
            </a:r>
            <a:r>
              <a:rPr lang="ru-RU" sz="2000" b="1" dirty="0" err="1">
                <a:cs typeface="Calibri" panose="020F0502020204030204" pitchFamily="34" charset="0"/>
              </a:rPr>
              <a:t>и.т.д</a:t>
            </a:r>
            <a:r>
              <a:rPr lang="ru-RU" sz="2000" b="1" dirty="0">
                <a:cs typeface="Calibri" panose="020F0502020204030204" pitchFamily="34" charset="0"/>
              </a:rPr>
              <a:t>. в ручном, автоматическом и автоматизированном режимах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b="1" dirty="0"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cs typeface="Calibri" panose="020F0502020204030204" pitchFamily="34" charset="0"/>
              </a:rPr>
              <a:t>Эталон 1-го и 2-го разряда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b="1" dirty="0">
              <a:cs typeface="Calibri" panose="020F0502020204030204" pitchFamily="34" charset="0"/>
            </a:endParaRPr>
          </a:p>
        </p:txBody>
      </p:sp>
      <p:sp>
        <p:nvSpPr>
          <p:cNvPr id="16" name="Ромб 15">
            <a:extLst>
              <a:ext uri="{FF2B5EF4-FFF2-40B4-BE49-F238E27FC236}">
                <a16:creationId xmlns:a16="http://schemas.microsoft.com/office/drawing/2014/main" id="{0800CE67-DD97-492E-B5FF-F1A96524D252}"/>
              </a:ext>
            </a:extLst>
          </p:cNvPr>
          <p:cNvSpPr/>
          <p:nvPr/>
        </p:nvSpPr>
        <p:spPr>
          <a:xfrm>
            <a:off x="7646653" y="8385643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омб 16">
            <a:extLst>
              <a:ext uri="{FF2B5EF4-FFF2-40B4-BE49-F238E27FC236}">
                <a16:creationId xmlns:a16="http://schemas.microsoft.com/office/drawing/2014/main" id="{B8E1996A-B239-4805-9936-7FCB18386E27}"/>
              </a:ext>
            </a:extLst>
          </p:cNvPr>
          <p:cNvSpPr/>
          <p:nvPr/>
        </p:nvSpPr>
        <p:spPr>
          <a:xfrm>
            <a:off x="7602482" y="9960326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DEAC6849-4693-4764-9044-7E5CC1B4BF90}"/>
              </a:ext>
            </a:extLst>
          </p:cNvPr>
          <p:cNvSpPr txBox="1">
            <a:spLocks/>
          </p:cNvSpPr>
          <p:nvPr/>
        </p:nvSpPr>
        <p:spPr>
          <a:xfrm>
            <a:off x="291000" y="8916278"/>
            <a:ext cx="70591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СТЕНДЫ СЕРИИ ЭРФИ ДЛЯ ПОВЕРКИ </a:t>
            </a:r>
            <a:r>
              <a:rPr lang="ru-RU" b="1" dirty="0">
                <a:solidFill>
                  <a:srgbClr val="55A839"/>
                </a:solidFill>
              </a:rPr>
              <a:t>УРОВНЕМЕРОВ</a:t>
            </a:r>
          </a:p>
        </p:txBody>
      </p:sp>
    </p:spTree>
    <p:extLst>
      <p:ext uri="{BB962C8B-B14F-4D97-AF65-F5344CB8AC3E}">
        <p14:creationId xmlns:p14="http://schemas.microsoft.com/office/powerpoint/2010/main" val="43546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654484-0DB9-416A-8837-5B857EEA1C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 t="12479" r="-1"/>
          <a:stretch/>
        </p:blipFill>
        <p:spPr>
          <a:xfrm>
            <a:off x="-159000" y="0"/>
            <a:ext cx="12483750" cy="7196132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3A0B48-D7C7-4447-B25F-DE7A36EC23A0}"/>
              </a:ext>
            </a:extLst>
          </p:cNvPr>
          <p:cNvSpPr/>
          <p:nvPr/>
        </p:nvSpPr>
        <p:spPr>
          <a:xfrm>
            <a:off x="450" y="3843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446;p21">
            <a:extLst>
              <a:ext uri="{FF2B5EF4-FFF2-40B4-BE49-F238E27FC236}">
                <a16:creationId xmlns:a16="http://schemas.microsoft.com/office/drawing/2014/main" id="{5558C441-DD1D-484E-9E97-74D42B060027}"/>
              </a:ext>
            </a:extLst>
          </p:cNvPr>
          <p:cNvSpPr txBox="1">
            <a:spLocks/>
          </p:cNvSpPr>
          <p:nvPr/>
        </p:nvSpPr>
        <p:spPr>
          <a:xfrm>
            <a:off x="7909069" y="4734000"/>
            <a:ext cx="4575279" cy="2447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cs typeface="Calibri" panose="020F0502020204030204" pitchFamily="34" charset="0"/>
              </a:rPr>
              <a:t>Поверка радарных, волноводных ультразвуковых уровнемеров, емкостные </a:t>
            </a:r>
            <a:r>
              <a:rPr lang="ru-RU" sz="2000" b="1" dirty="0" err="1">
                <a:cs typeface="Calibri" panose="020F0502020204030204" pitchFamily="34" charset="0"/>
              </a:rPr>
              <a:t>и.т.д</a:t>
            </a:r>
            <a:r>
              <a:rPr lang="ru-RU" sz="2000" b="1" dirty="0">
                <a:cs typeface="Calibri" panose="020F0502020204030204" pitchFamily="34" charset="0"/>
              </a:rPr>
              <a:t>. в ручном, автоматическом и автоматизированном режимах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b="1" dirty="0"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cs typeface="Calibri" panose="020F0502020204030204" pitchFamily="34" charset="0"/>
              </a:rPr>
              <a:t>Эталон 1-го и 2-го разряда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b="1" dirty="0">
              <a:cs typeface="Calibri" panose="020F0502020204030204" pitchFamily="34" charset="0"/>
            </a:endParaRPr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id="{8BC65721-73D1-4681-AD02-47D016D00477}"/>
              </a:ext>
            </a:extLst>
          </p:cNvPr>
          <p:cNvSpPr/>
          <p:nvPr/>
        </p:nvSpPr>
        <p:spPr>
          <a:xfrm>
            <a:off x="7354153" y="4884221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Ромб 14">
            <a:extLst>
              <a:ext uri="{FF2B5EF4-FFF2-40B4-BE49-F238E27FC236}">
                <a16:creationId xmlns:a16="http://schemas.microsoft.com/office/drawing/2014/main" id="{53B54AEE-4627-4FE3-BA15-76E958326724}"/>
              </a:ext>
            </a:extLst>
          </p:cNvPr>
          <p:cNvSpPr/>
          <p:nvPr/>
        </p:nvSpPr>
        <p:spPr>
          <a:xfrm>
            <a:off x="7309982" y="6458904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5E3D89-375F-42C5-BCE2-7F2CA5F47C87}"/>
              </a:ext>
            </a:extLst>
          </p:cNvPr>
          <p:cNvSpPr txBox="1">
            <a:spLocks/>
          </p:cNvSpPr>
          <p:nvPr/>
        </p:nvSpPr>
        <p:spPr>
          <a:xfrm>
            <a:off x="-1500" y="5414856"/>
            <a:ext cx="70591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СТЕНДЫ СЕРИИ ЭРФИ ДЛЯ ПОВЕРКИ </a:t>
            </a:r>
            <a:r>
              <a:rPr lang="ru-RU" b="1" dirty="0">
                <a:solidFill>
                  <a:srgbClr val="55A839"/>
                </a:solidFill>
              </a:rPr>
              <a:t>УРОВНЕМЕРОВ</a:t>
            </a:r>
          </a:p>
        </p:txBody>
      </p:sp>
    </p:spTree>
    <p:extLst>
      <p:ext uri="{BB962C8B-B14F-4D97-AF65-F5344CB8AC3E}">
        <p14:creationId xmlns:p14="http://schemas.microsoft.com/office/powerpoint/2010/main" val="420708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10787D-8294-48A7-9566-73927AAAAAA9}"/>
              </a:ext>
            </a:extLst>
          </p:cNvPr>
          <p:cNvSpPr/>
          <p:nvPr/>
        </p:nvSpPr>
        <p:spPr>
          <a:xfrm>
            <a:off x="450" y="8424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446;p21">
            <a:extLst>
              <a:ext uri="{FF2B5EF4-FFF2-40B4-BE49-F238E27FC236}">
                <a16:creationId xmlns:a16="http://schemas.microsoft.com/office/drawing/2014/main" id="{E50DCC21-9EC3-417E-843F-82C2FFF040F7}"/>
              </a:ext>
            </a:extLst>
          </p:cNvPr>
          <p:cNvSpPr txBox="1">
            <a:spLocks/>
          </p:cNvSpPr>
          <p:nvPr/>
        </p:nvSpPr>
        <p:spPr>
          <a:xfrm>
            <a:off x="8201569" y="9054000"/>
            <a:ext cx="4575279" cy="2468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cs typeface="Calibri" panose="020F0502020204030204" pitchFamily="34" charset="0"/>
              </a:rPr>
              <a:t>Диапазон до </a:t>
            </a:r>
            <a:r>
              <a:rPr lang="ru-RU" sz="2000" b="1" dirty="0" err="1">
                <a:cs typeface="Calibri" panose="020F0502020204030204" pitchFamily="34" charset="0"/>
              </a:rPr>
              <a:t>до</a:t>
            </a:r>
            <a:r>
              <a:rPr lang="ru-RU" sz="2000" b="1" dirty="0">
                <a:cs typeface="Calibri" panose="020F0502020204030204" pitchFamily="34" charset="0"/>
              </a:rPr>
              <a:t> 25 м (стандарт) и более 25 м (по индивидуальному заказу)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b="1" dirty="0"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cs typeface="Calibri" panose="020F0502020204030204" pitchFamily="34" charset="0"/>
              </a:rPr>
              <a:t>Типы установок: лазерный интерферометр (±0,3 мм), магнитная лента (±0,3 мм), лазерный дальномер (± 1мм)</a:t>
            </a:r>
          </a:p>
        </p:txBody>
      </p:sp>
      <p:sp>
        <p:nvSpPr>
          <p:cNvPr id="16" name="Ромб 15">
            <a:extLst>
              <a:ext uri="{FF2B5EF4-FFF2-40B4-BE49-F238E27FC236}">
                <a16:creationId xmlns:a16="http://schemas.microsoft.com/office/drawing/2014/main" id="{0800CE67-DD97-492E-B5FF-F1A96524D252}"/>
              </a:ext>
            </a:extLst>
          </p:cNvPr>
          <p:cNvSpPr/>
          <p:nvPr/>
        </p:nvSpPr>
        <p:spPr>
          <a:xfrm>
            <a:off x="7646653" y="9189000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омб 16">
            <a:extLst>
              <a:ext uri="{FF2B5EF4-FFF2-40B4-BE49-F238E27FC236}">
                <a16:creationId xmlns:a16="http://schemas.microsoft.com/office/drawing/2014/main" id="{B8E1996A-B239-4805-9936-7FCB18386E27}"/>
              </a:ext>
            </a:extLst>
          </p:cNvPr>
          <p:cNvSpPr/>
          <p:nvPr/>
        </p:nvSpPr>
        <p:spPr>
          <a:xfrm>
            <a:off x="7602482" y="10763683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2B471A-5CC1-4DD3-A96C-2AA84D579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034"/>
          <a:stretch/>
        </p:blipFill>
        <p:spPr>
          <a:xfrm>
            <a:off x="-3726262" y="-2016000"/>
            <a:ext cx="18091987" cy="10986362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DEAC6849-4693-4764-9044-7E5CC1B4BF90}"/>
              </a:ext>
            </a:extLst>
          </p:cNvPr>
          <p:cNvSpPr txBox="1">
            <a:spLocks/>
          </p:cNvSpPr>
          <p:nvPr/>
        </p:nvSpPr>
        <p:spPr>
          <a:xfrm>
            <a:off x="291000" y="9861278"/>
            <a:ext cx="70591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СТЕНДЫ СЕРИИ ЭРФИ ДЛЯ ПОВЕРКИ </a:t>
            </a:r>
            <a:r>
              <a:rPr lang="ru-RU" b="1" dirty="0">
                <a:solidFill>
                  <a:srgbClr val="55A839"/>
                </a:solidFill>
              </a:rPr>
              <a:t>УРОВНЕМЕРОВ</a:t>
            </a:r>
          </a:p>
        </p:txBody>
      </p:sp>
    </p:spTree>
    <p:extLst>
      <p:ext uri="{BB962C8B-B14F-4D97-AF65-F5344CB8AC3E}">
        <p14:creationId xmlns:p14="http://schemas.microsoft.com/office/powerpoint/2010/main" val="167161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3A0B48-D7C7-4447-B25F-DE7A36EC23A0}"/>
              </a:ext>
            </a:extLst>
          </p:cNvPr>
          <p:cNvSpPr/>
          <p:nvPr/>
        </p:nvSpPr>
        <p:spPr>
          <a:xfrm>
            <a:off x="450" y="3843000"/>
            <a:ext cx="12305550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1E0DD1-7A78-4D67-892A-A20B39231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1" b="9555"/>
          <a:stretch/>
        </p:blipFill>
        <p:spPr>
          <a:xfrm>
            <a:off x="-235125" y="-36000"/>
            <a:ext cx="12541125" cy="7200000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22329A9-591A-4D01-808C-DAE8D5FE235D}"/>
              </a:ext>
            </a:extLst>
          </p:cNvPr>
          <p:cNvSpPr/>
          <p:nvPr/>
        </p:nvSpPr>
        <p:spPr>
          <a:xfrm>
            <a:off x="-161882" y="3957312"/>
            <a:ext cx="12572987" cy="30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8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446;p21">
            <a:extLst>
              <a:ext uri="{FF2B5EF4-FFF2-40B4-BE49-F238E27FC236}">
                <a16:creationId xmlns:a16="http://schemas.microsoft.com/office/drawing/2014/main" id="{5558C441-DD1D-484E-9E97-74D42B060027}"/>
              </a:ext>
            </a:extLst>
          </p:cNvPr>
          <p:cNvSpPr txBox="1">
            <a:spLocks/>
          </p:cNvSpPr>
          <p:nvPr/>
        </p:nvSpPr>
        <p:spPr>
          <a:xfrm>
            <a:off x="7909069" y="4509000"/>
            <a:ext cx="4575279" cy="2492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cs typeface="Calibri" panose="020F0502020204030204" pitchFamily="34" charset="0"/>
              </a:rPr>
              <a:t>Диапазон до 25 м (стандарт) и более 25 м (по индивидуальному заказу)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b="1" dirty="0"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cs typeface="Calibri" panose="020F0502020204030204" pitchFamily="34" charset="0"/>
              </a:rPr>
              <a:t>Типы стендов: лазерный:</a:t>
            </a:r>
            <a:br>
              <a:rPr lang="ru-RU" sz="2000" b="1" dirty="0">
                <a:cs typeface="Calibri" panose="020F0502020204030204" pitchFamily="34" charset="0"/>
              </a:rPr>
            </a:br>
            <a:r>
              <a:rPr lang="ru-RU" sz="2000" b="1" dirty="0">
                <a:cs typeface="Calibri" panose="020F0502020204030204" pitchFamily="34" charset="0"/>
              </a:rPr>
              <a:t>интерферометр (±0,3 мм); </a:t>
            </a:r>
            <a:br>
              <a:rPr lang="ru-RU" sz="2000" b="1" dirty="0">
                <a:cs typeface="Calibri" panose="020F0502020204030204" pitchFamily="34" charset="0"/>
              </a:rPr>
            </a:br>
            <a:r>
              <a:rPr lang="ru-RU" sz="2000" b="1" dirty="0">
                <a:cs typeface="Calibri" panose="020F0502020204030204" pitchFamily="34" charset="0"/>
              </a:rPr>
              <a:t>магнитная лента (±0,3 мм); </a:t>
            </a:r>
            <a:br>
              <a:rPr lang="ru-RU" sz="2000" b="1" dirty="0">
                <a:cs typeface="Calibri" panose="020F0502020204030204" pitchFamily="34" charset="0"/>
              </a:rPr>
            </a:br>
            <a:r>
              <a:rPr lang="ru-RU" sz="2000" b="1" dirty="0">
                <a:cs typeface="Calibri" panose="020F0502020204030204" pitchFamily="34" charset="0"/>
              </a:rPr>
              <a:t>лазерный дальномер (± 1мм)</a:t>
            </a:r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id="{8BC65721-73D1-4681-AD02-47D016D00477}"/>
              </a:ext>
            </a:extLst>
          </p:cNvPr>
          <p:cNvSpPr/>
          <p:nvPr/>
        </p:nvSpPr>
        <p:spPr>
          <a:xfrm>
            <a:off x="7354153" y="4659221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Ромб 14">
            <a:extLst>
              <a:ext uri="{FF2B5EF4-FFF2-40B4-BE49-F238E27FC236}">
                <a16:creationId xmlns:a16="http://schemas.microsoft.com/office/drawing/2014/main" id="{53B54AEE-4627-4FE3-BA15-76E958326724}"/>
              </a:ext>
            </a:extLst>
          </p:cNvPr>
          <p:cNvSpPr/>
          <p:nvPr/>
        </p:nvSpPr>
        <p:spPr>
          <a:xfrm>
            <a:off x="7309982" y="5724000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B5E3D89-375F-42C5-BCE2-7F2CA5F47C87}"/>
              </a:ext>
            </a:extLst>
          </p:cNvPr>
          <p:cNvSpPr txBox="1">
            <a:spLocks/>
          </p:cNvSpPr>
          <p:nvPr/>
        </p:nvSpPr>
        <p:spPr>
          <a:xfrm>
            <a:off x="-1500" y="5189856"/>
            <a:ext cx="70591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СТЕНДЫ СЕРИИ ЭРФИ ДЛЯ ПОВЕРКИ </a:t>
            </a:r>
            <a:r>
              <a:rPr lang="ru-RU" b="1" dirty="0">
                <a:solidFill>
                  <a:srgbClr val="55A839"/>
                </a:solidFill>
              </a:rPr>
              <a:t>УРОВНЕМЕРОВ</a:t>
            </a:r>
          </a:p>
        </p:txBody>
      </p:sp>
    </p:spTree>
    <p:extLst>
      <p:ext uri="{BB962C8B-B14F-4D97-AF65-F5344CB8AC3E}">
        <p14:creationId xmlns:p14="http://schemas.microsoft.com/office/powerpoint/2010/main" val="220735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92EFE-B920-4216-B3F0-93E051EF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4FA25A-BF35-400C-A9F1-C69FC2303A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3" descr="Z:\Отделы\Производство\Стенды\Фотографии\094_Запсиб\Объект\IMG_7756.JPG">
            <a:extLst>
              <a:ext uri="{FF2B5EF4-FFF2-40B4-BE49-F238E27FC236}">
                <a16:creationId xmlns:a16="http://schemas.microsoft.com/office/drawing/2014/main" id="{627A1997-6DC8-4798-8043-57A3B84F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1" y="680004"/>
            <a:ext cx="5511759" cy="41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34455FF9-1428-4914-884E-22CB3734A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00" y="684000"/>
            <a:ext cx="5502058" cy="412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725;p29">
            <a:extLst>
              <a:ext uri="{FF2B5EF4-FFF2-40B4-BE49-F238E27FC236}">
                <a16:creationId xmlns:a16="http://schemas.microsoft.com/office/drawing/2014/main" id="{B72569E0-41E7-4684-93DE-DFB374F39936}"/>
              </a:ext>
            </a:extLst>
          </p:cNvPr>
          <p:cNvSpPr txBox="1">
            <a:spLocks/>
          </p:cNvSpPr>
          <p:nvPr/>
        </p:nvSpPr>
        <p:spPr>
          <a:xfrm>
            <a:off x="6467208" y="9000"/>
            <a:ext cx="5840497" cy="6326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СТЕНДЫ СЕРИИ ЭРФИ ДЛЯ ПОВЕРКИ ПРИБОРОВ ИЗМЕРЕНИЯ </a:t>
            </a:r>
            <a:r>
              <a:rPr lang="ru-RU" sz="2000" dirty="0">
                <a:solidFill>
                  <a:srgbClr val="55A839"/>
                </a:solidFill>
              </a:rPr>
              <a:t>ВИБРАЦИИ</a:t>
            </a:r>
          </a:p>
        </p:txBody>
      </p:sp>
      <p:sp>
        <p:nvSpPr>
          <p:cNvPr id="16" name="Google Shape;725;p29">
            <a:extLst>
              <a:ext uri="{FF2B5EF4-FFF2-40B4-BE49-F238E27FC236}">
                <a16:creationId xmlns:a16="http://schemas.microsoft.com/office/drawing/2014/main" id="{1FBDDE83-2C54-45B3-85F2-C5A738CD7545}"/>
              </a:ext>
            </a:extLst>
          </p:cNvPr>
          <p:cNvSpPr txBox="1">
            <a:spLocks/>
          </p:cNvSpPr>
          <p:nvPr/>
        </p:nvSpPr>
        <p:spPr>
          <a:xfrm>
            <a:off x="423474" y="9000"/>
            <a:ext cx="6284297" cy="6326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</a:rPr>
              <a:t>СТЕНДЫ СЕРИИ ЭРФИ ДЛЯ ПОВЕРКИ </a:t>
            </a:r>
            <a:r>
              <a:rPr lang="ru-RU" sz="2000" b="1" dirty="0">
                <a:solidFill>
                  <a:srgbClr val="55A839"/>
                </a:solidFill>
              </a:rPr>
              <a:t>ЭЛЕКТРОИЗМЕРИТЕЛЬНЫХ ПРИБОРОВ</a:t>
            </a:r>
          </a:p>
          <a:p>
            <a:pPr>
              <a:spcBef>
                <a:spcPts val="0"/>
              </a:spcBef>
            </a:pPr>
            <a:endParaRPr lang="ru-RU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D6C013-E08E-4CE5-9B16-E8F48A5CDFE6}"/>
              </a:ext>
            </a:extLst>
          </p:cNvPr>
          <p:cNvSpPr txBox="1"/>
          <p:nvPr/>
        </p:nvSpPr>
        <p:spPr>
          <a:xfrm>
            <a:off x="6688536" y="4828814"/>
            <a:ext cx="55020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Поверяемые СИ: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Вихретоковые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 датчик (датчики перемещения и частоты</a:t>
            </a:r>
            <a:r>
              <a:rPr lang="en-US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вращения)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Акселерометры (датчики </a:t>
            </a:r>
            <a:r>
              <a:rPr lang="ru-RU" altLang="ru-RU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виброускорения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) 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Велосиметры (датчики виброскорости)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9AF1C3-6A21-41D3-BFD5-28CD6F293CF2}"/>
              </a:ext>
            </a:extLst>
          </p:cNvPr>
          <p:cNvSpPr txBox="1"/>
          <p:nvPr/>
        </p:nvSpPr>
        <p:spPr>
          <a:xfrm>
            <a:off x="561000" y="4814707"/>
            <a:ext cx="5805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Поверяемые СИ: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Амперметры, вольтметры, ваттметры, частотомеры, мультиметры, токовые клещи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Измерительные преобразователи и АСУТП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Счетчики расхода, электрической энергии и.т.д</a:t>
            </a:r>
          </a:p>
        </p:txBody>
      </p:sp>
    </p:spTree>
    <p:extLst>
      <p:ext uri="{BB962C8B-B14F-4D97-AF65-F5344CB8AC3E}">
        <p14:creationId xmlns:p14="http://schemas.microsoft.com/office/powerpoint/2010/main" val="425957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ED6C013-E08E-4CE5-9B16-E8F48A5CDFE6}"/>
              </a:ext>
            </a:extLst>
          </p:cNvPr>
          <p:cNvSpPr txBox="1"/>
          <p:nvPr/>
        </p:nvSpPr>
        <p:spPr>
          <a:xfrm>
            <a:off x="6688536" y="4828814"/>
            <a:ext cx="55020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Поверяемые СИ: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Вихретоковые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 датчик (датчики перемещения и частоты</a:t>
            </a:r>
            <a:r>
              <a:rPr lang="en-US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вращения)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Акселерометры (датчики </a:t>
            </a:r>
            <a:r>
              <a:rPr lang="ru-RU" altLang="ru-RU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виброускорения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) 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Велосиметры (датчики виброскорости)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9AF1C3-6A21-41D3-BFD5-28CD6F293CF2}"/>
              </a:ext>
            </a:extLst>
          </p:cNvPr>
          <p:cNvSpPr txBox="1"/>
          <p:nvPr/>
        </p:nvSpPr>
        <p:spPr>
          <a:xfrm>
            <a:off x="561000" y="4814707"/>
            <a:ext cx="4401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Поверяемые СИ: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Амперметры, вольтметры, ваттметры, частотомеры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Мультиметры, токовые клещи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Счетчики электрической энергии и.т.д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BEAA8B4-5855-4463-BB47-350F4700A41A}"/>
              </a:ext>
            </a:extLst>
          </p:cNvPr>
          <p:cNvSpPr txBox="1">
            <a:spLocks/>
          </p:cNvSpPr>
          <p:nvPr/>
        </p:nvSpPr>
        <p:spPr>
          <a:xfrm>
            <a:off x="150412" y="99000"/>
            <a:ext cx="12560588" cy="74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РЕМОНТНО-ЭКСПЛУАТАЦИОННЫЕ СТЕНДЫ </a:t>
            </a:r>
            <a:r>
              <a:rPr lang="ru-RU" sz="4000" b="1" dirty="0">
                <a:solidFill>
                  <a:srgbClr val="55A839"/>
                </a:solidFill>
              </a:rPr>
              <a:t>СЕРИИ ЭРФИ</a:t>
            </a:r>
          </a:p>
        </p:txBody>
      </p:sp>
      <p:pic>
        <p:nvPicPr>
          <p:cNvPr id="20" name="Picture 2" descr="Z:\Отделы\Производство\Стенды\Фотографии\094_Запсиб\Объект\IMG_7587.JPG">
            <a:extLst>
              <a:ext uri="{FF2B5EF4-FFF2-40B4-BE49-F238E27FC236}">
                <a16:creationId xmlns:a16="http://schemas.microsoft.com/office/drawing/2014/main" id="{B18B2E08-4DB8-4987-9C53-EEBC5D04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4" y="923818"/>
            <a:ext cx="3508958" cy="263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Z:\Отделы\Производство\Стенды\Фотографии\137_Фосфорит\Объект\Аммиак_2\IMG_7428.JPG">
            <a:extLst>
              <a:ext uri="{FF2B5EF4-FFF2-40B4-BE49-F238E27FC236}">
                <a16:creationId xmlns:a16="http://schemas.microsoft.com/office/drawing/2014/main" id="{1B04348B-7A4D-4219-97EC-0B5C8E0DB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2" y="3679632"/>
            <a:ext cx="3508958" cy="26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">
            <a:extLst>
              <a:ext uri="{FF2B5EF4-FFF2-40B4-BE49-F238E27FC236}">
                <a16:creationId xmlns:a16="http://schemas.microsoft.com/office/drawing/2014/main" id="{D874EBA4-D3F7-4066-81AA-904138322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13" y="923818"/>
            <a:ext cx="3420000" cy="256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3">
            <a:extLst>
              <a:ext uri="{FF2B5EF4-FFF2-40B4-BE49-F238E27FC236}">
                <a16:creationId xmlns:a16="http://schemas.microsoft.com/office/drawing/2014/main" id="{F011E60F-5718-482D-AC82-926EF3DA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13" y="3679633"/>
            <a:ext cx="3420000" cy="267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EFA69D-79DC-40CA-AC7D-548DBFA24F4F}"/>
              </a:ext>
            </a:extLst>
          </p:cNvPr>
          <p:cNvSpPr txBox="1"/>
          <p:nvPr/>
        </p:nvSpPr>
        <p:spPr>
          <a:xfrm>
            <a:off x="4189660" y="1306878"/>
            <a:ext cx="4246342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Универсальные стенды </a:t>
            </a:r>
            <a:b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для ремонта, настройки, калибровки: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измерительных преобразователей;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систем автоматики и т.п.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Специализированные стенды </a:t>
            </a:r>
            <a:b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для ремонта, настройки, калибровки:</a:t>
            </a:r>
            <a:b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5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ru-RU" alt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приборов давления;                   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приборов газового анализа;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приборов температуры;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приборов уровня;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приборов расхода;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Приборов электрических измерений;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клапанов, позиционеров</a:t>
            </a:r>
          </a:p>
        </p:txBody>
      </p:sp>
    </p:spTree>
    <p:extLst>
      <p:ext uri="{BB962C8B-B14F-4D97-AF65-F5344CB8AC3E}">
        <p14:creationId xmlns:p14="http://schemas.microsoft.com/office/powerpoint/2010/main" val="2399010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F0DAD7-164D-4948-88C2-5ECAB3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54" y="344050"/>
            <a:ext cx="6493500" cy="855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УЧЕБНЫЕ </a:t>
            </a:r>
            <a:r>
              <a:rPr lang="ru-RU" dirty="0">
                <a:solidFill>
                  <a:srgbClr val="55A839"/>
                </a:solidFill>
              </a:rPr>
              <a:t>СТЕНДЫ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E26D7E-AFB8-40E9-9DBF-6BDC17B5C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4" y="1359000"/>
            <a:ext cx="3582626" cy="4776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Z:\Отделы\Производство\Стенды\Фотографии\134_ТУЦ\Объект\ПНР\IMG_0062.JPG">
            <a:extLst>
              <a:ext uri="{FF2B5EF4-FFF2-40B4-BE49-F238E27FC236}">
                <a16:creationId xmlns:a16="http://schemas.microsoft.com/office/drawing/2014/main" id="{22A016CC-5869-4C50-8DE2-C78607F1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191" y="594001"/>
            <a:ext cx="3450331" cy="258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Z:\Отделы\Производство\Стенды\Фотографии\134_ТУЦ\Объект\ПНР\IMG_0057.JPG">
            <a:extLst>
              <a:ext uri="{FF2B5EF4-FFF2-40B4-BE49-F238E27FC236}">
                <a16:creationId xmlns:a16="http://schemas.microsoft.com/office/drawing/2014/main" id="{D57689E5-D65D-4857-A894-7609A6098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191" y="3765722"/>
            <a:ext cx="3451038" cy="258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08BEBB-144E-4925-B536-09464AD7A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4371145" y="1360671"/>
            <a:ext cx="3451039" cy="2305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4B5007-26DA-4631-8CD4-CE533F1406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16" y="3820488"/>
            <a:ext cx="3469168" cy="2315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762B7D-CC49-4AD8-BE14-E1F21EB058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068523"/>
            <a:ext cx="5715000" cy="4286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560FAD-A925-4D36-89EF-4D9F701709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" b="4605"/>
          <a:stretch/>
        </p:blipFill>
        <p:spPr>
          <a:xfrm>
            <a:off x="6816000" y="7307978"/>
            <a:ext cx="4823146" cy="2888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6B584C-CA1B-4E60-A3F6-9999DB97B7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5" b="30045"/>
          <a:stretch>
            <a:fillRect/>
          </a:stretch>
        </p:blipFill>
        <p:spPr>
          <a:xfrm>
            <a:off x="6816000" y="10491598"/>
            <a:ext cx="4823146" cy="2567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274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0CB8ED5-5558-4AA1-B729-D61E3613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99" y="504000"/>
            <a:ext cx="6525000" cy="1325563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Основные направления деятельности компании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BCBDE-2EEC-0B36-C536-D0B28E027671}"/>
              </a:ext>
            </a:extLst>
          </p:cNvPr>
          <p:cNvSpPr txBox="1"/>
          <p:nvPr/>
        </p:nvSpPr>
        <p:spPr>
          <a:xfrm>
            <a:off x="495922" y="1829563"/>
            <a:ext cx="6995078" cy="519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+mj-lt"/>
                <a:cs typeface="Calibri" panose="020F0502020204030204" pitchFamily="34" charset="0"/>
              </a:rPr>
              <a:t>Разработка и производство метрологических стендов</a:t>
            </a: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endParaRPr lang="ru-RU" altLang="ru-RU" sz="22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+mj-lt"/>
                <a:cs typeface="Calibri" panose="020F0502020204030204" pitchFamily="34" charset="0"/>
              </a:rPr>
              <a:t>Проектирование и комплексное оснащение лабораторий</a:t>
            </a: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endParaRPr lang="ru-RU" altLang="ru-RU" sz="22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+mj-lt"/>
                <a:cs typeface="Calibri" panose="020F0502020204030204" pitchFamily="34" charset="0"/>
              </a:rPr>
              <a:t>Внедрение и разработка программного обеспечения для автоматизации процесса поверки и учета средств измерений и оборудования </a:t>
            </a: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endParaRPr lang="ru-RU" altLang="ru-RU" sz="22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+mj-lt"/>
                <a:cs typeface="Calibri" panose="020F0502020204030204" pitchFamily="34" charset="0"/>
              </a:rPr>
              <a:t>Производство и поставка  КИПиА, метрологического оборудования</a:t>
            </a:r>
          </a:p>
          <a:p>
            <a:pPr>
              <a:lnSpc>
                <a:spcPct val="70000"/>
              </a:lnSpc>
              <a:defRPr/>
            </a:pPr>
            <a:endParaRPr lang="ru-RU" altLang="ru-RU" sz="22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+mj-lt"/>
                <a:cs typeface="Calibri" panose="020F0502020204030204" pitchFamily="34" charset="0"/>
              </a:rPr>
              <a:t>Разработка диспетчерских и операторных пунктов</a:t>
            </a: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endParaRPr lang="ru-RU" altLang="ru-RU" sz="22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+mj-lt"/>
                <a:cs typeface="Calibri" panose="020F0502020204030204" pitchFamily="34" charset="0"/>
              </a:rPr>
              <a:t>Производственный цикл: от разработки - до готового изделия</a:t>
            </a: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endParaRPr lang="ru-RU" sz="2200" b="1" dirty="0">
              <a:solidFill>
                <a:schemeClr val="bg1">
                  <a:lumMod val="9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pitchFamily="2" charset="2"/>
              <a:buChar char="ü"/>
              <a:defRPr/>
            </a:pP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+mj-lt"/>
                <a:cs typeface="Calibri" panose="020F0502020204030204" pitchFamily="34" charset="0"/>
              </a:rPr>
              <a:t>Техническая поддержка: консультации, ШМР, ПНР, сервис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  <a:defRPr/>
            </a:pPr>
            <a:endParaRPr lang="ru-RU" sz="22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  <a:defRPr/>
            </a:pPr>
            <a:endParaRPr lang="ru-RU" altLang="ru-RU" sz="14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376D60-9C29-493E-BC86-0578D2B1D6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06" r="6438"/>
          <a:stretch/>
        </p:blipFill>
        <p:spPr>
          <a:xfrm>
            <a:off x="7238990" y="1444463"/>
            <a:ext cx="4769999" cy="4391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31FC9F-47F1-FC72-14B7-2E93EEA28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89" y="639000"/>
            <a:ext cx="1890000" cy="45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ED6C013-E08E-4CE5-9B16-E8F48A5CDFE6}"/>
              </a:ext>
            </a:extLst>
          </p:cNvPr>
          <p:cNvSpPr txBox="1"/>
          <p:nvPr/>
        </p:nvSpPr>
        <p:spPr>
          <a:xfrm>
            <a:off x="6688536" y="4828814"/>
            <a:ext cx="55020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Поверяемые СИ: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Вихретоковые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 датчик (датчики перемещения и частоты</a:t>
            </a:r>
            <a:r>
              <a:rPr lang="en-US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вращения)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Акселерометры (датчики </a:t>
            </a:r>
            <a:r>
              <a:rPr lang="ru-RU" altLang="ru-RU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виброускорения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) 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Велосиметры (датчики виброскорости)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9AF1C3-6A21-41D3-BFD5-28CD6F293CF2}"/>
              </a:ext>
            </a:extLst>
          </p:cNvPr>
          <p:cNvSpPr txBox="1"/>
          <p:nvPr/>
        </p:nvSpPr>
        <p:spPr>
          <a:xfrm>
            <a:off x="561000" y="4814707"/>
            <a:ext cx="4401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Поверяемые СИ: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Амперметры, вольтметры, ваттметры, частотомеры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Мультиметры, токовые клещи</a:t>
            </a:r>
          </a:p>
          <a:p>
            <a:pPr marL="171450" indent="-171450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ans"/>
              </a:rPr>
              <a:t>Счетчики электрической энергии и.т.д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BEAA8B4-5855-4463-BB47-350F4700A41A}"/>
              </a:ext>
            </a:extLst>
          </p:cNvPr>
          <p:cNvSpPr txBox="1">
            <a:spLocks/>
          </p:cNvSpPr>
          <p:nvPr/>
        </p:nvSpPr>
        <p:spPr>
          <a:xfrm>
            <a:off x="150412" y="99000"/>
            <a:ext cx="12560588" cy="74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273800" algn="l"/>
              </a:tabLst>
            </a:pPr>
            <a:r>
              <a:rPr lang="ru-RU" sz="4000" b="1" dirty="0"/>
              <a:t>НЕСТАНДАРТНЫЕ РЕШЕНИЯ </a:t>
            </a:r>
            <a:r>
              <a:rPr lang="ru-RU" sz="4000" b="1" dirty="0">
                <a:solidFill>
                  <a:srgbClr val="55A839"/>
                </a:solidFill>
              </a:rPr>
              <a:t>СЕРИИ ЭРФИ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F720E8-17B0-4FE6-8725-68AFA8A2B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8" r="10609" b="16926"/>
          <a:stretch/>
        </p:blipFill>
        <p:spPr>
          <a:xfrm>
            <a:off x="7498814" y="3865191"/>
            <a:ext cx="2197570" cy="23045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2C3E02-A3F7-4FBD-ABB6-90811CF77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3" y="845447"/>
            <a:ext cx="3018496" cy="53662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5" descr="Z:\Отделы\Производство\Стенды\Фотографии\316_Уралхим\Объект\IMG-20190823-WA0003.jpg">
            <a:extLst>
              <a:ext uri="{FF2B5EF4-FFF2-40B4-BE49-F238E27FC236}">
                <a16:creationId xmlns:a16="http://schemas.microsoft.com/office/drawing/2014/main" id="{FF15B71A-D0F4-4A5F-8734-A6332659D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r="12960"/>
          <a:stretch/>
        </p:blipFill>
        <p:spPr bwMode="auto">
          <a:xfrm>
            <a:off x="7626000" y="845447"/>
            <a:ext cx="4222186" cy="29080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24C948-CD30-4768-B5BD-FD3E467F9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1231" r="10789" b="2124"/>
          <a:stretch/>
        </p:blipFill>
        <p:spPr>
          <a:xfrm>
            <a:off x="4566000" y="845447"/>
            <a:ext cx="2430000" cy="5421919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5" name="Рисунок 1">
            <a:extLst>
              <a:ext uri="{FF2B5EF4-FFF2-40B4-BE49-F238E27FC236}">
                <a16:creationId xmlns:a16="http://schemas.microsoft.com/office/drawing/2014/main" id="{A7BB309C-1AE6-43D3-9C2B-A2D9CDC874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417" y="3965410"/>
            <a:ext cx="2507314" cy="220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 6">
            <a:extLst>
              <a:ext uri="{FF2B5EF4-FFF2-40B4-BE49-F238E27FC236}">
                <a16:creationId xmlns:a16="http://schemas.microsoft.com/office/drawing/2014/main" id="{6636A899-F551-400B-98C1-E283D17778C2}"/>
              </a:ext>
            </a:extLst>
          </p:cNvPr>
          <p:cNvSpPr txBox="1">
            <a:spLocks/>
          </p:cNvSpPr>
          <p:nvPr/>
        </p:nvSpPr>
        <p:spPr>
          <a:xfrm>
            <a:off x="205000" y="6398758"/>
            <a:ext cx="12371000" cy="5402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В СТАЦИОНАРНЫХ И  ПЕРЕДВИЖНЫХ СТОЙКАХ, НА КОЛЁСАХ, В ЧЕМОДАНАХ</a:t>
            </a:r>
          </a:p>
        </p:txBody>
      </p:sp>
    </p:spTree>
    <p:extLst>
      <p:ext uri="{BB962C8B-B14F-4D97-AF65-F5344CB8AC3E}">
        <p14:creationId xmlns:p14="http://schemas.microsoft.com/office/powerpoint/2010/main" val="4294779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7">
            <a:extLst>
              <a:ext uri="{FF2B5EF4-FFF2-40B4-BE49-F238E27FC236}">
                <a16:creationId xmlns:a16="http://schemas.microsoft.com/office/drawing/2014/main" id="{F27B6715-8BFB-41D1-83AC-646237D01B8B}"/>
              </a:ext>
            </a:extLst>
          </p:cNvPr>
          <p:cNvSpPr txBox="1">
            <a:spLocks/>
          </p:cNvSpPr>
          <p:nvPr/>
        </p:nvSpPr>
        <p:spPr>
          <a:xfrm>
            <a:off x="384664" y="168824"/>
            <a:ext cx="11291336" cy="7186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/>
              <a:t>ТЕХНИЧЕСКОЕ ОБСЛУЖИВАНИЕ И </a:t>
            </a:r>
            <a:r>
              <a:rPr lang="ru-RU" sz="4400" b="1" dirty="0">
                <a:solidFill>
                  <a:srgbClr val="55A839"/>
                </a:solidFill>
              </a:rPr>
              <a:t>ПОДДЕРЖКА</a:t>
            </a:r>
          </a:p>
        </p:txBody>
      </p:sp>
      <p:sp>
        <p:nvSpPr>
          <p:cNvPr id="90" name="Текст 6">
            <a:extLst>
              <a:ext uri="{FF2B5EF4-FFF2-40B4-BE49-F238E27FC236}">
                <a16:creationId xmlns:a16="http://schemas.microsoft.com/office/drawing/2014/main" id="{F6EF48CE-6000-4D6F-A106-7BEAE7BB81D2}"/>
              </a:ext>
            </a:extLst>
          </p:cNvPr>
          <p:cNvSpPr txBox="1">
            <a:spLocks/>
          </p:cNvSpPr>
          <p:nvPr/>
        </p:nvSpPr>
        <p:spPr>
          <a:xfrm>
            <a:off x="7086000" y="6448997"/>
            <a:ext cx="4590000" cy="5402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buFont typeface="Arial" panose="020B0604020202020204" pitchFamily="34" charset="0"/>
              <a:buNone/>
            </a:pPr>
            <a:r>
              <a:rPr lang="ru-RU" sz="2400" b="1" dirty="0">
                <a:cs typeface="Calibri" panose="020F0502020204030204" pitchFamily="34" charset="0"/>
              </a:rPr>
              <a:t>КАЧЕСТВО  И ОПЕРАТИВНОСТЬ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6E4E446-9FD1-44B0-B906-6499BE5084D2}"/>
              </a:ext>
            </a:extLst>
          </p:cNvPr>
          <p:cNvSpPr txBox="1">
            <a:spLocks/>
          </p:cNvSpPr>
          <p:nvPr/>
        </p:nvSpPr>
        <p:spPr>
          <a:xfrm>
            <a:off x="336000" y="1179000"/>
            <a:ext cx="6582348" cy="450058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182563" indent="-182563">
              <a:spcBef>
                <a:spcPct val="20000"/>
              </a:spcBef>
              <a:buFontTx/>
              <a:buChar char="•"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582613" lvl="1" indent="-182563">
              <a:spcBef>
                <a:spcPct val="20000"/>
              </a:spcBef>
              <a:buFontTx/>
              <a:buChar char="•"/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914400" lvl="2" indent="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ru-RU" sz="2500" b="1" dirty="0">
                <a:solidFill>
                  <a:schemeClr val="tx1"/>
                </a:solidFill>
                <a:cs typeface="Calibri" panose="020F0502020204030204" pitchFamily="34" charset="0"/>
              </a:rPr>
              <a:t>Разработка технической документации </a:t>
            </a:r>
          </a:p>
          <a:p>
            <a:pPr marL="914400" lvl="2" indent="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ru-RU" sz="2500" b="1" dirty="0">
                <a:solidFill>
                  <a:schemeClr val="tx1"/>
                </a:solidFill>
                <a:cs typeface="Calibri" panose="020F0502020204030204" pitchFamily="34" charset="0"/>
              </a:rPr>
              <a:t>Технические консультации (дистанционно и с выездом на объект)</a:t>
            </a:r>
          </a:p>
          <a:p>
            <a:pPr marL="914400" lvl="2" indent="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ru-RU" sz="2500" b="1" dirty="0">
                <a:solidFill>
                  <a:schemeClr val="tx1"/>
                </a:solidFill>
                <a:cs typeface="Calibri" panose="020F0502020204030204" pitchFamily="34" charset="0"/>
              </a:rPr>
              <a:t>Поддержка проектных офисов (тех. документация, чертежи, схемы и т.д.)</a:t>
            </a:r>
          </a:p>
          <a:p>
            <a:pPr marL="914400" lvl="2" indent="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ru-RU" sz="2500" b="1" dirty="0">
                <a:solidFill>
                  <a:srgbClr val="55A839"/>
                </a:solidFill>
                <a:cs typeface="Calibri" panose="020F0502020204030204" pitchFamily="34" charset="0"/>
              </a:rPr>
              <a:t>ШМР, ПНР</a:t>
            </a:r>
            <a:r>
              <a:rPr lang="ru-RU" sz="2500" b="1" dirty="0">
                <a:solidFill>
                  <a:schemeClr val="tx1"/>
                </a:solidFill>
                <a:cs typeface="Calibri" panose="020F0502020204030204" pitchFamily="34" charset="0"/>
              </a:rPr>
              <a:t>, обучение на объекте</a:t>
            </a:r>
          </a:p>
          <a:p>
            <a:pPr marL="914400" lvl="2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sz="2500" b="1" dirty="0">
                <a:solidFill>
                  <a:schemeClr val="tx1"/>
                </a:solidFill>
                <a:cs typeface="Calibri" panose="020F0502020204030204" pitchFamily="34" charset="0"/>
              </a:rPr>
              <a:t>Сервисная поддержка после поставки (техническое обслуживание, ремонт, </a:t>
            </a:r>
            <a:r>
              <a:rPr lang="ru-RU" sz="2500" b="1" dirty="0">
                <a:solidFill>
                  <a:srgbClr val="55A839"/>
                </a:solidFill>
                <a:cs typeface="Calibri" panose="020F0502020204030204" pitchFamily="34" charset="0"/>
              </a:rPr>
              <a:t>калибровка, подготовка к поверке, поверка</a:t>
            </a:r>
            <a:r>
              <a:rPr lang="ru-RU" sz="2500" b="1" dirty="0">
                <a:solidFill>
                  <a:schemeClr val="tx1"/>
                </a:solidFill>
                <a:cs typeface="Calibri" panose="020F0502020204030204" pitchFamily="34" charset="0"/>
              </a:rPr>
              <a:t> стендов и оборудования) </a:t>
            </a:r>
            <a:endParaRPr lang="ru-RU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Ромб 28">
            <a:extLst>
              <a:ext uri="{FF2B5EF4-FFF2-40B4-BE49-F238E27FC236}">
                <a16:creationId xmlns:a16="http://schemas.microsoft.com/office/drawing/2014/main" id="{CD577EC9-5868-4A1F-950E-7E9954F40ADB}"/>
              </a:ext>
            </a:extLst>
          </p:cNvPr>
          <p:cNvSpPr/>
          <p:nvPr/>
        </p:nvSpPr>
        <p:spPr>
          <a:xfrm>
            <a:off x="876000" y="1267504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Ромб 29">
            <a:extLst>
              <a:ext uri="{FF2B5EF4-FFF2-40B4-BE49-F238E27FC236}">
                <a16:creationId xmlns:a16="http://schemas.microsoft.com/office/drawing/2014/main" id="{59F55D97-7750-4EEC-AA40-BD3C1C5A8C45}"/>
              </a:ext>
            </a:extLst>
          </p:cNvPr>
          <p:cNvSpPr/>
          <p:nvPr/>
        </p:nvSpPr>
        <p:spPr>
          <a:xfrm>
            <a:off x="876000" y="2122504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Ромб 30">
            <a:extLst>
              <a:ext uri="{FF2B5EF4-FFF2-40B4-BE49-F238E27FC236}">
                <a16:creationId xmlns:a16="http://schemas.microsoft.com/office/drawing/2014/main" id="{60E7343C-0C55-40B7-A678-F80711377899}"/>
              </a:ext>
            </a:extLst>
          </p:cNvPr>
          <p:cNvSpPr/>
          <p:nvPr/>
        </p:nvSpPr>
        <p:spPr>
          <a:xfrm>
            <a:off x="876000" y="3609587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Ромб 31">
            <a:extLst>
              <a:ext uri="{FF2B5EF4-FFF2-40B4-BE49-F238E27FC236}">
                <a16:creationId xmlns:a16="http://schemas.microsoft.com/office/drawing/2014/main" id="{0FEAAEB0-977C-46B2-A254-AA6B8B31FB9D}"/>
              </a:ext>
            </a:extLst>
          </p:cNvPr>
          <p:cNvSpPr/>
          <p:nvPr/>
        </p:nvSpPr>
        <p:spPr>
          <a:xfrm>
            <a:off x="876000" y="2844587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Ромб 32">
            <a:extLst>
              <a:ext uri="{FF2B5EF4-FFF2-40B4-BE49-F238E27FC236}">
                <a16:creationId xmlns:a16="http://schemas.microsoft.com/office/drawing/2014/main" id="{D256A675-3DA6-46C9-8D97-2CF2E06934BC}"/>
              </a:ext>
            </a:extLst>
          </p:cNvPr>
          <p:cNvSpPr/>
          <p:nvPr/>
        </p:nvSpPr>
        <p:spPr>
          <a:xfrm>
            <a:off x="876000" y="4687504"/>
            <a:ext cx="346794" cy="317083"/>
          </a:xfrm>
          <a:prstGeom prst="diamond">
            <a:avLst/>
          </a:prstGeom>
          <a:solidFill>
            <a:srgbClr val="429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8E2C24-DD69-49E3-B85E-7CD58022C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1" t="5286" b="5459"/>
          <a:stretch/>
        </p:blipFill>
        <p:spPr>
          <a:xfrm>
            <a:off x="6898536" y="909000"/>
            <a:ext cx="4952064" cy="24305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8C1081-DD11-488E-B4F9-D7E2F7F7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94"/>
          <a:stretch/>
        </p:blipFill>
        <p:spPr>
          <a:xfrm>
            <a:off x="6900768" y="3429000"/>
            <a:ext cx="4960464" cy="27532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B1F591-A052-4FCE-AF71-11E9B8EB3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5913704"/>
            <a:ext cx="3333318" cy="8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0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CAC8E7-00F3-4768-9169-7C3B37C3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000" y="2619000"/>
            <a:ext cx="68850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Надеемся на сотрудничество</a:t>
            </a:r>
            <a:br>
              <a:rPr lang="ru-RU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Спасибо за внимание 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6BC87-8E52-4A1D-AAF4-36C1BB66D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 r="18386" b="11302"/>
          <a:stretch/>
        </p:blipFill>
        <p:spPr>
          <a:xfrm>
            <a:off x="561000" y="953791"/>
            <a:ext cx="3510000" cy="247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Z:\Отделы\Производство\Стенды\Фотографии\094_Запсиб\Объект\IMG_7693.JPG">
            <a:extLst>
              <a:ext uri="{FF2B5EF4-FFF2-40B4-BE49-F238E27FC236}">
                <a16:creationId xmlns:a16="http://schemas.microsoft.com/office/drawing/2014/main" id="{303FFAE6-01F4-0B64-425D-D4C5FAD74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0"/>
          <a:stretch/>
        </p:blipFill>
        <p:spPr bwMode="auto">
          <a:xfrm>
            <a:off x="797387" y="3703334"/>
            <a:ext cx="3915000" cy="242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1E0543-3851-0BEB-BFAE-C51358F69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9" y="230230"/>
            <a:ext cx="1890000" cy="45377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027A2A4-217A-A2C5-3AA5-23779B8D31CD}"/>
              </a:ext>
            </a:extLst>
          </p:cNvPr>
          <p:cNvSpPr txBox="1">
            <a:spLocks noChangeArrowheads="1"/>
          </p:cNvSpPr>
          <p:nvPr/>
        </p:nvSpPr>
        <p:spPr>
          <a:xfrm>
            <a:off x="4712387" y="1044000"/>
            <a:ext cx="8583613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br>
              <a:rPr lang="ru-RU" altLang="ru-RU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altLang="ru-RU" sz="2400" dirty="0"/>
              <a:t>ООО «Метрология-Комплект»  -</a:t>
            </a:r>
            <a:br>
              <a:rPr lang="ru-RU" altLang="ru-RU" sz="2400" dirty="0"/>
            </a:br>
            <a:r>
              <a:rPr lang="ru-RU" altLang="ru-RU" sz="2400" dirty="0"/>
              <a:t>Российский производитель стендов и оборудования </a:t>
            </a:r>
            <a:br>
              <a:rPr lang="ru-RU" altLang="ru-RU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altLang="ru-RU" sz="2400" dirty="0">
                <a:solidFill>
                  <a:schemeClr val="tx1"/>
                </a:solidFill>
              </a:rPr>
              <a:t>для служб КИПиА, АСУТП, метрологии и ремонта</a:t>
            </a:r>
            <a:br>
              <a:rPr lang="ru-RU" altLang="ru-RU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alt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EEED7100-272B-F5FB-6EDD-C643698D7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600" y="4464000"/>
            <a:ext cx="82804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/>
              <a:t>Елена Владимировна Корягина </a:t>
            </a:r>
            <a:br>
              <a:rPr lang="ru-RU" b="1" dirty="0"/>
            </a:br>
            <a:r>
              <a:rPr lang="ru-RU" dirty="0"/>
              <a:t>директор по системным решениям</a:t>
            </a:r>
            <a:r>
              <a:rPr lang="en-US" dirty="0"/>
              <a:t> </a:t>
            </a:r>
            <a:endParaRPr lang="ru-RU" dirty="0"/>
          </a:p>
          <a:p>
            <a:pPr eaLnBrk="1" hangingPunct="1">
              <a:defRPr/>
            </a:pPr>
            <a:r>
              <a:rPr lang="ru-RU" b="1" dirty="0"/>
              <a:t>т: +7 (495) 727 27 25 (135), +7 (916) 018 98 04,  </a:t>
            </a:r>
            <a:r>
              <a:rPr lang="en-US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evk@metr-k.ru</a:t>
            </a:r>
            <a:endParaRPr lang="ru-RU" b="1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US" b="1" dirty="0"/>
          </a:p>
          <a:p>
            <a:pPr eaLnBrk="1" hangingPunct="1">
              <a:defRPr/>
            </a:pPr>
            <a:r>
              <a:rPr lang="ru-RU" altLang="ru-RU" b="1" dirty="0"/>
              <a:t>ООО «Метрология-Комплект», Россия, </a:t>
            </a:r>
            <a:r>
              <a:rPr lang="ru-RU" altLang="ru-RU" b="1" dirty="0" err="1"/>
              <a:t>г.Москва</a:t>
            </a:r>
            <a:r>
              <a:rPr lang="ru-RU" altLang="ru-RU" b="1" dirty="0"/>
              <a:t>, ул. 8 марта, </a:t>
            </a:r>
            <a:br>
              <a:rPr lang="ru-RU" altLang="ru-RU" b="1" dirty="0"/>
            </a:br>
            <a:r>
              <a:rPr lang="ru-RU" altLang="ru-RU" b="1" dirty="0"/>
              <a:t>д.1 стр.12</a:t>
            </a:r>
            <a:r>
              <a:rPr lang="ru-RU" b="1" dirty="0"/>
              <a:t>Т/ф: +7 (495) 727 27 25, </a:t>
            </a:r>
            <a:r>
              <a:rPr lang="en-US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info@metr-k.ru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ru-RU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new.metr-k.ru</a:t>
            </a:r>
            <a:endParaRPr lang="ru-RU" alt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2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9C2DB-2892-E213-20DE-09E3B75E6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6097E39-56A6-E508-5E04-960F34636179}"/>
              </a:ext>
            </a:extLst>
          </p:cNvPr>
          <p:cNvSpPr txBox="1">
            <a:spLocks/>
          </p:cNvSpPr>
          <p:nvPr/>
        </p:nvSpPr>
        <p:spPr>
          <a:xfrm>
            <a:off x="2355827" y="21218"/>
            <a:ext cx="9090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НАШЕ</a:t>
            </a:r>
            <a:r>
              <a:rPr lang="ru-RU" sz="3000" b="1" dirty="0"/>
              <a:t> </a:t>
            </a:r>
            <a:r>
              <a:rPr lang="ru-RU" sz="4000" b="1" dirty="0"/>
              <a:t>ПРОИЗВОДСТВО И </a:t>
            </a:r>
            <a:r>
              <a:rPr lang="ru-RU" sz="4000" b="1" dirty="0">
                <a:solidFill>
                  <a:srgbClr val="55A839"/>
                </a:solidFill>
              </a:rPr>
              <a:t>КОМАНДА</a:t>
            </a:r>
          </a:p>
        </p:txBody>
      </p:sp>
      <p:pic>
        <p:nvPicPr>
          <p:cNvPr id="37" name="IMG_4071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74537B7-49D1-4A11-C4E6-25DE6BB8DD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0252" y="624404"/>
            <a:ext cx="3622324" cy="52014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83094D-C75B-7B88-98A9-B5924C784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39" y="5875771"/>
            <a:ext cx="3676718" cy="88274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86E0CB-9EE6-541C-5FE1-8D224899DD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10875" b="4042"/>
          <a:stretch/>
        </p:blipFill>
        <p:spPr>
          <a:xfrm>
            <a:off x="851952" y="638910"/>
            <a:ext cx="4105862" cy="5088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88C73F-69F8-4710-7E76-E7E0114B9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7921" y="893419"/>
            <a:ext cx="2836572" cy="2414591"/>
          </a:xfrm>
          <a:prstGeom prst="rect">
            <a:avLst/>
          </a:prstGeom>
          <a:ln w="28575" cap="sq">
            <a:solidFill>
              <a:srgbClr val="55A83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D2184D-4389-E32F-B0B2-27ABCA448E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7361" y="3185701"/>
            <a:ext cx="2669761" cy="2414590"/>
          </a:xfrm>
          <a:prstGeom prst="rect">
            <a:avLst/>
          </a:prstGeom>
          <a:ln w="28575" cap="sq">
            <a:solidFill>
              <a:srgbClr val="55A83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4F6E529E-1F92-0AE1-1D46-84F73224F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29000" y="5750104"/>
            <a:ext cx="9807103" cy="1730999"/>
          </a:xfrm>
        </p:spPr>
        <p:txBody>
          <a:bodyPr>
            <a:noAutofit/>
          </a:bodyPr>
          <a:lstStyle/>
          <a:p>
            <a:pPr marL="114300" indent="457200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Произведено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более 600 стендов</a:t>
            </a:r>
            <a:b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Производство: 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площадь 2000 </a:t>
            </a:r>
            <a:r>
              <a:rPr lang="ru-RU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кв.м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современное оснащение</a:t>
            </a:r>
            <a:b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Отделы: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производство, технический, программисты, менеджеры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1C82F57-905B-42D8-BDF5-BC2D91FE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5" y="226796"/>
            <a:ext cx="6525000" cy="855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ГЕОГРАФИЯ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55A839"/>
                </a:solidFill>
              </a:rPr>
              <a:t>ПРОЕКТОВ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DF7838E-9940-0CDC-65F6-91ED46565C70}"/>
              </a:ext>
            </a:extLst>
          </p:cNvPr>
          <p:cNvGrpSpPr/>
          <p:nvPr/>
        </p:nvGrpSpPr>
        <p:grpSpPr>
          <a:xfrm>
            <a:off x="1101000" y="1224000"/>
            <a:ext cx="9510000" cy="4957291"/>
            <a:chOff x="2496000" y="1441708"/>
            <a:chExt cx="7625099" cy="3974583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37DBA38A-6C01-BEB2-B7EC-1AF39E0D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6000" y="1441708"/>
              <a:ext cx="7625099" cy="397458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70A95D35-7F89-73A7-04A6-72DCDF62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1723" y="3388846"/>
              <a:ext cx="200963" cy="200963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D074CEC-4B32-D12F-C807-0764846624B7}"/>
                </a:ext>
              </a:extLst>
            </p:cNvPr>
            <p:cNvSpPr txBox="1"/>
            <p:nvPr/>
          </p:nvSpPr>
          <p:spPr>
            <a:xfrm>
              <a:off x="3314044" y="3484782"/>
              <a:ext cx="406407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Москва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244F81E0-98A7-EF26-1E38-F2121B90B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6250" y="2384198"/>
              <a:ext cx="200963" cy="20096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77819B8-1E5F-724F-59EF-B4F1579BC36F}"/>
                </a:ext>
              </a:extLst>
            </p:cNvPr>
            <p:cNvSpPr txBox="1"/>
            <p:nvPr/>
          </p:nvSpPr>
          <p:spPr>
            <a:xfrm>
              <a:off x="2658571" y="2495002"/>
              <a:ext cx="591488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Калининград</a:t>
              </a:r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C06B51CA-730A-009F-AB5D-D1C3F1B9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3372" y="4608331"/>
              <a:ext cx="200963" cy="200963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7303497-8258-D6E6-0AD2-D64099188EE8}"/>
                </a:ext>
              </a:extLst>
            </p:cNvPr>
            <p:cNvSpPr txBox="1"/>
            <p:nvPr/>
          </p:nvSpPr>
          <p:spPr>
            <a:xfrm>
              <a:off x="6655693" y="4719135"/>
              <a:ext cx="415404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Иркутск</a:t>
              </a: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B3A6D25-D609-E057-1251-069DB1F08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140" y="4005781"/>
              <a:ext cx="200963" cy="200963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E401F8D-6033-C078-385B-6863AFA29600}"/>
                </a:ext>
              </a:extLst>
            </p:cNvPr>
            <p:cNvSpPr txBox="1"/>
            <p:nvPr/>
          </p:nvSpPr>
          <p:spPr>
            <a:xfrm>
              <a:off x="2990230" y="4106264"/>
              <a:ext cx="515656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Краснодар</a:t>
              </a: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431AAF4-D92E-38F1-1ED8-F6AC0ABDF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5037" y="3805745"/>
              <a:ext cx="200963" cy="200963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7E51C35-1A63-CED8-64B6-BE3EA357BAD1}"/>
                </a:ext>
              </a:extLst>
            </p:cNvPr>
            <p:cNvSpPr txBox="1"/>
            <p:nvPr/>
          </p:nvSpPr>
          <p:spPr>
            <a:xfrm>
              <a:off x="3328837" y="3926264"/>
              <a:ext cx="455248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Воронеж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BAD5BF7-179D-A333-08AC-483AFB204468}"/>
                </a:ext>
              </a:extLst>
            </p:cNvPr>
            <p:cNvSpPr txBox="1"/>
            <p:nvPr/>
          </p:nvSpPr>
          <p:spPr>
            <a:xfrm>
              <a:off x="3600706" y="3198168"/>
              <a:ext cx="507945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Ярославль</a:t>
              </a:r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57982F44-8EEA-E68A-AE30-6F48BFEDA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106" y="3101660"/>
              <a:ext cx="200963" cy="200963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C071C0E-3E5D-5D19-0B2F-A0C31AF325AD}"/>
                </a:ext>
              </a:extLst>
            </p:cNvPr>
            <p:cNvSpPr txBox="1"/>
            <p:nvPr/>
          </p:nvSpPr>
          <p:spPr>
            <a:xfrm>
              <a:off x="4317239" y="3844926"/>
              <a:ext cx="38070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Казань</a:t>
              </a:r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7B222CDE-9BAC-C5CC-19C4-F35395659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5473" y="3737720"/>
              <a:ext cx="200963" cy="20096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F7137A2-4A3A-8D49-DF50-6F82E892B8A0}"/>
                </a:ext>
              </a:extLst>
            </p:cNvPr>
            <p:cNvSpPr txBox="1"/>
            <p:nvPr/>
          </p:nvSpPr>
          <p:spPr>
            <a:xfrm>
              <a:off x="4989476" y="4083169"/>
              <a:ext cx="60948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Екатеринбург</a:t>
              </a:r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22B4BB5E-6798-567E-B2EE-6EE1C459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0930" y="3983125"/>
              <a:ext cx="200963" cy="200963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54CE154D-0786-85CA-E29A-2B9006B6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0925" y="3867515"/>
              <a:ext cx="200963" cy="200963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4F92FF-73F6-6D59-680E-78627E00C1D0}"/>
                </a:ext>
              </a:extLst>
            </p:cNvPr>
            <p:cNvSpPr txBox="1"/>
            <p:nvPr/>
          </p:nvSpPr>
          <p:spPr>
            <a:xfrm>
              <a:off x="5580444" y="3953062"/>
              <a:ext cx="415404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Тюмень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93A7EFD-4374-C1F5-EAED-3098AB14ADA8}"/>
                </a:ext>
              </a:extLst>
            </p:cNvPr>
            <p:cNvSpPr txBox="1"/>
            <p:nvPr/>
          </p:nvSpPr>
          <p:spPr>
            <a:xfrm>
              <a:off x="3278397" y="2885902"/>
              <a:ext cx="716160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Санкт-Петербург</a:t>
              </a:r>
            </a:p>
          </p:txBody>
        </p:sp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3B5A4ABE-090F-72C4-2139-82709446B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6416" y="2783236"/>
              <a:ext cx="200963" cy="200963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4A48244-5D97-A0EF-D439-9AF8CA7A5089}"/>
                </a:ext>
              </a:extLst>
            </p:cNvPr>
            <p:cNvSpPr txBox="1"/>
            <p:nvPr/>
          </p:nvSpPr>
          <p:spPr>
            <a:xfrm>
              <a:off x="5886543" y="3404036"/>
              <a:ext cx="686600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Новый</a:t>
              </a:r>
              <a:r>
                <a:rPr lang="ru-RU" sz="800" dirty="0">
                  <a:latin typeface="+mj-lt"/>
                </a:rPr>
                <a:t> </a:t>
              </a:r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Уренгой</a:t>
              </a: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21420B90-DDF4-D975-7FF0-02821015D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6451" y="3278298"/>
              <a:ext cx="200963" cy="20096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B27EEBD-F64C-7C45-B7EB-1612D5E87EB6}"/>
                </a:ext>
              </a:extLst>
            </p:cNvPr>
            <p:cNvSpPr txBox="1"/>
            <p:nvPr/>
          </p:nvSpPr>
          <p:spPr>
            <a:xfrm>
              <a:off x="5074914" y="3759810"/>
              <a:ext cx="370419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Пермь</a:t>
              </a:r>
            </a:p>
          </p:txBody>
        </p:sp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0CA270B2-364E-64C1-2D80-0FE4965B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2617" y="3659766"/>
              <a:ext cx="200963" cy="20096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6B51CB8-E668-1CE4-EDCB-E5F5FEB15B4A}"/>
                </a:ext>
              </a:extLst>
            </p:cNvPr>
            <p:cNvSpPr txBox="1"/>
            <p:nvPr/>
          </p:nvSpPr>
          <p:spPr>
            <a:xfrm>
              <a:off x="3808354" y="3611503"/>
              <a:ext cx="477098" cy="271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Нижний</a:t>
              </a:r>
            </a:p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Новгород</a:t>
              </a:r>
            </a:p>
          </p:txBody>
        </p: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30F09C7D-9B04-BFD8-DDBE-898C06D8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6588" y="3504297"/>
              <a:ext cx="200963" cy="20096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D792562A-D075-4170-E3BD-A3E6C6A29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1825" y="3184661"/>
              <a:ext cx="200963" cy="200963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14B580A-1155-A84B-F455-F92763474046}"/>
                </a:ext>
              </a:extLst>
            </p:cNvPr>
            <p:cNvSpPr txBox="1"/>
            <p:nvPr/>
          </p:nvSpPr>
          <p:spPr>
            <a:xfrm>
              <a:off x="8308310" y="3295465"/>
              <a:ext cx="603050" cy="172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Якутск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6AE725E-9C0C-DC36-0BF9-BFAEDA1AD3FB}"/>
                </a:ext>
              </a:extLst>
            </p:cNvPr>
            <p:cNvSpPr txBox="1"/>
            <p:nvPr/>
          </p:nvSpPr>
          <p:spPr>
            <a:xfrm>
              <a:off x="5401090" y="3046634"/>
              <a:ext cx="414119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err="1">
                  <a:latin typeface="+mj-lt"/>
                  <a:cs typeface="Calibri" panose="020F0502020204030204" pitchFamily="34" charset="0"/>
                </a:rPr>
                <a:t>Сабетта</a:t>
              </a:r>
              <a:endParaRPr lang="ru-RU" sz="800" b="1" dirty="0"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8627AD5D-FA49-93D8-5642-ED3BB1DE9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9727" y="2914749"/>
              <a:ext cx="200963" cy="200963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9D31E656-009B-B119-C945-4A76B120A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8872" y="4467658"/>
              <a:ext cx="200963" cy="20096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0C34E20-FE7B-3041-26C4-14E2C7D5B855}"/>
                </a:ext>
              </a:extLst>
            </p:cNvPr>
            <p:cNvSpPr txBox="1"/>
            <p:nvPr/>
          </p:nvSpPr>
          <p:spPr>
            <a:xfrm>
              <a:off x="8056093" y="4588249"/>
              <a:ext cx="630047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Благовещенск</a:t>
              </a:r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3720B460-7D48-ED8F-45C1-6796ED1DF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3193" y="4588249"/>
              <a:ext cx="200963" cy="200963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1D62BD2-60BB-54F3-DB6E-ECBA5A48C49D}"/>
                </a:ext>
              </a:extLst>
            </p:cNvPr>
            <p:cNvSpPr txBox="1"/>
            <p:nvPr/>
          </p:nvSpPr>
          <p:spPr>
            <a:xfrm>
              <a:off x="8785514" y="4699053"/>
              <a:ext cx="504089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Хабаровск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E3E17D2-3AE2-20CE-9DE5-4AB47FBDCBE3}"/>
                </a:ext>
              </a:extLst>
            </p:cNvPr>
            <p:cNvSpPr txBox="1"/>
            <p:nvPr/>
          </p:nvSpPr>
          <p:spPr>
            <a:xfrm>
              <a:off x="4261982" y="4095251"/>
              <a:ext cx="40255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Самара</a:t>
              </a:r>
            </a:p>
          </p:txBody>
        </p: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DF19D0DA-9523-D5AD-A7C4-861B8F989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2526" y="3982196"/>
              <a:ext cx="200963" cy="200963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65875E8-EFE2-DF30-218B-D5CE3D563FC8}"/>
                </a:ext>
              </a:extLst>
            </p:cNvPr>
            <p:cNvSpPr txBox="1"/>
            <p:nvPr/>
          </p:nvSpPr>
          <p:spPr>
            <a:xfrm>
              <a:off x="4552612" y="3054310"/>
              <a:ext cx="374274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Киров </a:t>
              </a:r>
            </a:p>
          </p:txBody>
        </p: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9C76B229-2339-7FAA-D292-EC012AF29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6687" y="2959797"/>
              <a:ext cx="200963" cy="200963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C4CB888-ED72-6E86-B1E8-585E0FCAEF4E}"/>
                </a:ext>
              </a:extLst>
            </p:cNvPr>
            <p:cNvSpPr txBox="1"/>
            <p:nvPr/>
          </p:nvSpPr>
          <p:spPr>
            <a:xfrm>
              <a:off x="4065240" y="2710063"/>
              <a:ext cx="56578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Архангельск</a:t>
              </a:r>
            </a:p>
          </p:txBody>
        </p:sp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935C3301-3123-EE91-C067-F4916862A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0640" y="2613555"/>
              <a:ext cx="200963" cy="200963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3094780E-1AFF-5466-1332-844CD9BF3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3770" y="3535153"/>
              <a:ext cx="200963" cy="200963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CBCF219-DD43-FD11-E331-05CD39049DB7}"/>
                </a:ext>
              </a:extLst>
            </p:cNvPr>
            <p:cNvSpPr txBox="1"/>
            <p:nvPr/>
          </p:nvSpPr>
          <p:spPr>
            <a:xfrm>
              <a:off x="2901793" y="3622778"/>
              <a:ext cx="469386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Белгород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E4FC6D6-DB30-F056-E022-D76CE0240A57}"/>
                </a:ext>
              </a:extLst>
            </p:cNvPr>
            <p:cNvSpPr txBox="1"/>
            <p:nvPr/>
          </p:nvSpPr>
          <p:spPr>
            <a:xfrm>
              <a:off x="4772493" y="3405516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800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559ED917-774E-CF82-1AFF-2D8D8FD6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0303" y="3402824"/>
              <a:ext cx="200963" cy="200963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73D384B-2EA0-C675-3CE9-82A3AE4B8EA6}"/>
                </a:ext>
              </a:extLst>
            </p:cNvPr>
            <p:cNvSpPr txBox="1"/>
            <p:nvPr/>
          </p:nvSpPr>
          <p:spPr>
            <a:xfrm>
              <a:off x="5185274" y="3497685"/>
              <a:ext cx="399981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Югорск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C506C74-C4A4-E9A9-D0FF-14D819B659B4}"/>
                </a:ext>
              </a:extLst>
            </p:cNvPr>
            <p:cNvSpPr txBox="1"/>
            <p:nvPr/>
          </p:nvSpPr>
          <p:spPr>
            <a:xfrm>
              <a:off x="6079203" y="2916627"/>
              <a:ext cx="474527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Норильск</a:t>
              </a:r>
            </a:p>
          </p:txBody>
        </p:sp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253FDBD-F10B-00B5-FF03-41F09E0CD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0946" y="2813779"/>
              <a:ext cx="200963" cy="200963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BF9D3565-36F6-EFF7-E87D-E4621A85A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6580" y="4075506"/>
              <a:ext cx="200963" cy="200963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971E63F-EA08-36DB-9F84-538B03D4D182}"/>
                </a:ext>
              </a:extLst>
            </p:cNvPr>
            <p:cNvSpPr txBox="1"/>
            <p:nvPr/>
          </p:nvSpPr>
          <p:spPr>
            <a:xfrm>
              <a:off x="6308901" y="4186310"/>
              <a:ext cx="54136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Красноярск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71225CC-EC81-E348-8749-01BA19E91297}"/>
                </a:ext>
              </a:extLst>
            </p:cNvPr>
            <p:cNvSpPr txBox="1"/>
            <p:nvPr/>
          </p:nvSpPr>
          <p:spPr>
            <a:xfrm>
              <a:off x="5867705" y="3682039"/>
              <a:ext cx="36399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Сургут</a:t>
              </a:r>
            </a:p>
          </p:txBody>
        </p:sp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C6D65AA1-821F-FB9E-1948-CEC49C23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1281" y="3562738"/>
              <a:ext cx="200963" cy="200963"/>
            </a:xfrm>
            <a:prstGeom prst="rect">
              <a:avLst/>
            </a:prstGeom>
          </p:spPr>
        </p:pic>
      </p:grpSp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98101113-C40F-674C-B29B-ACFEA7544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5" y="5731010"/>
            <a:ext cx="3293053" cy="79062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12CE5EC-3787-407B-8D84-3C0A3CC5B784}"/>
              </a:ext>
            </a:extLst>
          </p:cNvPr>
          <p:cNvSpPr txBox="1"/>
          <p:nvPr/>
        </p:nvSpPr>
        <p:spPr>
          <a:xfrm>
            <a:off x="2868924" y="3176402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Череповец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6457674-3D0A-42CB-A00C-20D10330D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668" y="3058521"/>
            <a:ext cx="250640" cy="2506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9238A11-63D6-43BF-86E9-249B26CD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868" y="4184559"/>
            <a:ext cx="250640" cy="25065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9ED16E-B7FF-41B4-A762-FB810E2E7BE1}"/>
              </a:ext>
            </a:extLst>
          </p:cNvPr>
          <p:cNvSpPr txBox="1"/>
          <p:nvPr/>
        </p:nvSpPr>
        <p:spPr>
          <a:xfrm>
            <a:off x="5555118" y="4291257"/>
            <a:ext cx="4395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Томск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A9E2830-075B-4EA3-B499-F45A56150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211" y="4529667"/>
            <a:ext cx="250640" cy="25065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E5B23E3-197E-4F07-A2B4-AB84E50FCC91}"/>
              </a:ext>
            </a:extLst>
          </p:cNvPr>
          <p:cNvSpPr txBox="1"/>
          <p:nvPr/>
        </p:nvSpPr>
        <p:spPr>
          <a:xfrm>
            <a:off x="7470226" y="4680074"/>
            <a:ext cx="118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Комсомольск-на-Амуре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7A6FBF-465B-4C67-9CF0-69BFDE67A17A}"/>
              </a:ext>
            </a:extLst>
          </p:cNvPr>
          <p:cNvSpPr txBox="1"/>
          <p:nvPr/>
        </p:nvSpPr>
        <p:spPr>
          <a:xfrm>
            <a:off x="3866190" y="4248557"/>
            <a:ext cx="7168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Нижнекамск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E7CA12F-C35A-4B40-B9B2-88F35C418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067" y="4114845"/>
            <a:ext cx="250640" cy="25065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1ED99747-1BF1-44F9-92C3-2D8455D79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45" y="5063281"/>
            <a:ext cx="250640" cy="25065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006E2A0F-B4EA-4B42-9A0A-95F3E30F78D9}"/>
              </a:ext>
            </a:extLst>
          </p:cNvPr>
          <p:cNvSpPr txBox="1"/>
          <p:nvPr/>
        </p:nvSpPr>
        <p:spPr>
          <a:xfrm>
            <a:off x="5696872" y="5201482"/>
            <a:ext cx="5164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Ангарск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06C18722-B6B4-4ED3-B01B-E46540DBA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49" y="3789000"/>
            <a:ext cx="250640" cy="25065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EBA71F5-1E7D-4742-A99A-BA42F4C5BD7E}"/>
              </a:ext>
            </a:extLst>
          </p:cNvPr>
          <p:cNvSpPr txBox="1"/>
          <p:nvPr/>
        </p:nvSpPr>
        <p:spPr>
          <a:xfrm>
            <a:off x="4881000" y="3933556"/>
            <a:ext cx="4748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Нягань</a:t>
            </a:r>
          </a:p>
        </p:txBody>
      </p:sp>
      <p:sp>
        <p:nvSpPr>
          <p:cNvPr id="2" name="Ромб 1">
            <a:extLst>
              <a:ext uri="{FF2B5EF4-FFF2-40B4-BE49-F238E27FC236}">
                <a16:creationId xmlns:a16="http://schemas.microsoft.com/office/drawing/2014/main" id="{A51FBBD7-1896-AECA-1E28-734683CCC240}"/>
              </a:ext>
            </a:extLst>
          </p:cNvPr>
          <p:cNvSpPr/>
          <p:nvPr/>
        </p:nvSpPr>
        <p:spPr>
          <a:xfrm>
            <a:off x="5922129" y="7209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Ромб 2">
            <a:extLst>
              <a:ext uri="{FF2B5EF4-FFF2-40B4-BE49-F238E27FC236}">
                <a16:creationId xmlns:a16="http://schemas.microsoft.com/office/drawing/2014/main" id="{90D08CC5-5942-8643-DAB6-0F0726F2B8AF}"/>
              </a:ext>
            </a:extLst>
          </p:cNvPr>
          <p:cNvSpPr/>
          <p:nvPr/>
        </p:nvSpPr>
        <p:spPr>
          <a:xfrm>
            <a:off x="5922129" y="76815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омб 3">
            <a:extLst>
              <a:ext uri="{FF2B5EF4-FFF2-40B4-BE49-F238E27FC236}">
                <a16:creationId xmlns:a16="http://schemas.microsoft.com/office/drawing/2014/main" id="{25DD21C2-8133-8525-0091-62F7CFEE7F49}"/>
              </a:ext>
            </a:extLst>
          </p:cNvPr>
          <p:cNvSpPr/>
          <p:nvPr/>
        </p:nvSpPr>
        <p:spPr>
          <a:xfrm>
            <a:off x="5922129" y="815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омб 5">
            <a:extLst>
              <a:ext uri="{FF2B5EF4-FFF2-40B4-BE49-F238E27FC236}">
                <a16:creationId xmlns:a16="http://schemas.microsoft.com/office/drawing/2014/main" id="{30409392-AE2D-F5CD-5CD7-070270DB98E9}"/>
              </a:ext>
            </a:extLst>
          </p:cNvPr>
          <p:cNvSpPr/>
          <p:nvPr/>
        </p:nvSpPr>
        <p:spPr>
          <a:xfrm>
            <a:off x="5922129" y="8559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омб 6">
            <a:extLst>
              <a:ext uri="{FF2B5EF4-FFF2-40B4-BE49-F238E27FC236}">
                <a16:creationId xmlns:a16="http://schemas.microsoft.com/office/drawing/2014/main" id="{04744941-6203-3475-367E-4C186E759726}"/>
              </a:ext>
            </a:extLst>
          </p:cNvPr>
          <p:cNvSpPr/>
          <p:nvPr/>
        </p:nvSpPr>
        <p:spPr>
          <a:xfrm>
            <a:off x="5922129" y="90315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6BF6A965-BDA2-6343-1099-336CBC96475A}"/>
              </a:ext>
            </a:extLst>
          </p:cNvPr>
          <p:cNvSpPr/>
          <p:nvPr/>
        </p:nvSpPr>
        <p:spPr>
          <a:xfrm>
            <a:off x="5922129" y="9504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AAAFCE42-BA9C-FA13-F23A-40A224DFE930}"/>
              </a:ext>
            </a:extLst>
          </p:cNvPr>
          <p:cNvSpPr/>
          <p:nvPr/>
        </p:nvSpPr>
        <p:spPr>
          <a:xfrm>
            <a:off x="5922129" y="9949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Ромб 9">
            <a:extLst>
              <a:ext uri="{FF2B5EF4-FFF2-40B4-BE49-F238E27FC236}">
                <a16:creationId xmlns:a16="http://schemas.microsoft.com/office/drawing/2014/main" id="{B3D9D0C1-24BA-7EED-3BCD-BB0C7659DB3A}"/>
              </a:ext>
            </a:extLst>
          </p:cNvPr>
          <p:cNvSpPr/>
          <p:nvPr/>
        </p:nvSpPr>
        <p:spPr>
          <a:xfrm>
            <a:off x="5922129" y="104216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омб 10">
            <a:extLst>
              <a:ext uri="{FF2B5EF4-FFF2-40B4-BE49-F238E27FC236}">
                <a16:creationId xmlns:a16="http://schemas.microsoft.com/office/drawing/2014/main" id="{4AD6CCD1-485B-9916-91AB-911424836EB0}"/>
              </a:ext>
            </a:extLst>
          </p:cNvPr>
          <p:cNvSpPr/>
          <p:nvPr/>
        </p:nvSpPr>
        <p:spPr>
          <a:xfrm>
            <a:off x="5922129" y="10894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C9221411-B4F8-702A-B0B0-67ED899831D1}"/>
              </a:ext>
            </a:extLst>
          </p:cNvPr>
          <p:cNvSpPr/>
          <p:nvPr/>
        </p:nvSpPr>
        <p:spPr>
          <a:xfrm>
            <a:off x="5916001" y="11344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D71A38CD-758F-B2A2-DB5E-661C3DAB3624}"/>
              </a:ext>
            </a:extLst>
          </p:cNvPr>
          <p:cNvSpPr/>
          <p:nvPr/>
        </p:nvSpPr>
        <p:spPr>
          <a:xfrm>
            <a:off x="5916000" y="11709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37C94DA-A713-B95E-F2E7-98F3F554BBFC}"/>
              </a:ext>
            </a:extLst>
          </p:cNvPr>
          <p:cNvSpPr txBox="1">
            <a:spLocks/>
          </p:cNvSpPr>
          <p:nvPr/>
        </p:nvSpPr>
        <p:spPr>
          <a:xfrm>
            <a:off x="6313397" y="7074000"/>
            <a:ext cx="6194544" cy="4364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ЗАПСИБНЕФТЕХИМ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АГХК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НИЖНЕКАМСКНЕФТЕХИМ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СИБУРТЮМЕНЬГАЗ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СИБУР-КСТОВО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ВОРОНЕЖСИНТЕЗКАУЧУК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СИБУР-ХИМПРОМ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СИБУР-НЕФТЕХИМ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ТОМСКНЕФТЕХИМ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СИБУР-ПЭТФ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СИБУРИНТЕХ </a:t>
            </a:r>
            <a:r>
              <a:rPr lang="ru-RU" sz="2400" dirty="0">
                <a:solidFill>
                  <a:srgbClr val="55A8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учебный центр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г. Тобольск</a:t>
            </a:r>
          </a:p>
          <a:p>
            <a:pPr marL="0" indent="0">
              <a:buNone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СИБУРИНТЕХ </a:t>
            </a:r>
            <a:r>
              <a:rPr lang="ru-RU" sz="2400" dirty="0">
                <a:solidFill>
                  <a:srgbClr val="55A8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учебный центр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г. Нижнекамск</a:t>
            </a:r>
          </a:p>
          <a:p>
            <a:pPr marL="0" indent="0"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Ромб 14">
            <a:extLst>
              <a:ext uri="{FF2B5EF4-FFF2-40B4-BE49-F238E27FC236}">
                <a16:creationId xmlns:a16="http://schemas.microsoft.com/office/drawing/2014/main" id="{9065640F-673C-07AF-D496-A45DD403CE30}"/>
              </a:ext>
            </a:extLst>
          </p:cNvPr>
          <p:cNvSpPr/>
          <p:nvPr/>
        </p:nvSpPr>
        <p:spPr>
          <a:xfrm>
            <a:off x="5916000" y="1210918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6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4">
            <a:extLst>
              <a:ext uri="{FF2B5EF4-FFF2-40B4-BE49-F238E27FC236}">
                <a16:creationId xmlns:a16="http://schemas.microsoft.com/office/drawing/2014/main" id="{C95FE74C-15B7-46BE-A099-65266C743672}"/>
              </a:ext>
            </a:extLst>
          </p:cNvPr>
          <p:cNvSpPr txBox="1">
            <a:spLocks/>
          </p:cNvSpPr>
          <p:nvPr/>
        </p:nvSpPr>
        <p:spPr>
          <a:xfrm>
            <a:off x="-729028" y="275378"/>
            <a:ext cx="12823616" cy="861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900" dirty="0">
                <a:solidFill>
                  <a:schemeClr val="tx1"/>
                </a:solidFill>
              </a:rPr>
              <a:t>ОПЫТ РАЗРАБОТКИ, </a:t>
            </a:r>
            <a:r>
              <a:rPr lang="ru-RU" sz="3900" dirty="0">
                <a:solidFill>
                  <a:srgbClr val="55A839"/>
                </a:solidFill>
              </a:rPr>
              <a:t>ПРОИЗВОДСТВА</a:t>
            </a:r>
            <a:r>
              <a:rPr lang="ru-RU" sz="3900" dirty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ru-RU" sz="3900" dirty="0">
                <a:solidFill>
                  <a:schemeClr val="tx1"/>
                </a:solidFill>
              </a:rPr>
              <a:t>И ПОСТАВОК</a:t>
            </a:r>
            <a:endParaRPr lang="ru-RU" sz="3900" dirty="0">
              <a:solidFill>
                <a:srgbClr val="55A839"/>
              </a:solidFill>
            </a:endParaRPr>
          </a:p>
        </p:txBody>
      </p:sp>
      <p:sp>
        <p:nvSpPr>
          <p:cNvPr id="63" name="Ромб 62">
            <a:extLst>
              <a:ext uri="{FF2B5EF4-FFF2-40B4-BE49-F238E27FC236}">
                <a16:creationId xmlns:a16="http://schemas.microsoft.com/office/drawing/2014/main" id="{05D0B63B-6A7C-4E58-9E39-58C786A56347}"/>
              </a:ext>
            </a:extLst>
          </p:cNvPr>
          <p:cNvSpPr/>
          <p:nvPr/>
        </p:nvSpPr>
        <p:spPr>
          <a:xfrm>
            <a:off x="6368396" y="1547421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Ромб 63">
            <a:extLst>
              <a:ext uri="{FF2B5EF4-FFF2-40B4-BE49-F238E27FC236}">
                <a16:creationId xmlns:a16="http://schemas.microsoft.com/office/drawing/2014/main" id="{586A3901-65E5-466A-9E72-6E5FC8E038DF}"/>
              </a:ext>
            </a:extLst>
          </p:cNvPr>
          <p:cNvSpPr/>
          <p:nvPr/>
        </p:nvSpPr>
        <p:spPr>
          <a:xfrm>
            <a:off x="6366005" y="219924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Ромб 64">
            <a:extLst>
              <a:ext uri="{FF2B5EF4-FFF2-40B4-BE49-F238E27FC236}">
                <a16:creationId xmlns:a16="http://schemas.microsoft.com/office/drawing/2014/main" id="{54B90FF2-83E8-4665-AD2E-6B8E70E28FA8}"/>
              </a:ext>
            </a:extLst>
          </p:cNvPr>
          <p:cNvSpPr/>
          <p:nvPr/>
        </p:nvSpPr>
        <p:spPr>
          <a:xfrm>
            <a:off x="6366004" y="2850975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Ромб 65">
            <a:extLst>
              <a:ext uri="{FF2B5EF4-FFF2-40B4-BE49-F238E27FC236}">
                <a16:creationId xmlns:a16="http://schemas.microsoft.com/office/drawing/2014/main" id="{FBA09C96-DB70-4810-BE87-19F0B4A817F0}"/>
              </a:ext>
            </a:extLst>
          </p:cNvPr>
          <p:cNvSpPr/>
          <p:nvPr/>
        </p:nvSpPr>
        <p:spPr>
          <a:xfrm>
            <a:off x="6375035" y="3236586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Ромб 66">
            <a:extLst>
              <a:ext uri="{FF2B5EF4-FFF2-40B4-BE49-F238E27FC236}">
                <a16:creationId xmlns:a16="http://schemas.microsoft.com/office/drawing/2014/main" id="{C5902F06-5206-44AC-A5E3-26C9FA8678D9}"/>
              </a:ext>
            </a:extLst>
          </p:cNvPr>
          <p:cNvSpPr/>
          <p:nvPr/>
        </p:nvSpPr>
        <p:spPr>
          <a:xfrm>
            <a:off x="6393508" y="3890422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Ромб 68">
            <a:extLst>
              <a:ext uri="{FF2B5EF4-FFF2-40B4-BE49-F238E27FC236}">
                <a16:creationId xmlns:a16="http://schemas.microsoft.com/office/drawing/2014/main" id="{C28FA711-132B-4950-BBEA-4286AEE8773D}"/>
              </a:ext>
            </a:extLst>
          </p:cNvPr>
          <p:cNvSpPr/>
          <p:nvPr/>
        </p:nvSpPr>
        <p:spPr>
          <a:xfrm>
            <a:off x="6411000" y="456656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Ромб 69">
            <a:extLst>
              <a:ext uri="{FF2B5EF4-FFF2-40B4-BE49-F238E27FC236}">
                <a16:creationId xmlns:a16="http://schemas.microsoft.com/office/drawing/2014/main" id="{AA6BDF1E-7D98-444D-97D9-AE022FE517EB}"/>
              </a:ext>
            </a:extLst>
          </p:cNvPr>
          <p:cNvSpPr/>
          <p:nvPr/>
        </p:nvSpPr>
        <p:spPr>
          <a:xfrm>
            <a:off x="6238825" y="5915794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2B45BB9-146C-D2AB-287B-886ACF06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242F648D-7D30-A595-42AC-02625683ED6C}"/>
              </a:ext>
            </a:extLst>
          </p:cNvPr>
          <p:cNvSpPr txBox="1">
            <a:spLocks/>
          </p:cNvSpPr>
          <p:nvPr/>
        </p:nvSpPr>
        <p:spPr>
          <a:xfrm>
            <a:off x="-6324000" y="226796"/>
            <a:ext cx="6525000" cy="85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ГЕОГРАФИЯ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55A839"/>
                </a:solidFill>
              </a:rPr>
              <a:t>ПРОЕКТОВ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58C44E7-5CC7-DF09-D996-B8DB63865FE7}"/>
              </a:ext>
            </a:extLst>
          </p:cNvPr>
          <p:cNvGrpSpPr/>
          <p:nvPr/>
        </p:nvGrpSpPr>
        <p:grpSpPr>
          <a:xfrm>
            <a:off x="-5552255" y="1224000"/>
            <a:ext cx="9510000" cy="4957291"/>
            <a:chOff x="2496000" y="1441708"/>
            <a:chExt cx="7625099" cy="397458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D2BBB78-E1B8-7997-E035-BFEC1E41F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6000" y="1441708"/>
              <a:ext cx="7625099" cy="39745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AF9E4E2-3B6B-3DB9-1345-E8CFB7B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1723" y="3388846"/>
              <a:ext cx="200963" cy="2009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BEAB9A-EED3-C426-AE50-8AA1995E0BB9}"/>
                </a:ext>
              </a:extLst>
            </p:cNvPr>
            <p:cNvSpPr txBox="1"/>
            <p:nvPr/>
          </p:nvSpPr>
          <p:spPr>
            <a:xfrm>
              <a:off x="3314044" y="3484782"/>
              <a:ext cx="406407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Москва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7C797A1-8662-73B8-047D-546914AC8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6250" y="2384198"/>
              <a:ext cx="200963" cy="2009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24CC84-210E-3C0A-E9BC-A16720E6AA37}"/>
                </a:ext>
              </a:extLst>
            </p:cNvPr>
            <p:cNvSpPr txBox="1"/>
            <p:nvPr/>
          </p:nvSpPr>
          <p:spPr>
            <a:xfrm>
              <a:off x="2658571" y="2495002"/>
              <a:ext cx="591488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Калининград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AF91931-6DE7-3D4A-F268-8BC672020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3372" y="4608331"/>
              <a:ext cx="200963" cy="20096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08A7C9-0216-DD10-D4C0-DA595C83BB75}"/>
                </a:ext>
              </a:extLst>
            </p:cNvPr>
            <p:cNvSpPr txBox="1"/>
            <p:nvPr/>
          </p:nvSpPr>
          <p:spPr>
            <a:xfrm>
              <a:off x="6655693" y="4719135"/>
              <a:ext cx="415404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Иркутск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7C45A6D-2403-BB76-47D4-88A313FFD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140" y="4005781"/>
              <a:ext cx="200963" cy="2009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256C71-AB69-DF64-B5BA-CC991E7E64DC}"/>
                </a:ext>
              </a:extLst>
            </p:cNvPr>
            <p:cNvSpPr txBox="1"/>
            <p:nvPr/>
          </p:nvSpPr>
          <p:spPr>
            <a:xfrm>
              <a:off x="2990230" y="4106264"/>
              <a:ext cx="515656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Краснодар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4EF54B4-B83A-84D7-D157-B69771F42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5037" y="3805745"/>
              <a:ext cx="200963" cy="20096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C2D2EC-8898-03A3-AFCB-8A0B4EA7FB87}"/>
                </a:ext>
              </a:extLst>
            </p:cNvPr>
            <p:cNvSpPr txBox="1"/>
            <p:nvPr/>
          </p:nvSpPr>
          <p:spPr>
            <a:xfrm>
              <a:off x="3328837" y="3926264"/>
              <a:ext cx="455248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Воронеж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D7BF55-0BFF-94A7-8592-940C14B8A613}"/>
                </a:ext>
              </a:extLst>
            </p:cNvPr>
            <p:cNvSpPr txBox="1"/>
            <p:nvPr/>
          </p:nvSpPr>
          <p:spPr>
            <a:xfrm>
              <a:off x="3600706" y="3198168"/>
              <a:ext cx="507945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Ярославль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841A848-77A0-8E8A-05D1-CDEE1DD6B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106" y="3101660"/>
              <a:ext cx="200963" cy="20096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C689B0-C7EF-8E04-E2FF-3958C404FD53}"/>
                </a:ext>
              </a:extLst>
            </p:cNvPr>
            <p:cNvSpPr txBox="1"/>
            <p:nvPr/>
          </p:nvSpPr>
          <p:spPr>
            <a:xfrm>
              <a:off x="4317239" y="3844926"/>
              <a:ext cx="38070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Казань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C1AE25C-093E-36F5-22FB-9EAFDB42C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5473" y="3737720"/>
              <a:ext cx="200963" cy="20096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690C25-49C7-2598-BCE8-C84BED5AA2BB}"/>
                </a:ext>
              </a:extLst>
            </p:cNvPr>
            <p:cNvSpPr txBox="1"/>
            <p:nvPr/>
          </p:nvSpPr>
          <p:spPr>
            <a:xfrm>
              <a:off x="4989476" y="4083169"/>
              <a:ext cx="60948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Екатеринбург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1D84E09-8C75-DF74-6257-C7779C192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0930" y="3983125"/>
              <a:ext cx="200963" cy="20096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4B6E817-7137-6CD9-2C09-A6C3F252D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0925" y="3867515"/>
              <a:ext cx="200963" cy="20096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364DF1-9CC7-90E9-5545-C3B54B3698C9}"/>
                </a:ext>
              </a:extLst>
            </p:cNvPr>
            <p:cNvSpPr txBox="1"/>
            <p:nvPr/>
          </p:nvSpPr>
          <p:spPr>
            <a:xfrm>
              <a:off x="5580444" y="3953062"/>
              <a:ext cx="415404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Тюмень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886FFD-8F54-8D4A-8DA0-F32119EF3B03}"/>
                </a:ext>
              </a:extLst>
            </p:cNvPr>
            <p:cNvSpPr txBox="1"/>
            <p:nvPr/>
          </p:nvSpPr>
          <p:spPr>
            <a:xfrm>
              <a:off x="3278397" y="2885902"/>
              <a:ext cx="716160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Санкт-Петербург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465E797-3A12-0035-7C4E-C7ABD49C7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6416" y="2783236"/>
              <a:ext cx="200963" cy="20096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923AE0-D6D8-D6E7-F21F-15CC1FD55C44}"/>
                </a:ext>
              </a:extLst>
            </p:cNvPr>
            <p:cNvSpPr txBox="1"/>
            <p:nvPr/>
          </p:nvSpPr>
          <p:spPr>
            <a:xfrm>
              <a:off x="5886543" y="3404036"/>
              <a:ext cx="686600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Новый</a:t>
              </a:r>
              <a:r>
                <a:rPr lang="ru-RU" sz="800" dirty="0">
                  <a:latin typeface="+mj-lt"/>
                </a:rPr>
                <a:t> </a:t>
              </a:r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Уренгой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D18EB25-C2E9-0D1D-835B-A3838300E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6451" y="3278298"/>
              <a:ext cx="200963" cy="20096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51F703-1CB3-8A72-8A4F-37A941CCCC70}"/>
                </a:ext>
              </a:extLst>
            </p:cNvPr>
            <p:cNvSpPr txBox="1"/>
            <p:nvPr/>
          </p:nvSpPr>
          <p:spPr>
            <a:xfrm>
              <a:off x="5074914" y="3759810"/>
              <a:ext cx="370419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Пермь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0D9F69D-6F85-6427-9E73-4F62B1124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2617" y="3659766"/>
              <a:ext cx="200963" cy="20096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76B48A-FA9F-19E6-EE22-9B47955C5CE6}"/>
                </a:ext>
              </a:extLst>
            </p:cNvPr>
            <p:cNvSpPr txBox="1"/>
            <p:nvPr/>
          </p:nvSpPr>
          <p:spPr>
            <a:xfrm>
              <a:off x="3808354" y="3611503"/>
              <a:ext cx="477098" cy="271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Нижний</a:t>
              </a:r>
            </a:p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Новгород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1B16E57-E18A-F601-A88C-9B0DB2C88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6588" y="3504297"/>
              <a:ext cx="200963" cy="20096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03B2F1D-FAB9-3D79-A056-DC16505A8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1825" y="3184661"/>
              <a:ext cx="200963" cy="20096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656095-DEB7-5B88-E008-F9B72C6DB52E}"/>
                </a:ext>
              </a:extLst>
            </p:cNvPr>
            <p:cNvSpPr txBox="1"/>
            <p:nvPr/>
          </p:nvSpPr>
          <p:spPr>
            <a:xfrm>
              <a:off x="8308310" y="3295465"/>
              <a:ext cx="603050" cy="172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Якутск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378FD9-E9FC-7DB3-0A81-0FBC1BB59A77}"/>
                </a:ext>
              </a:extLst>
            </p:cNvPr>
            <p:cNvSpPr txBox="1"/>
            <p:nvPr/>
          </p:nvSpPr>
          <p:spPr>
            <a:xfrm>
              <a:off x="5401090" y="3046634"/>
              <a:ext cx="414119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err="1">
                  <a:latin typeface="+mj-lt"/>
                  <a:cs typeface="Calibri" panose="020F0502020204030204" pitchFamily="34" charset="0"/>
                </a:rPr>
                <a:t>Сабетта</a:t>
              </a:r>
              <a:endParaRPr lang="ru-RU" sz="800" b="1" dirty="0"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54FFECC-8631-859E-1E47-B478E576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9727" y="2914749"/>
              <a:ext cx="200963" cy="20096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EB9CF69-C8EE-56C9-6782-FDD829DF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8872" y="4467658"/>
              <a:ext cx="200963" cy="2009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C6EF789-79B9-0B81-F58B-15F3F67A2F8D}"/>
                </a:ext>
              </a:extLst>
            </p:cNvPr>
            <p:cNvSpPr txBox="1"/>
            <p:nvPr/>
          </p:nvSpPr>
          <p:spPr>
            <a:xfrm>
              <a:off x="8056093" y="4588249"/>
              <a:ext cx="630047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Благовещенск</a:t>
              </a: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0F7733C-4CD1-2F9E-3008-E797ED55F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3193" y="4588249"/>
              <a:ext cx="200963" cy="20096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4B2731E-0FA3-4E20-1718-2B3D5994F3DE}"/>
                </a:ext>
              </a:extLst>
            </p:cNvPr>
            <p:cNvSpPr txBox="1"/>
            <p:nvPr/>
          </p:nvSpPr>
          <p:spPr>
            <a:xfrm>
              <a:off x="8785514" y="4699053"/>
              <a:ext cx="504089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Хабаровск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C18FF9-086C-7519-5495-D367E98CD706}"/>
                </a:ext>
              </a:extLst>
            </p:cNvPr>
            <p:cNvSpPr txBox="1"/>
            <p:nvPr/>
          </p:nvSpPr>
          <p:spPr>
            <a:xfrm>
              <a:off x="4261982" y="4095251"/>
              <a:ext cx="40255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Самара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5C543DD3-34DF-570B-8CE3-F855268E3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2526" y="3982196"/>
              <a:ext cx="200963" cy="20096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F7E749A-D740-9126-25EE-B9428C80B5C4}"/>
                </a:ext>
              </a:extLst>
            </p:cNvPr>
            <p:cNvSpPr txBox="1"/>
            <p:nvPr/>
          </p:nvSpPr>
          <p:spPr>
            <a:xfrm>
              <a:off x="4552612" y="3054310"/>
              <a:ext cx="374274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Киров </a:t>
              </a: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327C53-18C8-C62F-09DD-6D4F7C727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6687" y="2959797"/>
              <a:ext cx="200963" cy="2009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570682B-ADE2-80BB-700F-3F412388847D}"/>
                </a:ext>
              </a:extLst>
            </p:cNvPr>
            <p:cNvSpPr txBox="1"/>
            <p:nvPr/>
          </p:nvSpPr>
          <p:spPr>
            <a:xfrm>
              <a:off x="4065240" y="2710063"/>
              <a:ext cx="56578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Архангельск</a:t>
              </a:r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639845C-3623-80D8-7931-1D4CDE739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0640" y="2613555"/>
              <a:ext cx="200963" cy="20096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3F584052-E53D-ACAB-4241-A8F722ADF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3770" y="3535153"/>
              <a:ext cx="200963" cy="20096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A7EEBF7-440C-78B1-9E10-27068BEA0A1A}"/>
                </a:ext>
              </a:extLst>
            </p:cNvPr>
            <p:cNvSpPr txBox="1"/>
            <p:nvPr/>
          </p:nvSpPr>
          <p:spPr>
            <a:xfrm>
              <a:off x="2901793" y="3622778"/>
              <a:ext cx="469386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Белгород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85FF41-C161-3282-C2D8-81C273DB2E48}"/>
                </a:ext>
              </a:extLst>
            </p:cNvPr>
            <p:cNvSpPr txBox="1"/>
            <p:nvPr/>
          </p:nvSpPr>
          <p:spPr>
            <a:xfrm>
              <a:off x="4772493" y="3405516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800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E767F1B9-C793-C34D-1CD2-ED15CC1C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0303" y="3402824"/>
              <a:ext cx="200963" cy="200963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2F20804-2C2F-0520-86E2-6FA243BF7ABC}"/>
                </a:ext>
              </a:extLst>
            </p:cNvPr>
            <p:cNvSpPr txBox="1"/>
            <p:nvPr/>
          </p:nvSpPr>
          <p:spPr>
            <a:xfrm>
              <a:off x="5185274" y="3497685"/>
              <a:ext cx="399981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Югорск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42B97D-8C12-2F51-EF08-7FE9EB1C535E}"/>
                </a:ext>
              </a:extLst>
            </p:cNvPr>
            <p:cNvSpPr txBox="1"/>
            <p:nvPr/>
          </p:nvSpPr>
          <p:spPr>
            <a:xfrm>
              <a:off x="6079203" y="2916627"/>
              <a:ext cx="474527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Норильск</a:t>
              </a: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BA8E435-AC66-DE52-0F8F-951927E52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0946" y="2813779"/>
              <a:ext cx="200963" cy="200963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03A6753-51CE-7EC7-44C4-D9251965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6580" y="4075506"/>
              <a:ext cx="200963" cy="20096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F2F7E9-3C7C-AA65-D8EA-C3616C8A21E2}"/>
                </a:ext>
              </a:extLst>
            </p:cNvPr>
            <p:cNvSpPr txBox="1"/>
            <p:nvPr/>
          </p:nvSpPr>
          <p:spPr>
            <a:xfrm>
              <a:off x="6308901" y="4186310"/>
              <a:ext cx="54136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Красноярск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987D971-D020-9C9E-CFDC-C90E2672EDB2}"/>
                </a:ext>
              </a:extLst>
            </p:cNvPr>
            <p:cNvSpPr txBox="1"/>
            <p:nvPr/>
          </p:nvSpPr>
          <p:spPr>
            <a:xfrm>
              <a:off x="5867705" y="3682039"/>
              <a:ext cx="363992" cy="17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>
                  <a:latin typeface="+mj-lt"/>
                  <a:cs typeface="Calibri" panose="020F0502020204030204" pitchFamily="34" charset="0"/>
                </a:rPr>
                <a:t>Сургут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551EF4C8-7271-1F50-72D0-6CD8C244D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1281" y="3562738"/>
              <a:ext cx="200963" cy="200963"/>
            </a:xfrm>
            <a:prstGeom prst="rect">
              <a:avLst/>
            </a:prstGeom>
          </p:spPr>
        </p:pic>
      </p:grp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F0E7093-F846-C771-60F5-A865B2A76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2630" y="5731010"/>
            <a:ext cx="3293053" cy="790629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EE33560B-529A-AB2C-D5D3-4BFBD383FBE4}"/>
              </a:ext>
            </a:extLst>
          </p:cNvPr>
          <p:cNvSpPr txBox="1"/>
          <p:nvPr/>
        </p:nvSpPr>
        <p:spPr>
          <a:xfrm>
            <a:off x="-3784331" y="3176402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Череповец</a:t>
            </a: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B5E9D54F-554E-752A-61B4-3939BA936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9587" y="3058521"/>
            <a:ext cx="250640" cy="250651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E14E656-7A5F-B095-6255-89E156D8E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1387" y="4184559"/>
            <a:ext cx="250640" cy="250651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79A3970F-A5DB-1B24-B0B9-79CF121AB08B}"/>
              </a:ext>
            </a:extLst>
          </p:cNvPr>
          <p:cNvSpPr txBox="1"/>
          <p:nvPr/>
        </p:nvSpPr>
        <p:spPr>
          <a:xfrm>
            <a:off x="-1098137" y="4291257"/>
            <a:ext cx="4395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Томск</a:t>
            </a:r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23ED029-E01B-A51D-0424-AC7068829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956" y="4529667"/>
            <a:ext cx="250640" cy="250651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997B1BCB-22D7-1FEE-0EF6-7A74EE29CE91}"/>
              </a:ext>
            </a:extLst>
          </p:cNvPr>
          <p:cNvSpPr txBox="1"/>
          <p:nvPr/>
        </p:nvSpPr>
        <p:spPr>
          <a:xfrm>
            <a:off x="816971" y="4680074"/>
            <a:ext cx="118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Комсомольск-на-Амуре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F865116-80F7-655C-EDA2-6F71450BB56C}"/>
              </a:ext>
            </a:extLst>
          </p:cNvPr>
          <p:cNvSpPr txBox="1"/>
          <p:nvPr/>
        </p:nvSpPr>
        <p:spPr>
          <a:xfrm>
            <a:off x="-2787065" y="4248557"/>
            <a:ext cx="7168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Нижнекамск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03AB962A-EF58-7B50-FDE0-A07712E1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2188" y="4114845"/>
            <a:ext cx="250640" cy="250651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008F609E-6DC4-8DE0-D0A7-9A61CAF3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310" y="5063281"/>
            <a:ext cx="250640" cy="250651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A811125D-AA64-0988-CA79-AA37DD0769F5}"/>
              </a:ext>
            </a:extLst>
          </p:cNvPr>
          <p:cNvSpPr txBox="1"/>
          <p:nvPr/>
        </p:nvSpPr>
        <p:spPr>
          <a:xfrm>
            <a:off x="-956383" y="5201482"/>
            <a:ext cx="5164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Ангарск</a:t>
            </a: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79F6D527-5871-D1A3-1B3A-737C2D14F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106" y="3789000"/>
            <a:ext cx="250640" cy="250651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16C87A6E-644B-CDF9-FB0F-A5E5FCAE66AD}"/>
              </a:ext>
            </a:extLst>
          </p:cNvPr>
          <p:cNvSpPr txBox="1"/>
          <p:nvPr/>
        </p:nvSpPr>
        <p:spPr>
          <a:xfrm>
            <a:off x="-1772255" y="3933556"/>
            <a:ext cx="4748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+mj-lt"/>
                <a:cs typeface="Calibri" panose="020F0502020204030204" pitchFamily="34" charset="0"/>
              </a:rPr>
              <a:t>Нягань</a:t>
            </a:r>
          </a:p>
        </p:txBody>
      </p:sp>
      <p:sp>
        <p:nvSpPr>
          <p:cNvPr id="139" name="Ромб 138">
            <a:extLst>
              <a:ext uri="{FF2B5EF4-FFF2-40B4-BE49-F238E27FC236}">
                <a16:creationId xmlns:a16="http://schemas.microsoft.com/office/drawing/2014/main" id="{C8BC7B49-E7F0-8FBA-929D-D8C003423249}"/>
              </a:ext>
            </a:extLst>
          </p:cNvPr>
          <p:cNvSpPr/>
          <p:nvPr/>
        </p:nvSpPr>
        <p:spPr>
          <a:xfrm>
            <a:off x="618874" y="7209000"/>
            <a:ext cx="272419" cy="274820"/>
          </a:xfrm>
          <a:prstGeom prst="diamond">
            <a:avLst/>
          </a:prstGeom>
          <a:solidFill>
            <a:srgbClr val="55A83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E256D-9DFD-1957-CF1B-2FD0490969D5}"/>
              </a:ext>
            </a:extLst>
          </p:cNvPr>
          <p:cNvSpPr txBox="1"/>
          <p:nvPr/>
        </p:nvSpPr>
        <p:spPr>
          <a:xfrm>
            <a:off x="6638424" y="1491650"/>
            <a:ext cx="5269588" cy="5537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НОВАТЕК: Ямал СПГ, Арктик СПГ 2, 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НОВАТЕК-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Юрхаровнефтегаз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АРКТИКГАЗ </a:t>
            </a:r>
          </a:p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РОСНЕФТЬ: РОСПАН ИНТЕРНЕШНЛ, CИБИНТЕК, Комсомольский НПЗ и др.</a:t>
            </a:r>
          </a:p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БАШНЕФТЬ: Башнефть-УНПЗ</a:t>
            </a:r>
          </a:p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ГАЗПРОМ: Газпром переработка, АГПЗ, 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Газпром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трангаз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Екатеринбург, Казань, Югорск</a:t>
            </a:r>
          </a:p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ГАЗПРОМНЕФТЬ: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Мессояханефтегаз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Газпромнефть-Автоматизация</a:t>
            </a:r>
          </a:p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СИБУР: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ЗапСибНефтехим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АГХК,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СибурТюменьгаз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 СИБУРИНТЕХ г. Тобольск, Нижнекамск, 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Сибур-Химпром, Сибур-Нефтехим, Томскнефтехим, Воронежсинтезкаучук, </a:t>
            </a:r>
          </a:p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ЕвроХим,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Уралхим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Татнефть, Росатом, Энергетика</a:t>
            </a:r>
          </a:p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многие другие</a:t>
            </a:r>
          </a:p>
          <a:p>
            <a: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pP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3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A12007D-3061-4982-BB8A-82FF962A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34000"/>
            <a:ext cx="12540602" cy="1325563"/>
          </a:xfrm>
        </p:spPr>
        <p:txBody>
          <a:bodyPr>
            <a:normAutofit/>
          </a:bodyPr>
          <a:lstStyle/>
          <a:p>
            <a:r>
              <a:rPr lang="ru-RU" sz="4200" b="1" dirty="0">
                <a:solidFill>
                  <a:schemeClr val="accent5">
                    <a:lumMod val="75000"/>
                  </a:schemeClr>
                </a:solidFill>
              </a:rPr>
              <a:t>РАЗРАБОТКА, ПРОЕКТИРОВАНИЕ СТЕНДОВ </a:t>
            </a:r>
            <a:br>
              <a:rPr lang="ru-RU" sz="4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200" b="1" dirty="0"/>
              <a:t>ДЛЯ НОВЫХ И ДЕЙСТВУЮЩИХ ЛАБОРАТОРИЙ</a:t>
            </a:r>
          </a:p>
        </p:txBody>
      </p:sp>
      <p:pic>
        <p:nvPicPr>
          <p:cNvPr id="6" name="Рисунок 9">
            <a:extLst>
              <a:ext uri="{FF2B5EF4-FFF2-40B4-BE49-F238E27FC236}">
                <a16:creationId xmlns:a16="http://schemas.microsoft.com/office/drawing/2014/main" id="{87FD8699-E969-47A0-80FB-834C9CE6A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0" y="1859927"/>
            <a:ext cx="4310243" cy="196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isitnikov\Desktop\Времянка 2019\Презентация_новыйгод\Проект_1.JPG">
            <a:extLst>
              <a:ext uri="{FF2B5EF4-FFF2-40B4-BE49-F238E27FC236}">
                <a16:creationId xmlns:a16="http://schemas.microsoft.com/office/drawing/2014/main" id="{8964885E-1902-4725-950C-98924705B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16" y="4129625"/>
            <a:ext cx="4953199" cy="19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16BC7-5E67-4DC2-88A3-98E0E4A47CD3}"/>
              </a:ext>
            </a:extLst>
          </p:cNvPr>
          <p:cNvSpPr txBox="1">
            <a:spLocks/>
          </p:cNvSpPr>
          <p:nvPr/>
        </p:nvSpPr>
        <p:spPr>
          <a:xfrm>
            <a:off x="4926000" y="1742608"/>
            <a:ext cx="7244999" cy="420639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182563" indent="-182563">
              <a:spcBef>
                <a:spcPct val="20000"/>
              </a:spcBef>
              <a:buFontTx/>
              <a:buChar char="•"/>
              <a:defRPr sz="1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582613" lvl="1" indent="-182563">
              <a:spcBef>
                <a:spcPct val="20000"/>
              </a:spcBef>
              <a:buFontTx/>
              <a:buChar char="•"/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914400" lvl="2" indent="0"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Разработка комплектов стендов под характеристики СИ и оборудования пользователя с учетом всех требований ГОСТ, методик и другой нормативной документации, подбор вспомогательного оборудования;</a:t>
            </a:r>
          </a:p>
          <a:p>
            <a:pPr marL="914400" lvl="2" indent="0">
              <a:buFont typeface="Arial" pitchFamily="34" charset="0"/>
              <a:buNone/>
              <a:defRPr/>
            </a:pPr>
            <a:endParaRPr lang="ru-RU" sz="1800" b="1" dirty="0">
              <a:solidFill>
                <a:schemeClr val="tx1"/>
              </a:solidFill>
              <a:latin typeface="+mn-lt"/>
            </a:endParaRPr>
          </a:p>
          <a:p>
            <a:pPr marL="914400" lvl="2" indent="0"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Разработка конструкции стендов с учетом всех технических требований, безопасности, функциональности и удобства в эксплуатации;</a:t>
            </a:r>
            <a:br>
              <a:rPr lang="ru-RU" sz="1800" b="1" dirty="0">
                <a:solidFill>
                  <a:schemeClr val="tx1"/>
                </a:solidFill>
                <a:latin typeface="+mn-lt"/>
              </a:rPr>
            </a:br>
            <a:endParaRPr lang="ru-RU" sz="1800" b="1" dirty="0">
              <a:solidFill>
                <a:schemeClr val="tx1"/>
              </a:solidFill>
              <a:latin typeface="+mn-lt"/>
            </a:endParaRPr>
          </a:p>
          <a:p>
            <a:pPr marL="914400" lvl="2" indent="0"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Разработка и проектирование размещения стендов в лаборатории с обозначением всех технических требований к внешним коммуникациям;</a:t>
            </a:r>
          </a:p>
          <a:p>
            <a:pPr marL="914400" lvl="2" indent="0">
              <a:buFont typeface="Arial" pitchFamily="34" charset="0"/>
              <a:buNone/>
              <a:defRPr/>
            </a:pPr>
            <a:endParaRPr lang="ru-RU" sz="1800" b="1" dirty="0">
              <a:solidFill>
                <a:schemeClr val="tx1"/>
              </a:solidFill>
              <a:latin typeface="+mn-lt"/>
            </a:endParaRPr>
          </a:p>
          <a:p>
            <a:pPr marL="914400" lvl="2" indent="0"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Дизайн проект стендов и лабораторий;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	</a:t>
            </a:r>
            <a:br>
              <a:rPr lang="ru-RU" sz="1800" dirty="0">
                <a:solidFill>
                  <a:schemeClr val="tx1"/>
                </a:solidFill>
                <a:latin typeface="+mn-lt"/>
              </a:rPr>
            </a:br>
            <a:endParaRPr lang="ru-RU" sz="1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91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7DDC70-0640-F2C2-49F2-7CF2813DFBBF}"/>
              </a:ext>
            </a:extLst>
          </p:cNvPr>
          <p:cNvSpPr txBox="1">
            <a:spLocks/>
          </p:cNvSpPr>
          <p:nvPr/>
        </p:nvSpPr>
        <p:spPr>
          <a:xfrm>
            <a:off x="2586000" y="315656"/>
            <a:ext cx="89580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ОПЕРАТОРНЫЕ И </a:t>
            </a:r>
            <a:r>
              <a:rPr lang="ru-RU" b="1" dirty="0">
                <a:solidFill>
                  <a:srgbClr val="55A839"/>
                </a:solidFill>
              </a:rPr>
              <a:t>ДИСПЕТЧЕРСКИЕ</a:t>
            </a: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DAFC0D46-8960-9E8E-16D9-04B3AEEBC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00" y="3166104"/>
            <a:ext cx="6089622" cy="3425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5A83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64CE81B9-897E-7D85-FA82-22322E165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" y="1359000"/>
            <a:ext cx="5999622" cy="4500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E4EBA519-32AE-E66C-8927-A9D292A4F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00" y="1089000"/>
            <a:ext cx="3440983" cy="258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5A83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700E2D-F311-D2EB-009E-647CCA82FA1E}"/>
              </a:ext>
            </a:extLst>
          </p:cNvPr>
          <p:cNvSpPr txBox="1"/>
          <p:nvPr/>
        </p:nvSpPr>
        <p:spPr>
          <a:xfrm>
            <a:off x="501378" y="5952226"/>
            <a:ext cx="463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800" b="1" dirty="0"/>
              <a:t>Любой дизайн под задачи пользователя.</a:t>
            </a:r>
            <a:br>
              <a:rPr lang="ru-RU" altLang="ru-RU" sz="1800" b="1" dirty="0"/>
            </a:br>
            <a:r>
              <a:rPr lang="ru-RU" altLang="ru-RU" sz="1800" b="1" dirty="0"/>
              <a:t>Проектирование, производство </a:t>
            </a:r>
            <a:endParaRPr lang="ru-RU" altLang="ru-RU" sz="1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900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5147</TotalTime>
  <Words>2376</Words>
  <Application>Microsoft Office PowerPoint</Application>
  <PresentationFormat>Широкоэкранный</PresentationFormat>
  <Paragraphs>381</Paragraphs>
  <Slides>42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Тема Office</vt:lpstr>
      <vt:lpstr>МЕТРОЛОГИЯ-КОМПЛЕКТ</vt:lpstr>
      <vt:lpstr>Презентация PowerPoint</vt:lpstr>
      <vt:lpstr>МЕТРОЛОГИЯ - КОМПЛЕКТ</vt:lpstr>
      <vt:lpstr>Основные направления деятельности компании</vt:lpstr>
      <vt:lpstr>Презентация PowerPoint</vt:lpstr>
      <vt:lpstr>ГЕОГРАФИЯ ПРОЕКТОВ</vt:lpstr>
      <vt:lpstr>Презентация PowerPoint</vt:lpstr>
      <vt:lpstr>РАЗРАБОТКА, ПРОЕКТИРОВАНИЕ СТЕНДОВ  ДЛЯ НОВЫХ И ДЕЙСТВУЮЩИХ ЛАБОРАТОРИЙ</vt:lpstr>
      <vt:lpstr>Презентация PowerPoint</vt:lpstr>
      <vt:lpstr>HART-КОММУНИКАТОР ТЕХНОМИК-585</vt:lpstr>
      <vt:lpstr>ГИДРАВЛИЧЕСКИЙ КОНТРОЛЛЕР ГИК</vt:lpstr>
      <vt:lpstr>ГИДРАВЛИЧЕСКИЙ ПРЕСС  МК-70-ПГ, МК-100-ПГ </vt:lpstr>
      <vt:lpstr>ГИДРАВЛИЧЕСКАЯ РУЧНАЯ ПОМПА ПР9144С</vt:lpstr>
      <vt:lpstr>ПНЕВМОГИДРАВЛИЧЕСКАЯ РУЧНАЯ ПОМПА  МК-411-ПГ </vt:lpstr>
      <vt:lpstr>УСТАНОВКА ПРОМЫВКИ МАНОМЕТРОВ УПМ </vt:lpstr>
      <vt:lpstr>РЕГУЛИРУЮЩАЯ СТОЙКА-КОЛЛЕКТОР МК</vt:lpstr>
      <vt:lpstr>СИСТЕМЫ ПИТАНИЯ СП-МК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УЧЕБНЫЕ СТЕНДЫ</vt:lpstr>
      <vt:lpstr>Презентация PowerPoint</vt:lpstr>
      <vt:lpstr>Презентация PowerPoint</vt:lpstr>
      <vt:lpstr>Надеемся на сотрудничество 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Корягина Елена</cp:lastModifiedBy>
  <cp:revision>60</cp:revision>
  <dcterms:created xsi:type="dcterms:W3CDTF">2020-05-04T14:52:20Z</dcterms:created>
  <dcterms:modified xsi:type="dcterms:W3CDTF">2025-02-11T07:37:17Z</dcterms:modified>
</cp:coreProperties>
</file>